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27"/>
  </p:notesMasterIdLst>
  <p:sldIdLst>
    <p:sldId id="256" r:id="rId2"/>
    <p:sldId id="264" r:id="rId3"/>
    <p:sldId id="263" r:id="rId4"/>
    <p:sldId id="261" r:id="rId5"/>
    <p:sldId id="271" r:id="rId6"/>
    <p:sldId id="272" r:id="rId7"/>
    <p:sldId id="286" r:id="rId8"/>
    <p:sldId id="281" r:id="rId9"/>
    <p:sldId id="282" r:id="rId10"/>
    <p:sldId id="283" r:id="rId11"/>
    <p:sldId id="284" r:id="rId12"/>
    <p:sldId id="287" r:id="rId13"/>
    <p:sldId id="289" r:id="rId14"/>
    <p:sldId id="288" r:id="rId15"/>
    <p:sldId id="290" r:id="rId16"/>
    <p:sldId id="291" r:id="rId17"/>
    <p:sldId id="292" r:id="rId18"/>
    <p:sldId id="298" r:id="rId19"/>
    <p:sldId id="301" r:id="rId20"/>
    <p:sldId id="293" r:id="rId21"/>
    <p:sldId id="294" r:id="rId22"/>
    <p:sldId id="297" r:id="rId23"/>
    <p:sldId id="295" r:id="rId24"/>
    <p:sldId id="302" r:id="rId25"/>
    <p:sldId id="29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166FB5-EF2E-4F84-B9EC-F6E91083E5BB}" type="datetimeFigureOut">
              <a:rPr lang="ru-RU" smtClean="0"/>
              <a:t>01.04.2026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4EFF79-9327-456C-87C9-91E8FCBD32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412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EFF79-9327-456C-87C9-91E8FCBD32B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093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A97DC-993F-4829-9648-3E0F23690E7A}" type="datetimeFigureOut">
              <a:rPr lang="ru-RU" smtClean="0"/>
              <a:t>01.04.2026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13930-411C-46D4-9823-4797D52BC0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045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A97DC-993F-4829-9648-3E0F23690E7A}" type="datetimeFigureOut">
              <a:rPr lang="ru-RU" smtClean="0"/>
              <a:t>01.04.2026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13930-411C-46D4-9823-4797D52BC0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058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A97DC-993F-4829-9648-3E0F23690E7A}" type="datetimeFigureOut">
              <a:rPr lang="ru-RU" smtClean="0"/>
              <a:t>01.04.2026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13930-411C-46D4-9823-4797D52BC0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841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A97DC-993F-4829-9648-3E0F23690E7A}" type="datetimeFigureOut">
              <a:rPr lang="ru-RU" smtClean="0"/>
              <a:t>01.04.2026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13930-411C-46D4-9823-4797D52BC0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347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A97DC-993F-4829-9648-3E0F23690E7A}" type="datetimeFigureOut">
              <a:rPr lang="ru-RU" smtClean="0"/>
              <a:t>01.04.2026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13930-411C-46D4-9823-4797D52BC0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464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A97DC-993F-4829-9648-3E0F23690E7A}" type="datetimeFigureOut">
              <a:rPr lang="ru-RU" smtClean="0"/>
              <a:t>01.04.2026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13930-411C-46D4-9823-4797D52BC0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798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A97DC-993F-4829-9648-3E0F23690E7A}" type="datetimeFigureOut">
              <a:rPr lang="ru-RU" smtClean="0"/>
              <a:t>01.04.2026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13930-411C-46D4-9823-4797D52BC0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483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A97DC-993F-4829-9648-3E0F23690E7A}" type="datetimeFigureOut">
              <a:rPr lang="ru-RU" smtClean="0"/>
              <a:t>01.04.2026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13930-411C-46D4-9823-4797D52BC0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324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A97DC-993F-4829-9648-3E0F23690E7A}" type="datetimeFigureOut">
              <a:rPr lang="ru-RU" smtClean="0"/>
              <a:t>01.04.2026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13930-411C-46D4-9823-4797D52BC0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842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A97DC-993F-4829-9648-3E0F23690E7A}" type="datetimeFigureOut">
              <a:rPr lang="ru-RU" smtClean="0"/>
              <a:t>01.04.2026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13930-411C-46D4-9823-4797D52BC0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979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A97DC-993F-4829-9648-3E0F23690E7A}" type="datetimeFigureOut">
              <a:rPr lang="ru-RU" smtClean="0"/>
              <a:t>01.04.2026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13930-411C-46D4-9823-4797D52BC0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311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A97DC-993F-4829-9648-3E0F23690E7A}" type="datetimeFigureOut">
              <a:rPr lang="ru-RU" smtClean="0"/>
              <a:t>01.04.2026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13930-411C-46D4-9823-4797D52BC0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285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Роль физических нагрузок для детей с избыточной массой тела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4437112"/>
            <a:ext cx="5112568" cy="1512168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Заведующий кафедрой педиатрии №1 ,</a:t>
            </a:r>
          </a:p>
          <a:p>
            <a:r>
              <a:rPr lang="ru-RU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.мед.н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доц.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Пшеничная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Елена Владимировна  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Асс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Сосна Виктория Викторовна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39"/>
            <a:ext cx="1755775" cy="287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691680" y="116632"/>
            <a:ext cx="66967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Федеральное государственное бюджетное образовательное учреждение высшего образования «Донецкий государственный медицинский университет имени М. Горького» 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Министерства здравоохранения Российской Федерации 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Кафедра педиатрии №1</a:t>
            </a:r>
          </a:p>
        </p:txBody>
      </p:sp>
    </p:spTree>
    <p:extLst>
      <p:ext uri="{BB962C8B-B14F-4D97-AF65-F5344CB8AC3E}">
        <p14:creationId xmlns:p14="http://schemas.microsoft.com/office/powerpoint/2010/main" val="35390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100" b="1" dirty="0" smtClean="0">
                <a:solidFill>
                  <a:srgbClr val="FF0000"/>
                </a:solidFill>
              </a:rPr>
              <a:t>Ожирение</a:t>
            </a:r>
            <a:br>
              <a:rPr lang="ru-RU" sz="4100" b="1" dirty="0" smtClean="0">
                <a:solidFill>
                  <a:srgbClr val="FF0000"/>
                </a:solidFill>
              </a:rPr>
            </a:br>
            <a:r>
              <a:rPr lang="ru-RU" sz="4100" b="1" dirty="0" smtClean="0">
                <a:solidFill>
                  <a:srgbClr val="FF0000"/>
                </a:solidFill>
              </a:rPr>
              <a:t>и  мужская фертильность</a:t>
            </a:r>
            <a:endParaRPr lang="ru-RU" sz="4100" b="1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7176390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676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100" b="1" dirty="0">
                <a:solidFill>
                  <a:srgbClr val="FF0000"/>
                </a:solidFill>
              </a:rPr>
              <a:t>Ожирение</a:t>
            </a:r>
            <a:br>
              <a:rPr lang="ru-RU" sz="4100" b="1" dirty="0">
                <a:solidFill>
                  <a:srgbClr val="FF0000"/>
                </a:solidFill>
              </a:rPr>
            </a:br>
            <a:r>
              <a:rPr lang="ru-RU" sz="4100" b="1" dirty="0">
                <a:solidFill>
                  <a:srgbClr val="FF0000"/>
                </a:solidFill>
              </a:rPr>
              <a:t>и  мужская фертильность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7931224" cy="4800600"/>
          </a:xfrm>
        </p:spPr>
        <p:txBody>
          <a:bodyPr/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гипогонадизм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недостаток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половых гормонов);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уменьшение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количества, подвижности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нарушение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ультраструктуры сперматозоидов;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эректильная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дисфункция;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случае ожирения мальчиков и подростков –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задержка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полового развития.</a:t>
            </a:r>
          </a:p>
          <a:p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77072"/>
            <a:ext cx="8085768" cy="278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864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Клинический </a:t>
            </a:r>
            <a:r>
              <a:rPr lang="ru-RU" sz="3600" b="1" dirty="0" smtClean="0">
                <a:solidFill>
                  <a:srgbClr val="FF0000"/>
                </a:solidFill>
              </a:rPr>
              <a:t>пример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7620000" cy="5132040"/>
          </a:xfrm>
        </p:spPr>
        <p:txBody>
          <a:bodyPr/>
          <a:lstStyle/>
          <a:p>
            <a:pPr marL="114300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Ребенок:  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14 лет,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находился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-м соматическом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отделении детской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ГБУ ДНР «РДКБ», куда поступил с жалобами на: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головную боль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носовое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кровотечение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эпизоды повышения артериального давления до 150/90 мм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рт.ст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колющую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боль в области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сердца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лохую переносимость физической нагрузки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100" b="1" dirty="0" smtClean="0">
                <a:solidFill>
                  <a:srgbClr val="FF0000"/>
                </a:solidFill>
              </a:rPr>
              <a:t>Анамнез заболевания</a:t>
            </a:r>
            <a:endParaRPr lang="ru-RU" sz="41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6752"/>
            <a:ext cx="8064896" cy="5472608"/>
          </a:xfrm>
        </p:spPr>
        <p:txBody>
          <a:bodyPr>
            <a:normAutofit fontScale="77500" lnSpcReduction="20000"/>
          </a:bodyPr>
          <a:lstStyle/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С мая текущего года после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психо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- эмоциональной нагрузок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 домашних условиях регистрировались эпизоды повышения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АД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до150/90мм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рт.ст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Консультирован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неврологом РДКБ – синдром вегетативной дисфункции по гипертензивному типу. Избыточный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вес.</a:t>
            </a: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кулистом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РДКБ – сосудистое дно без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патологии</a:t>
            </a: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ндокринолог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РДКБ: ожирение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алиментарно-конституциональное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Липидный профиль:</a:t>
            </a:r>
          </a:p>
          <a:p>
            <a:pPr>
              <a:buFontTx/>
              <a:buChar char="-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общий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холестерин –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5,04ммоль/л.</a:t>
            </a:r>
          </a:p>
          <a:p>
            <a:pPr>
              <a:buFontTx/>
              <a:buChar char="-"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ндекс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атерогенности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3,99</a:t>
            </a:r>
          </a:p>
          <a:p>
            <a:pPr>
              <a:buFontTx/>
              <a:buChar char="-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холестерин ЛПВП –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1,01ммоль/л</a:t>
            </a:r>
          </a:p>
          <a:p>
            <a:pPr>
              <a:buFontTx/>
              <a:buChar char="-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холестерин ЛПНП –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3,37ммоль/л</a:t>
            </a:r>
          </a:p>
          <a:p>
            <a:pPr>
              <a:buFontTx/>
              <a:buChar char="-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холестерин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ЛПОНП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0,72 </a:t>
            </a:r>
            <a:r>
              <a:rPr lang="ru-RU" sz="2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ммоль</a:t>
            </a:r>
            <a:r>
              <a:rPr lang="ru-RU" sz="2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/л</a:t>
            </a:r>
          </a:p>
          <a:p>
            <a:pPr>
              <a:buFontTx/>
              <a:buChar char="-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триглицериды 1,76ммоль/л</a:t>
            </a:r>
          </a:p>
          <a:p>
            <a:pPr>
              <a:buFontTx/>
              <a:buChar char="-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глюкоза- </a:t>
            </a:r>
            <a:r>
              <a:rPr lang="ru-RU" sz="2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5,65ммоль/л.</a:t>
            </a:r>
          </a:p>
          <a:p>
            <a:pPr>
              <a:buFontTx/>
              <a:buChar char="-"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нсулин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19,99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мкЕ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/мл</a:t>
            </a:r>
          </a:p>
          <a:p>
            <a:pPr>
              <a:buFontTx/>
              <a:buChar char="-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индекс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НОМА - </a:t>
            </a:r>
            <a:r>
              <a:rPr lang="ru-RU" sz="2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5,0</a:t>
            </a:r>
          </a:p>
          <a:p>
            <a:pPr marL="114300" indent="0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Поступил для обследования и подбора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антигипертензивной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терапии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202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100" b="1" dirty="0" smtClean="0">
                <a:solidFill>
                  <a:srgbClr val="FF0000"/>
                </a:solidFill>
              </a:rPr>
              <a:t>Анамнез жизни</a:t>
            </a:r>
            <a:endParaRPr lang="ru-RU" sz="41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7859216" cy="4988024"/>
          </a:xfrm>
        </p:spPr>
        <p:txBody>
          <a:bodyPr>
            <a:normAutofit lnSpcReduction="10000"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Ребенок от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II-й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беременности на фоне анемии легкой степени. Роды II срочные, путем. Масса при рождении 3700, длина тела – 52 см. Оценка по шкале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Апгар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8-9б. Привит по календарю. Из перенесенных инфекций ОРВИ. 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Семейный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анамнез по сердечно-сосудистой патологии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отягощен: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папы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артериальная гипертензия, избыточный вес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дедушки (по линии отца) – артериальная гипертензия, сахарный диабет.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Случаев внезапной смерти в молодом возрасте в семье не было.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тношение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 спорту и регулярным  физическим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нагрузкам отрицательное – гиподинамия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114300" indent="0" algn="just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03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100" b="1" dirty="0" smtClean="0">
                <a:solidFill>
                  <a:srgbClr val="FF0000"/>
                </a:solidFill>
              </a:rPr>
              <a:t>Данные объективного исследования</a:t>
            </a:r>
            <a:endParaRPr lang="ru-RU" sz="41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556792"/>
            <a:ext cx="8064896" cy="5112568"/>
          </a:xfrm>
        </p:spPr>
        <p:txBody>
          <a:bodyPr>
            <a:normAutofit fontScale="70000" lnSpcReduction="20000"/>
          </a:bodyPr>
          <a:lstStyle/>
          <a:p>
            <a:pPr marL="11430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Состояние ребенка средней тяжести по основному заболеванию. Самочувствие не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нарушено. Обращает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внимание избыточный вес, ложная гинекомастия. Физическое развитие  выше среднего.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ИМТ – 27,4. Окружность талии – 92 см, окружность бедер – 102 см.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Эмоционально лабилен. Кожные покровы бледные, чистые. Видимые слизистые розовые, чистые. Периферические лимфоузлы не увеличены.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Перкуторно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над легкими – ясный легочный звук,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аускультативно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везикулярное дыхание. ЧД-18 в мин. Границы относительной сердечной тупости в норме. . Деятельность сердца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ритмичная,ЧСС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горизон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.) - 64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мин, ЧСС(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верт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.) - 76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мин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АДd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- 120/84 мм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ст. ,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АДs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122/88 мм рт.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.,АД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df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-128/90 мм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рт.ст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АДsf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- 130/90 мм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рт.ст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Тоны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слегка приглушены, выслушивается систолический шум в І и V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точках.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Живот мягкий, безболезненный. Печень у края реберной дуги, селезенка не пальпируется. Физиологические отправления в норме.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30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100" b="1" dirty="0" smtClean="0">
                <a:solidFill>
                  <a:srgbClr val="FF0000"/>
                </a:solidFill>
              </a:rPr>
              <a:t>Клинические обследования</a:t>
            </a:r>
            <a:endParaRPr lang="ru-RU" sz="41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68760"/>
            <a:ext cx="8532440" cy="513204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Общий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анализ крови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эр. – 4,6Т/л,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- 141 г/л, ЦП – 0,92 СОЭ – 5 мм/час,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Ht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42%,  Л. – 6,5Г/л, с. -53,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1,э -1, л. - 423 , м – 3.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Биохимический анализ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крови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билирубин общий – 15,00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мкмоль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/л, билирубин прямой – 3,75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мкмоль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/л, непрямой – 11,25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мкмоль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/л, АСТ – 25 АЛТ – 13.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Креатинин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78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ммоль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/л, мочевина – 3,27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ммоль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/л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Глюкоза крови: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5,8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ммоль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/л.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Коагулограмма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ПТИ- 75%, ПТВ- 20" фибриноген-3,0, г/л, МНО – 1,35.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Иммуноферментный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анализ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тиреотропный гормон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1,74,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свободный тироксин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13,7.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Анализ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мочи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без патологии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207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100" b="1" dirty="0" smtClean="0">
                <a:solidFill>
                  <a:srgbClr val="FF0000"/>
                </a:solidFill>
              </a:rPr>
              <a:t>Инструментальные методы обследования</a:t>
            </a:r>
            <a:endParaRPr lang="ru-RU" sz="41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7848872" cy="4800600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УЗДГ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брахиоцефальных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сосудов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ассиметрия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кровотока по СМА; ПМА; ЗМА. Ускорение по основным артериям. Ускорение по ОСА,ВСА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НСА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 позвоночным артериям,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ассиметрия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кровотока по ВСА.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Электроэнцефалограмма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дисфункция диэнцефальных образований. Снижен порог пароксизмальной активности.</a:t>
            </a:r>
          </a:p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Ультразвуковое исследование органов брюшной полости, щитовидной железы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без патологии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ФГДС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Хронический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гастродуоденит,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гипоацидное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состояние, НР « - 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722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100" b="1" dirty="0">
                <a:solidFill>
                  <a:srgbClr val="FF0000"/>
                </a:solidFill>
              </a:rPr>
              <a:t>Инструментальные методы обследования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ЭКГ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ритм синусовый, миграция водителя ритма по предсердиям, ЧСС- 78/мин.,р-0,1с,PQ- 0,14с,QRS-0,06с,QT – 0,34с,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QTс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Bazett`s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376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мсек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,&lt; α + 53°, нормальное положение ЭОС.</a:t>
            </a: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ЭХО КГ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клапаны не изменены. Полости сердца не расширены. Сократительная способность миокарда удовлетворительная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Тредмилл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– тест: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толерантность к физической нагрузке ниже средней. Реакция гемодинамики на физическую нагрузку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гипертоническая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9567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7992888" cy="12289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100" b="1" dirty="0">
                <a:solidFill>
                  <a:srgbClr val="FF0000"/>
                </a:solidFill>
              </a:rPr>
              <a:t>Инструментальные методы обследования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7859216" cy="4800600"/>
          </a:xfrm>
        </p:spPr>
        <p:txBody>
          <a:bodyPr>
            <a:normAutofit fontScale="62500" lnSpcReduction="20000"/>
          </a:bodyPr>
          <a:lstStyle/>
          <a:p>
            <a:pPr marL="11430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Бифункциональное исследование (ХМ ЭКГ+АД):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течение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времени наблюдения регистрировался синусовый ритм.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тахикардия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течении суток, ночью выраженная.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циркадный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индекс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1,19.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вариабельность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ритма сердца сохранена. Ночной прирост высокочастотной составляющей вариабельностью отсутствует.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время ночного сна нарушения дыхания не выявлено.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среднее САД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сутки – 131 мм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рт.ст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дневное время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136 мм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рт.ст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., в ночное время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125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рт.ст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среднее ДАД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 сутки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- 71 мм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рт.ст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., в дневное время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74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рт.ст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., в ночное время – 6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рт.ст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ИВ САД/ДАД был выше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80%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Величина утреннего подъема систолического АД 17мм.рт.ст., скорость 5мм.рт.ст. в час. Величина утреннего подъема диастолического АД 15мм.рт.ст., скорость 7мм.рт.ст в час. СУП ДАД (более30 мм рт. ст./ч).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83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8330431" cy="864096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Избыточная масса тела и ожирение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07904" y="1324298"/>
            <a:ext cx="4608512" cy="3603486"/>
          </a:xfrm>
        </p:spPr>
        <p:txBody>
          <a:bodyPr>
            <a:normAutofit lnSpcReduction="10000"/>
          </a:bodyPr>
          <a:lstStyle/>
          <a:p>
            <a:pPr marL="365760" indent="-283464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Практически во всех регионах мира количество детей с ожирением неуклонно растет и удваивается каждые три десятилетия, актуальное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для большинства развитых стран мира и представляющее собой новую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«неинфекционную» мировую эпидемию. </a:t>
            </a: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83464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Российской Федерации по различным данным от 10 до 17 % подростков имеют избыточную масса тела или ожирение.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Picture 2" descr="https://molbuk.ua/uploads/posts/2020-03/1584623253_66d_depositphotos_186092792_l_2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3312368" cy="3144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23728" y="4764749"/>
            <a:ext cx="626469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настоящее время используется	показатель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ИМТ 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SDS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имт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(&gt;85-й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перцентили – избыточная масса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&gt;95-й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перцентили 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ожирение)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SDS ИМТ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1,0 - избыточная МТ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SDS ИМТ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&gt;2,0 - ожирение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\Downloads\png-transparent-world-health-organization-2014-guinea-ebola-outbreak-world-health-assembly-breastfeeding-health-text-trademark-logo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8" t="9152" r="28340" b="13757"/>
          <a:stretch/>
        </p:blipFill>
        <p:spPr bwMode="auto">
          <a:xfrm>
            <a:off x="251520" y="4967623"/>
            <a:ext cx="1620804" cy="1567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0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100" b="1" dirty="0" smtClean="0">
                <a:solidFill>
                  <a:srgbClr val="FF0000"/>
                </a:solidFill>
              </a:rPr>
              <a:t>Консультации специалистов</a:t>
            </a:r>
            <a:endParaRPr lang="ru-RU" sz="41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63838" y="1600200"/>
            <a:ext cx="5552578" cy="4565104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Ортопед РТЦ – недостаточность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вертебро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базиллярной артериальной системы на фоне нестабильности шейного отдела позвоночника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Рекомендован ортопедический режим: сон на ортопедической подушке, использование фиксирующего воротника.</a:t>
            </a: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Эндокринолог РДКБ: Ожирение обменно – конституционное. Формирующийся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метаболический синдром. Рекомендовано: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ипохолестериновая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диета,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глюкофаж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Невролог РДКБ – вегетативная дисфункция по гипертензивному типу с цефалгиями. Рекомендовано проведение МРТ.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83" y="1772816"/>
            <a:ext cx="2619375" cy="1743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C:\Users\кафедра\Desktop\images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82" y="3789040"/>
            <a:ext cx="2619375" cy="1743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2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Диагноз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628800"/>
            <a:ext cx="7056784" cy="4800600"/>
          </a:xfrm>
        </p:spPr>
        <p:txBody>
          <a:bodyPr/>
          <a:lstStyle/>
          <a:p>
            <a:pPr marL="114300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Основной клинический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диагноз: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Вторичная артериальная гипертензия на фоне метаболического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синдрома.</a:t>
            </a:r>
          </a:p>
          <a:p>
            <a:pPr marL="11430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Сопутствующий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Вегетативная дисфункция по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гипертензивному типу с цефалгиями.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Нестабильность шейного отдела позвоночника. Хронический гастродуоденит,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гипоацидное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состояние, НР « - 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680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100" b="1" dirty="0"/>
              <a:t>Т</a:t>
            </a:r>
            <a:r>
              <a:rPr lang="ru-RU" sz="4100" b="1" dirty="0" smtClean="0"/>
              <a:t>ерапия</a:t>
            </a:r>
            <a:endParaRPr lang="ru-RU" sz="41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064896" cy="5204048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Наблюдение педиатра по месту жительства, эндокринолога, невролога.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Рациональный режим дня и питания: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гипохолестериновая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диета с ограничением углеводов и включением МКЦ по 3т3р/день; отруби 1ст.л.2р/день; масло льна 1к2р/день 3месяца (согласно рекомендациям эндокринолога).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В настоящее время показаны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низкостатичные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физические нагрузки с низким и средним динамическим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компонентом. С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возможным последующим переходом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среднестатичные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 низким и средним динамическим компонентом по результатам клинического наблюдения (контроль АД, ЧСС) и результатами инструментальных обследований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тредмилл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тест(через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1 - 2мес. в зависимости от физического состояния ребенка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91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620000" cy="994122"/>
          </a:xfrm>
        </p:spPr>
        <p:txBody>
          <a:bodyPr/>
          <a:lstStyle/>
          <a:p>
            <a:pPr algn="ctr"/>
            <a:r>
              <a:rPr lang="ru-RU" sz="4100" b="1" dirty="0" smtClean="0"/>
              <a:t>Терапия</a:t>
            </a:r>
            <a:endParaRPr lang="ru-RU" sz="41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2736"/>
            <a:ext cx="8208912" cy="5348064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Ведение дневника самочувствия – контроль АД, ЧСС, контроль массы тела и окружности талии (еженедельно).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Медикаментозная терапия: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лизиноприл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фенибут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глюкофаж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домперидон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урсодез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Контроль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ЭКГ-1р/месяц, коррекция терапии после проведения СМАД  через 3месяца; консультации эндокринолога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14300" indent="0" algn="just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фоне проводимого лечения в течении 6-ти месяцев жалобы пациент не предъявлял. Вес пациента снизился на 12кг, объем талии уменьшился на 8 см, объем бедер на 10см. Показатели липидного профиля нормализовались. За пациентом установлено динамическое наблюдение – проводится обследование в клинике 1раз в 6 месяцев. Подросток занимается в секции баскетбола в режиме общеоздоровительных тренировок. Эпизоды повышения артериального давления не регистрировались.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73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96752"/>
            <a:ext cx="8280920" cy="5328592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Своевременная диагностика и профилактика сердечно-сосудистых заболеваний должна начинаться в детском возрасте!!!</a:t>
            </a:r>
          </a:p>
          <a:p>
            <a:pPr algn="just"/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Первичная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с  проведения плановых профилактических осмотров детей, с отягощенной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наследственностью, для оценки потенциальных факторов риска возникновения АГ, что позволяет вовремя поставить таких пациентов на врачебный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учет. </a:t>
            </a:r>
          </a:p>
          <a:p>
            <a:pPr algn="just"/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Вторичная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– снижение массы тела, оптимизация физической активности, рационального питания, профилактику кризов.</a:t>
            </a:r>
          </a:p>
          <a:p>
            <a:pPr algn="just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Изменение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стиля жизни – рациональное питание, наличие аэробных физических нагрузок – являются начальными и важнейшими компонентами терапии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сердечно-сосудистых заболеваний, ожирения и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профилактики связанного с ним бесплодия.</a:t>
            </a:r>
          </a:p>
        </p:txBody>
      </p:sp>
    </p:spTree>
    <p:extLst>
      <p:ext uri="{BB962C8B-B14F-4D97-AF65-F5344CB8AC3E}">
        <p14:creationId xmlns:p14="http://schemas.microsoft.com/office/powerpoint/2010/main" val="361749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4098" name="Picture 2" descr="C:\Users\кафедра\Desktop\image 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7344816" cy="5040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30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atkid1.jpg"/>
          <p:cNvPicPr>
            <a:picLocks noChangeAspect="1"/>
          </p:cNvPicPr>
          <p:nvPr/>
        </p:nvPicPr>
        <p:blipFill>
          <a:blip r:embed="rId2" cstate="print"/>
          <a:srcRect l="8513"/>
          <a:stretch>
            <a:fillRect/>
          </a:stretch>
        </p:blipFill>
        <p:spPr>
          <a:xfrm>
            <a:off x="467543" y="1700808"/>
            <a:ext cx="1872207" cy="2311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8388424" cy="1781175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Модифицируемые (управляемые) факторы риска развития сердечно-сосудистых заболеваний у подростков</a:t>
            </a:r>
          </a:p>
        </p:txBody>
      </p:sp>
      <p:sp>
        <p:nvSpPr>
          <p:cNvPr id="13316" name="Содержимое 2"/>
          <p:cNvSpPr>
            <a:spLocks noGrp="1"/>
          </p:cNvSpPr>
          <p:nvPr>
            <p:ph idx="1"/>
          </p:nvPr>
        </p:nvSpPr>
        <p:spPr>
          <a:xfrm>
            <a:off x="2465497" y="1340769"/>
            <a:ext cx="5922928" cy="523307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Georgia" pitchFamily="18" charset="0"/>
              <a:buNone/>
            </a:pPr>
            <a:r>
              <a:rPr lang="ru-RU" altLang="ru-RU" sz="2700" dirty="0" smtClean="0"/>
              <a:t> </a:t>
            </a:r>
            <a:endParaRPr lang="ru-RU" altLang="ru-RU" sz="2000" dirty="0" smtClean="0"/>
          </a:p>
          <a:p>
            <a:pPr eaLnBrk="1" hangingPunct="1">
              <a:lnSpc>
                <a:spcPct val="80000"/>
              </a:lnSpc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избыточная масса тела и ожирение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низкий уровень физической активности</a:t>
            </a:r>
          </a:p>
          <a:p>
            <a:pPr>
              <a:lnSpc>
                <a:spcPct val="80000"/>
              </a:lnSpc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ровень липидов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(общий холестерин,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триглицериды, липопротеины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высокой плотности, липопротеины низкой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плотности)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гипергликемия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употребление алкоголя, курение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неблагоприятные психологические и средовые факторы (характер учебы и работы, атмосфера в семье и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др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нарушение сна (длительность менее 7 часов, храп, апноэ) 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altLang="ru-RU" sz="2700" dirty="0" smtClean="0"/>
          </a:p>
        </p:txBody>
      </p:sp>
      <p:pic>
        <p:nvPicPr>
          <p:cNvPr id="4098" name="Picture 2" descr="C:\Users\Admin\Downloads\NINTCHDBPICT0003599989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92863"/>
            <a:ext cx="1872207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35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Метаболический синдром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268760"/>
            <a:ext cx="7416824" cy="5328592"/>
          </a:xfrm>
        </p:spPr>
        <p:txBody>
          <a:bodyPr/>
          <a:lstStyle/>
          <a:p>
            <a:pPr marL="114300" indent="0" algn="just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Метаболический синдром (МС) представляет собой комплекс взаимосвязанных нарушений углеводного и жирового обменов, а также механизмов регуляции артериального давления (АД) и функции эндотелия, в основе которых лежит снижение чувствительности тканей к инсулину –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инсулинорезистентность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305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620000" cy="1143000"/>
          </a:xfrm>
        </p:spPr>
        <p:txBody>
          <a:bodyPr/>
          <a:lstStyle/>
          <a:p>
            <a:pPr algn="ctr"/>
            <a:r>
              <a:rPr lang="ru-RU" b="1" dirty="0" err="1" smtClean="0">
                <a:solidFill>
                  <a:srgbClr val="FF0000"/>
                </a:solidFill>
              </a:rPr>
              <a:t>Гиперлипопротеинемия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7620000" cy="5256584"/>
          </a:xfrm>
        </p:spPr>
        <p:txBody>
          <a:bodyPr/>
          <a:lstStyle/>
          <a:p>
            <a:pPr marL="114300" indent="0">
              <a:buNone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Гиперлипопротеинемия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дислипидемия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 — это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синдромокомплекс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сопровождающийся избыточным уровнем липидов и/или ЛП в плазме крови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Уровень триглицеридов ≥ 1,7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ммоль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/л;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Повышение уровня концентрации ХС ЛПНП &gt; 3,0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ммоль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/л;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Снижение концентрации ХС ЛПВП &lt;1,0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ммоль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/л у мужчин; &lt;1,2 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ммоль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/л у женщин;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593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100" b="1" dirty="0">
                <a:solidFill>
                  <a:srgbClr val="C00000"/>
                </a:solidFill>
              </a:rPr>
              <a:t>Г</a:t>
            </a:r>
            <a:r>
              <a:rPr lang="ru-RU" sz="4100" b="1" dirty="0" smtClean="0">
                <a:solidFill>
                  <a:srgbClr val="C00000"/>
                </a:solidFill>
              </a:rPr>
              <a:t>ипергликемия</a:t>
            </a:r>
            <a:endParaRPr lang="ru-RU" sz="41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7560840" cy="5060032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греч.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yper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– над, выше +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glykys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– сладкий +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haima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– кровь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114300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Типовая форма патологии углеводного обмена(или состояние) характеризуется увеличением содержания глюкозы в плазме крови выше нормы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Гипергликемия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натощак – глюкоза в плазме крови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натощак ≥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6,1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ммоль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/л;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НТГ – глюкоза в плазме крови через два часа после ТТГ 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пределах ≥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7,8 и ≤11,1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ммоль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/л</a:t>
            </a:r>
          </a:p>
          <a:p>
            <a:pPr marL="11430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99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100" b="1" dirty="0"/>
              <a:t>Физическая активность</a:t>
            </a:r>
            <a:br>
              <a:rPr lang="ru-RU" sz="4100" b="1" dirty="0"/>
            </a:br>
            <a:endParaRPr lang="ru-RU" sz="41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39752" y="980728"/>
            <a:ext cx="6048672" cy="5420072"/>
          </a:xfrm>
        </p:spPr>
        <p:txBody>
          <a:bodyPr>
            <a:normAutofit fontScale="70000" lnSpcReduction="20000"/>
          </a:bodyPr>
          <a:lstStyle/>
          <a:p>
            <a:pPr marL="11430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Для поддержания хорошего состояния здоровья взрослым и детям (старше 5 лет) необходимо ежедневно уделять как минимум по 30 минут умеренным динамическим (аэробным) нагрузкам и по 30 минут 3-4 дня в неделю - интенсивным физическим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нагрузкам(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American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Heart Association/ American College of Cardiology,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2017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114300" indent="0"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Регулярные физические нагрузки оказывают:</a:t>
            </a:r>
          </a:p>
          <a:p>
            <a:pPr>
              <a:buFont typeface="Wingdings" pitchFamily="2" charset="2"/>
              <a:buChar char="Ø"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гипотриглицерический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эффект(ХС,ЛПНП)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улучшает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эластичность и уменьшает ригидность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артерий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снижают артериальное давление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нижают массу тела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снижают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инсулинорезистентость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7707"/>
            <a:ext cx="2609850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4" y="3692184"/>
            <a:ext cx="2609850" cy="224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563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100" b="1" dirty="0"/>
              <a:t>Критерии диагностики МС у детей  (IDF 2007)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9"/>
          <a:stretch/>
        </p:blipFill>
        <p:spPr bwMode="auto">
          <a:xfrm>
            <a:off x="250484" y="1484785"/>
            <a:ext cx="4897580" cy="4232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28800"/>
            <a:ext cx="3384376" cy="373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0181" y="5949280"/>
            <a:ext cx="78914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Метаболический синдром =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=центральное ожирение + 2 дополнительных критерия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4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100" b="1" dirty="0" smtClean="0"/>
              <a:t>Лечение метаболического синдрома</a:t>
            </a:r>
            <a:endParaRPr lang="ru-RU" sz="41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84784"/>
            <a:ext cx="8280920" cy="4916016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Коррекция МС должна включать несколько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равнозначных компонентов: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иетотерапия(изменение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характера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питания)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обучение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психотерапия,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направленные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 изменение образа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жизни(снижение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массы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тела, отказ от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курения и употребления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алкоголя)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лечебная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физкультура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(дозированные физические нагрузки)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достижение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оптимального уровня АД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218113"/>
            <a:ext cx="1828800" cy="163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861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587</TotalTime>
  <Words>1683</Words>
  <Application>Microsoft Office PowerPoint</Application>
  <PresentationFormat>Экран (4:3)</PresentationFormat>
  <Paragraphs>138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Роль физических нагрузок для детей с избыточной массой тела</vt:lpstr>
      <vt:lpstr>Избыточная масса тела и ожирение</vt:lpstr>
      <vt:lpstr>Модифицируемые (управляемые) факторы риска развития сердечно-сосудистых заболеваний у подростков</vt:lpstr>
      <vt:lpstr>Метаболический синдром</vt:lpstr>
      <vt:lpstr>Гиперлипопротеинемия</vt:lpstr>
      <vt:lpstr>Гипергликемия</vt:lpstr>
      <vt:lpstr>Физическая активность </vt:lpstr>
      <vt:lpstr>Критерии диагностики МС у детей  (IDF 2007)</vt:lpstr>
      <vt:lpstr>Лечение метаболического синдрома</vt:lpstr>
      <vt:lpstr>Ожирение и  мужская фертильность</vt:lpstr>
      <vt:lpstr>Ожирение и  мужская фертильность</vt:lpstr>
      <vt:lpstr>Клинический пример</vt:lpstr>
      <vt:lpstr>Анамнез заболевания</vt:lpstr>
      <vt:lpstr>Анамнез жизни</vt:lpstr>
      <vt:lpstr>Данные объективного исследования</vt:lpstr>
      <vt:lpstr>Клинические обследования</vt:lpstr>
      <vt:lpstr>Инструментальные методы обследования</vt:lpstr>
      <vt:lpstr>Инструментальные методы обследования</vt:lpstr>
      <vt:lpstr>Инструментальные методы обследования</vt:lpstr>
      <vt:lpstr>Консультации специалистов</vt:lpstr>
      <vt:lpstr>Диагноз</vt:lpstr>
      <vt:lpstr>Терапия</vt:lpstr>
      <vt:lpstr>Терапия</vt:lpstr>
      <vt:lpstr>Вывод: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Метаболический синдром у детей с артериальной гипертензией</dc:title>
  <dc:creator>Admin</dc:creator>
  <cp:lastModifiedBy>Admin</cp:lastModifiedBy>
  <cp:revision>62</cp:revision>
  <dcterms:created xsi:type="dcterms:W3CDTF">2021-12-13T09:32:17Z</dcterms:created>
  <dcterms:modified xsi:type="dcterms:W3CDTF">2026-04-01T12:41:18Z</dcterms:modified>
</cp:coreProperties>
</file>