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83" r:id="rId4"/>
    <p:sldId id="297" r:id="rId5"/>
    <p:sldId id="294" r:id="rId6"/>
    <p:sldId id="298" r:id="rId7"/>
    <p:sldId id="299" r:id="rId8"/>
    <p:sldId id="29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A71F1-8868-4CB7-A3F1-7D29E992AE80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C5B889-F55C-480A-AA99-512B91DA12E9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Кардиоренальный</a:t>
          </a:r>
          <a:r>
            <a: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синдром (КРС) </a:t>
          </a:r>
          <a:r>
            <a:rPr lang="ru-RU" sz="3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–патологическое состояние, которое </a:t>
          </a:r>
          <a:r>
            <a:rPr lang="ru-RU" sz="3200" b="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характеризуюется</a:t>
          </a:r>
          <a:r>
            <a:rPr lang="ru-RU" sz="3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одновременным наличие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больного дисфункции / недостаточности сердца и почек </a:t>
          </a:r>
          <a:r>
            <a: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прогрессивно усугубляющихся </a:t>
          </a:r>
          <a:endParaRPr lang="ru-RU" sz="32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EC2371-9FAA-4440-8E2A-F0D64B9AA9E0}" type="parTrans" cxnId="{DC703AA7-F8ED-495B-AEA5-8AE47E92365B}">
      <dgm:prSet/>
      <dgm:spPr/>
      <dgm:t>
        <a:bodyPr/>
        <a:lstStyle/>
        <a:p>
          <a:endParaRPr lang="ru-RU"/>
        </a:p>
      </dgm:t>
    </dgm:pt>
    <dgm:pt modelId="{3FC6C419-318F-4E65-9073-DFFBBFC5FAAF}" type="sibTrans" cxnId="{DC703AA7-F8ED-495B-AEA5-8AE47E92365B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1523E207-04FA-4CC1-8EEF-B78019A425E5}" type="pres">
      <dgm:prSet presAssocID="{A14A71F1-8868-4CB7-A3F1-7D29E992AE80}" presName="cycle" presStyleCnt="0">
        <dgm:presLayoutVars>
          <dgm:dir/>
          <dgm:resizeHandles val="exact"/>
        </dgm:presLayoutVars>
      </dgm:prSet>
      <dgm:spPr/>
    </dgm:pt>
    <dgm:pt modelId="{84DDB6F6-9534-4535-B1CF-3474AF217E5F}" type="pres">
      <dgm:prSet presAssocID="{D1C5B889-F55C-480A-AA99-512B91DA12E9}" presName="node" presStyleLbl="node1" presStyleIdx="0" presStyleCnt="1" custScaleX="370383" custScaleY="203567" custRadScaleRad="99671" custRadScaleInc="964">
        <dgm:presLayoutVars>
          <dgm:bulletEnabled val="1"/>
        </dgm:presLayoutVars>
      </dgm:prSet>
      <dgm:spPr/>
    </dgm:pt>
  </dgm:ptLst>
  <dgm:cxnLst>
    <dgm:cxn modelId="{C220867B-6771-48B5-BFF3-E227E80FB871}" type="presOf" srcId="{A14A71F1-8868-4CB7-A3F1-7D29E992AE80}" destId="{1523E207-04FA-4CC1-8EEF-B78019A425E5}" srcOrd="0" destOrd="0" presId="urn:microsoft.com/office/officeart/2005/8/layout/cycle6"/>
    <dgm:cxn modelId="{DC703AA7-F8ED-495B-AEA5-8AE47E92365B}" srcId="{A14A71F1-8868-4CB7-A3F1-7D29E992AE80}" destId="{D1C5B889-F55C-480A-AA99-512B91DA12E9}" srcOrd="0" destOrd="0" parTransId="{9BEC2371-9FAA-4440-8E2A-F0D64B9AA9E0}" sibTransId="{3FC6C419-318F-4E65-9073-DFFBBFC5FAAF}"/>
    <dgm:cxn modelId="{8A1715FC-1E0B-4D7B-9C6C-69E9881AAB64}" type="presOf" srcId="{D1C5B889-F55C-480A-AA99-512B91DA12E9}" destId="{84DDB6F6-9534-4535-B1CF-3474AF217E5F}" srcOrd="0" destOrd="0" presId="urn:microsoft.com/office/officeart/2005/8/layout/cycle6"/>
    <dgm:cxn modelId="{66405C6A-6211-4532-A3A7-FA1ACB76F5F6}" type="presParOf" srcId="{1523E207-04FA-4CC1-8EEF-B78019A425E5}" destId="{84DDB6F6-9534-4535-B1CF-3474AF217E5F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028BE1-19EC-45FD-894C-94ABE206191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E3C8F0-D708-4EF9-B177-1CB8388366D0}">
      <dgm:prSet phldrT="[Текст]" custT="1"/>
      <dgm:spPr/>
      <dgm:t>
        <a:bodyPr/>
        <a:lstStyle/>
        <a:p>
          <a:r>
            <a:rPr lang="ru-RU" sz="1600" b="1" u="sng" dirty="0">
              <a:latin typeface="Times New Roman" pitchFamily="18" charset="0"/>
              <a:cs typeface="Times New Roman" pitchFamily="18" charset="0"/>
            </a:rPr>
            <a:t>Протеинурия</a:t>
          </a:r>
        </a:p>
      </dgm:t>
    </dgm:pt>
    <dgm:pt modelId="{7FAE6C1F-3696-48F2-8098-E5CA80D451CB}" type="parTrans" cxnId="{C6435C18-5015-4A27-A98D-24FD1224D35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9AACD4A-C2D4-4458-A788-FB44BF56C025}" type="sibTrans" cxnId="{C6435C18-5015-4A27-A98D-24FD1224D35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7861608-DADB-4F21-B3A0-F00DBBABCB5B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ранним клиническим проявлением нефропатии при нормальном уровне СКФ является </a:t>
          </a:r>
          <a:r>
            <a:rPr lang="ru-RU" sz="1400" i="1" dirty="0">
              <a:latin typeface="Times New Roman" pitchFamily="18" charset="0"/>
              <a:cs typeface="Times New Roman" pitchFamily="18" charset="0"/>
            </a:rPr>
            <a:t>альбуминурия;</a:t>
          </a:r>
        </a:p>
      </dgm:t>
    </dgm:pt>
    <dgm:pt modelId="{B6BEF6C2-DEC3-4C49-BCE6-B1F6F3356E16}" type="parTrans" cxnId="{6269B51E-5869-4274-AF10-A70126D1D3C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2C5F866-EB38-4511-96D7-5A87AE76AF98}" type="sibTrans" cxnId="{6269B51E-5869-4274-AF10-A70126D1D3C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93C849-27EE-4AA4-807C-FC190E23B0F7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 зависимости от уровня альбуминурия классифицируется на три степени;</a:t>
          </a:r>
        </a:p>
      </dgm:t>
    </dgm:pt>
    <dgm:pt modelId="{12AD93BC-AEBD-4555-93F7-247CC5BBF268}" type="parTrans" cxnId="{6DD4C7FB-989D-4D26-9448-2CD90E5F858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D36BD5C-135F-4976-812F-B7746A21EF1D}" type="sibTrans" cxnId="{6DD4C7FB-989D-4D26-9448-2CD90E5F858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EDBB349-10CF-4C90-A86E-5C03805E5FBA}">
      <dgm:prSet phldrT="[Текст]" custT="1"/>
      <dgm:spPr/>
      <dgm:t>
        <a:bodyPr/>
        <a:lstStyle/>
        <a:p>
          <a:r>
            <a:rPr lang="ru-RU" sz="1600" b="1" u="sng" dirty="0" err="1">
              <a:latin typeface="Times New Roman" pitchFamily="18" charset="0"/>
              <a:cs typeface="Times New Roman" pitchFamily="18" charset="0"/>
            </a:rPr>
            <a:t>Цистатин</a:t>
          </a:r>
          <a:r>
            <a:rPr lang="ru-RU" sz="1400" b="1" u="sng" dirty="0">
              <a:latin typeface="Times New Roman" pitchFamily="18" charset="0"/>
              <a:cs typeface="Times New Roman" pitchFamily="18" charset="0"/>
            </a:rPr>
            <a:t> С</a:t>
          </a:r>
        </a:p>
      </dgm:t>
    </dgm:pt>
    <dgm:pt modelId="{4AE1FAB6-8ACB-421F-8E8D-77D2E0863C61}" type="parTrans" cxnId="{5DBC2205-9400-4164-9004-E06C3FE7D97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FB98E0B-9655-4959-9B4C-3863D0A7B749}" type="sibTrans" cxnId="{5DBC2205-9400-4164-9004-E06C3FE7D97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01992FE-9D66-4C33-9A22-9C47DD134CC8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ранее рассматривался как маркер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КРС </a:t>
          </a:r>
          <a:r>
            <a:rPr lang="en-US" sz="1400" b="1" dirty="0">
              <a:latin typeface="Times New Roman" pitchFamily="18" charset="0"/>
              <a:cs typeface="Times New Roman" pitchFamily="18" charset="0"/>
            </a:rPr>
            <a:t>I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типа, однако, в настоящий момент доказано, что повышение сывороточного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цистатина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 характерно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для пожилых пациентов, у которых ежегодно снижается СКФ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C015C46C-E734-45A3-99E6-A5F6D9842A83}" type="parTrans" cxnId="{E21750AF-A6CC-4C92-B018-B35F4DACEF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9A47F7-667C-4427-B716-F8278257017A}" type="sibTrans" cxnId="{E21750AF-A6CC-4C92-B018-B35F4DACEF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D6CE0C-D3BF-41A7-B4C9-B72B3F27EDC5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постоянно синтезируется всеми ядерными клетками 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метаболизируется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почках, блокирует деградацию внеклеточного матрикса, стимулируя синтез внеклеточных структур (например, в стенках сосудов – формирование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атеросклеротических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бляшек, процессы </a:t>
          </a:r>
          <a:r>
            <a:rPr lang="ru-RU" sz="1400" b="1" dirty="0" err="1">
              <a:latin typeface="Times New Roman" pitchFamily="18" charset="0"/>
              <a:cs typeface="Times New Roman" pitchFamily="18" charset="0"/>
            </a:rPr>
            <a:t>ремоделирования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миокарда при ХСН);</a:t>
          </a:r>
        </a:p>
      </dgm:t>
    </dgm:pt>
    <dgm:pt modelId="{D8BEAD4F-D065-4518-AE7F-0E27F8ED22A2}" type="parTrans" cxnId="{9574F910-B663-4C62-9C69-F7E3A36879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2B0BBD-9DA2-41F1-B02D-9F558D50A0B4}" type="sibTrans" cxnId="{9574F910-B663-4C62-9C69-F7E3A36879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3F2BBFE-448D-4198-A78F-BCFB8F8A4AD6}">
      <dgm:prSet phldrT="[Текст]" custT="1"/>
      <dgm:spPr/>
      <dgm:t>
        <a:bodyPr/>
        <a:lstStyle/>
        <a:p>
          <a:r>
            <a:rPr lang="ru-RU" sz="1600" b="1" u="sng" dirty="0">
              <a:latin typeface="Times New Roman" pitchFamily="18" charset="0"/>
              <a:cs typeface="Times New Roman" pitchFamily="18" charset="0"/>
            </a:rPr>
            <a:t>Другие маркеры</a:t>
          </a:r>
        </a:p>
      </dgm:t>
    </dgm:pt>
    <dgm:pt modelId="{56B2861B-BDCA-4D73-AC29-4540DF67A288}" type="parTrans" cxnId="{8DA4A6BE-E458-44FA-A7C1-913EA248C73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351EE84-1A9D-41F3-89B3-C3FE95F1986B}" type="sibTrans" cxnId="{8DA4A6BE-E458-44FA-A7C1-913EA248C73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BA52CE-E529-4F94-A68D-FAD70C24C40C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β2-микроглобулин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– маркер повреждения проксимальных почечных канальцев.</a:t>
          </a:r>
        </a:p>
      </dgm:t>
    </dgm:pt>
    <dgm:pt modelId="{CEA1FC68-45A3-416F-8E8F-A0C4F5641EAD}" type="parTrans" cxnId="{1250C36C-29D1-428B-991E-87025F18CB5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32C81D-8DA8-497E-B422-D9118907AE29}" type="sibTrans" cxnId="{1250C36C-29D1-428B-991E-87025F18CB5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C77D32-161E-4E91-BC35-3D3AB5A662F5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неблагоприятные сердечно-сосудистые события четко ассоциированы с повышением концентрации альбумина в моче, нарастанием соотношения альбумин/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креатинин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моче. </a:t>
          </a:r>
        </a:p>
      </dgm:t>
    </dgm:pt>
    <dgm:pt modelId="{D9259EEE-F9FF-43E6-BFF3-C0E595DA0B10}" type="parTrans" cxnId="{D00605B7-CA98-4676-A1C4-146EB178A3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7FEEB2-5439-4B17-9237-51E4D40BAB22}" type="sibTrans" cxnId="{D00605B7-CA98-4676-A1C4-146EB178A3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43923B-003B-4367-B78C-D8310E0AABAA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является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высокочувствительным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и эндогенным маркером СКФ, по чувствительности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более высоким, чем </a:t>
          </a:r>
          <a:r>
            <a:rPr lang="ru-RU" sz="1400" b="1" dirty="0" err="1">
              <a:latin typeface="Times New Roman" pitchFamily="18" charset="0"/>
              <a:cs typeface="Times New Roman" pitchFamily="18" charset="0"/>
            </a:rPr>
            <a:t>креатинин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838F0531-05A4-4377-A377-1BD6B9AB89BB}" type="parTrans" cxnId="{C43EDCEC-8952-40BF-A83B-CE5BC15C208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FF5D5A2-2FC7-47F0-AE08-18FE229505B5}" type="sibTrans" cxnId="{C43EDCEC-8952-40BF-A83B-CE5BC15C208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0C26CF7-AE20-46E2-A8F1-CB95BCBCE365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наличие </a:t>
          </a:r>
          <a:r>
            <a:rPr lang="ru-RU" sz="1400" b="1" dirty="0" err="1">
              <a:latin typeface="Times New Roman" pitchFamily="18" charset="0"/>
              <a:cs typeface="Times New Roman" pitchFamily="18" charset="0"/>
            </a:rPr>
            <a:t>преклинических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заболеваний почек (уровни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цистатина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 &gt; 1,0 мг/л, СКФ &gt; 60 мл/мин/1,73 м</a:t>
          </a:r>
          <a:r>
            <a:rPr lang="ru-RU" sz="1400" baseline="30000" dirty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) или МАУ были связаны с увеличением риска смертности на 50% (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Вельков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В.В.)</a:t>
          </a:r>
        </a:p>
      </dgm:t>
    </dgm:pt>
    <dgm:pt modelId="{2223FC9F-DDCA-4051-BD3E-A329A692C1DA}" type="parTrans" cxnId="{BEC81273-04E1-4866-9D11-348C6F0D64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AC0E49F-81B2-454C-9D07-B82614A928F9}" type="sibTrans" cxnId="{BEC81273-04E1-4866-9D11-348C6F0D64B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465727C-F3A8-4567-A3A9-B0D58954C975}">
      <dgm:prSet phldrT="[Текст]" custT="1"/>
      <dgm:spPr/>
      <dgm:t>
        <a:bodyPr/>
        <a:lstStyle/>
        <a:p>
          <a:r>
            <a:rPr lang="en-US" sz="1400" b="1" dirty="0">
              <a:latin typeface="Times New Roman" pitchFamily="18" charset="0"/>
              <a:cs typeface="Times New Roman" pitchFamily="18" charset="0"/>
            </a:rPr>
            <a:t>TIMP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-1 (тканевый ингибитор металлопротеиназ-1)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– маркер ишемического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ремоделирования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миокарда; </a:t>
          </a:r>
        </a:p>
      </dgm:t>
    </dgm:pt>
    <dgm:pt modelId="{B4DB80CF-E571-4886-A590-D5A9497897A7}" type="parTrans" cxnId="{48D98F3C-A155-41FC-9004-20907F1831B4}">
      <dgm:prSet/>
      <dgm:spPr/>
      <dgm:t>
        <a:bodyPr/>
        <a:lstStyle/>
        <a:p>
          <a:endParaRPr lang="ru-RU"/>
        </a:p>
      </dgm:t>
    </dgm:pt>
    <dgm:pt modelId="{F66C4A9E-B271-4A4B-97F9-823A518C1723}" type="sibTrans" cxnId="{48D98F3C-A155-41FC-9004-20907F1831B4}">
      <dgm:prSet/>
      <dgm:spPr/>
      <dgm:t>
        <a:bodyPr/>
        <a:lstStyle/>
        <a:p>
          <a:endParaRPr lang="ru-RU"/>
        </a:p>
      </dgm:t>
    </dgm:pt>
    <dgm:pt modelId="{7B22E87A-60FB-416F-B07F-0ADFE92C30EC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натрийуретический пептид С-типа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– маркер гипоксии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кардиомиоцитов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развития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тубулоинтерстициального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фиброза почек. </a:t>
          </a:r>
        </a:p>
      </dgm:t>
    </dgm:pt>
    <dgm:pt modelId="{6502D62E-3C5F-4839-BB9C-A0734FA9C965}" type="parTrans" cxnId="{359D53BD-AF06-4B34-86B5-9D04CED8DB4E}">
      <dgm:prSet/>
      <dgm:spPr/>
      <dgm:t>
        <a:bodyPr/>
        <a:lstStyle/>
        <a:p>
          <a:endParaRPr lang="ru-RU"/>
        </a:p>
      </dgm:t>
    </dgm:pt>
    <dgm:pt modelId="{61CB8C63-EA2A-4E69-8080-95C67B9FC5C9}" type="sibTrans" cxnId="{359D53BD-AF06-4B34-86B5-9D04CED8DB4E}">
      <dgm:prSet/>
      <dgm:spPr/>
      <dgm:t>
        <a:bodyPr/>
        <a:lstStyle/>
        <a:p>
          <a:endParaRPr lang="ru-RU"/>
        </a:p>
      </dgm:t>
    </dgm:pt>
    <dgm:pt modelId="{772D7E49-0389-4775-BC8E-B4C190260B75}" type="pres">
      <dgm:prSet presAssocID="{9B028BE1-19EC-45FD-894C-94ABE2061914}" presName="Name0" presStyleCnt="0">
        <dgm:presLayoutVars>
          <dgm:dir/>
          <dgm:animLvl val="lvl"/>
          <dgm:resizeHandles val="exact"/>
        </dgm:presLayoutVars>
      </dgm:prSet>
      <dgm:spPr/>
    </dgm:pt>
    <dgm:pt modelId="{A3D10B3B-24A2-4452-BBCC-9114D00D9675}" type="pres">
      <dgm:prSet presAssocID="{77E3C8F0-D708-4EF9-B177-1CB8388366D0}" presName="composite" presStyleCnt="0"/>
      <dgm:spPr/>
    </dgm:pt>
    <dgm:pt modelId="{7AD02233-8B44-49F2-85EB-625D77D83BA7}" type="pres">
      <dgm:prSet presAssocID="{77E3C8F0-D708-4EF9-B177-1CB8388366D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9745857-C612-4B10-9639-FD02A7DDA009}" type="pres">
      <dgm:prSet presAssocID="{77E3C8F0-D708-4EF9-B177-1CB8388366D0}" presName="desTx" presStyleLbl="alignAccFollowNode1" presStyleIdx="0" presStyleCnt="3">
        <dgm:presLayoutVars>
          <dgm:bulletEnabled val="1"/>
        </dgm:presLayoutVars>
      </dgm:prSet>
      <dgm:spPr/>
    </dgm:pt>
    <dgm:pt modelId="{102B7A9A-F884-4D4D-953D-70A1ADA8E49F}" type="pres">
      <dgm:prSet presAssocID="{F9AACD4A-C2D4-4458-A788-FB44BF56C025}" presName="space" presStyleCnt="0"/>
      <dgm:spPr/>
    </dgm:pt>
    <dgm:pt modelId="{CF5E5842-E6A7-407C-81F6-D23CBEC40563}" type="pres">
      <dgm:prSet presAssocID="{3EDBB349-10CF-4C90-A86E-5C03805E5FBA}" presName="composite" presStyleCnt="0"/>
      <dgm:spPr/>
    </dgm:pt>
    <dgm:pt modelId="{1767DD1D-614A-4ADA-A7BB-3E08CCFBA409}" type="pres">
      <dgm:prSet presAssocID="{3EDBB349-10CF-4C90-A86E-5C03805E5FB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C104F3F-11F5-419A-B20D-F885222D223F}" type="pres">
      <dgm:prSet presAssocID="{3EDBB349-10CF-4C90-A86E-5C03805E5FBA}" presName="desTx" presStyleLbl="alignAccFollowNode1" presStyleIdx="1" presStyleCnt="3" custScaleX="151070">
        <dgm:presLayoutVars>
          <dgm:bulletEnabled val="1"/>
        </dgm:presLayoutVars>
      </dgm:prSet>
      <dgm:spPr/>
    </dgm:pt>
    <dgm:pt modelId="{B8FC6B54-36C2-41FF-ABED-F7CA56D647F1}" type="pres">
      <dgm:prSet presAssocID="{9FB98E0B-9655-4959-9B4C-3863D0A7B749}" presName="space" presStyleCnt="0"/>
      <dgm:spPr/>
    </dgm:pt>
    <dgm:pt modelId="{6BA82D29-A6FA-492D-A9FD-19573BDCB612}" type="pres">
      <dgm:prSet presAssocID="{63F2BBFE-448D-4198-A78F-BCFB8F8A4AD6}" presName="composite" presStyleCnt="0"/>
      <dgm:spPr/>
    </dgm:pt>
    <dgm:pt modelId="{35318766-A278-46A0-8BBE-4FEB8692E88E}" type="pres">
      <dgm:prSet presAssocID="{63F2BBFE-448D-4198-A78F-BCFB8F8A4AD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5CA9FE9-E7A1-4FCE-9E91-1ED40D084BAF}" type="pres">
      <dgm:prSet presAssocID="{63F2BBFE-448D-4198-A78F-BCFB8F8A4AD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DBC2205-9400-4164-9004-E06C3FE7D97B}" srcId="{9B028BE1-19EC-45FD-894C-94ABE2061914}" destId="{3EDBB349-10CF-4C90-A86E-5C03805E5FBA}" srcOrd="1" destOrd="0" parTransId="{4AE1FAB6-8ACB-421F-8E8D-77D2E0863C61}" sibTransId="{9FB98E0B-9655-4959-9B4C-3863D0A7B749}"/>
    <dgm:cxn modelId="{3AEF2C0A-44AD-48B4-B6E3-52013462CD95}" type="presOf" srcId="{6243923B-003B-4367-B78C-D8310E0AABAA}" destId="{CC104F3F-11F5-419A-B20D-F885222D223F}" srcOrd="0" destOrd="2" presId="urn:microsoft.com/office/officeart/2005/8/layout/hList1"/>
    <dgm:cxn modelId="{9574F910-B663-4C62-9C69-F7E3A3687923}" srcId="{3EDBB349-10CF-4C90-A86E-5C03805E5FBA}" destId="{9AD6CE0C-D3BF-41A7-B4C9-B72B3F27EDC5}" srcOrd="1" destOrd="0" parTransId="{D8BEAD4F-D065-4518-AE7F-0E27F8ED22A2}" sibTransId="{A62B0BBD-9DA2-41F1-B02D-9F558D50A0B4}"/>
    <dgm:cxn modelId="{C6435C18-5015-4A27-A98D-24FD1224D354}" srcId="{9B028BE1-19EC-45FD-894C-94ABE2061914}" destId="{77E3C8F0-D708-4EF9-B177-1CB8388366D0}" srcOrd="0" destOrd="0" parTransId="{7FAE6C1F-3696-48F2-8098-E5CA80D451CB}" sibTransId="{F9AACD4A-C2D4-4458-A788-FB44BF56C025}"/>
    <dgm:cxn modelId="{6269B51E-5869-4274-AF10-A70126D1D3CA}" srcId="{77E3C8F0-D708-4EF9-B177-1CB8388366D0}" destId="{57861608-DADB-4F21-B3A0-F00DBBABCB5B}" srcOrd="0" destOrd="0" parTransId="{B6BEF6C2-DEC3-4C49-BCE6-B1F6F3356E16}" sibTransId="{72C5F866-EB38-4511-96D7-5A87AE76AF98}"/>
    <dgm:cxn modelId="{F460A32B-D056-433D-BDCE-D84C4F75A08B}" type="presOf" srcId="{E3BA52CE-E529-4F94-A68D-FAD70C24C40C}" destId="{05CA9FE9-E7A1-4FCE-9E91-1ED40D084BAF}" srcOrd="0" destOrd="0" presId="urn:microsoft.com/office/officeart/2005/8/layout/hList1"/>
    <dgm:cxn modelId="{0EF3F52F-F3F2-40BE-A981-D8180EA44E9E}" type="presOf" srcId="{9B028BE1-19EC-45FD-894C-94ABE2061914}" destId="{772D7E49-0389-4775-BC8E-B4C190260B75}" srcOrd="0" destOrd="0" presId="urn:microsoft.com/office/officeart/2005/8/layout/hList1"/>
    <dgm:cxn modelId="{3A402931-25B5-40B6-960D-9A788D0C62E8}" type="presOf" srcId="{D01992FE-9D66-4C33-9A22-9C47DD134CC8}" destId="{CC104F3F-11F5-419A-B20D-F885222D223F}" srcOrd="0" destOrd="0" presId="urn:microsoft.com/office/officeart/2005/8/layout/hList1"/>
    <dgm:cxn modelId="{48D98F3C-A155-41FC-9004-20907F1831B4}" srcId="{63F2BBFE-448D-4198-A78F-BCFB8F8A4AD6}" destId="{E465727C-F3A8-4567-A3A9-B0D58954C975}" srcOrd="1" destOrd="0" parTransId="{B4DB80CF-E571-4886-A590-D5A9497897A7}" sibTransId="{F66C4A9E-B271-4A4B-97F9-823A518C1723}"/>
    <dgm:cxn modelId="{4FAC3E3E-D8D2-4E53-A989-3F64D4188738}" type="presOf" srcId="{F0C26CF7-AE20-46E2-A8F1-CB95BCBCE365}" destId="{CC104F3F-11F5-419A-B20D-F885222D223F}" srcOrd="0" destOrd="3" presId="urn:microsoft.com/office/officeart/2005/8/layout/hList1"/>
    <dgm:cxn modelId="{8F7BCA42-9B8B-4F82-AFCA-9C3E6062F4E1}" type="presOf" srcId="{9AD6CE0C-D3BF-41A7-B4C9-B72B3F27EDC5}" destId="{CC104F3F-11F5-419A-B20D-F885222D223F}" srcOrd="0" destOrd="1" presId="urn:microsoft.com/office/officeart/2005/8/layout/hList1"/>
    <dgm:cxn modelId="{D546DE69-B395-4FDC-8450-C28B2DFF1781}" type="presOf" srcId="{77E3C8F0-D708-4EF9-B177-1CB8388366D0}" destId="{7AD02233-8B44-49F2-85EB-625D77D83BA7}" srcOrd="0" destOrd="0" presId="urn:microsoft.com/office/officeart/2005/8/layout/hList1"/>
    <dgm:cxn modelId="{1250C36C-29D1-428B-991E-87025F18CB56}" srcId="{63F2BBFE-448D-4198-A78F-BCFB8F8A4AD6}" destId="{E3BA52CE-E529-4F94-A68D-FAD70C24C40C}" srcOrd="0" destOrd="0" parTransId="{CEA1FC68-45A3-416F-8E8F-A0C4F5641EAD}" sibTransId="{6832C81D-8DA8-497E-B422-D9118907AE29}"/>
    <dgm:cxn modelId="{BEC81273-04E1-4866-9D11-348C6F0D64BE}" srcId="{3EDBB349-10CF-4C90-A86E-5C03805E5FBA}" destId="{F0C26CF7-AE20-46E2-A8F1-CB95BCBCE365}" srcOrd="3" destOrd="0" parTransId="{2223FC9F-DDCA-4051-BD3E-A329A692C1DA}" sibTransId="{EAC0E49F-81B2-454C-9D07-B82614A928F9}"/>
    <dgm:cxn modelId="{98DD8453-33AD-484C-8A8D-C1BD6C91F606}" type="presOf" srcId="{57861608-DADB-4F21-B3A0-F00DBBABCB5B}" destId="{59745857-C612-4B10-9639-FD02A7DDA009}" srcOrd="0" destOrd="0" presId="urn:microsoft.com/office/officeart/2005/8/layout/hList1"/>
    <dgm:cxn modelId="{A2417875-AC51-4C0B-98C9-9E0F90925507}" type="presOf" srcId="{E465727C-F3A8-4567-A3A9-B0D58954C975}" destId="{05CA9FE9-E7A1-4FCE-9E91-1ED40D084BAF}" srcOrd="0" destOrd="1" presId="urn:microsoft.com/office/officeart/2005/8/layout/hList1"/>
    <dgm:cxn modelId="{34364893-0941-4A5F-A3E9-93FEEE289987}" type="presOf" srcId="{63F2BBFE-448D-4198-A78F-BCFB8F8A4AD6}" destId="{35318766-A278-46A0-8BBE-4FEB8692E88E}" srcOrd="0" destOrd="0" presId="urn:microsoft.com/office/officeart/2005/8/layout/hList1"/>
    <dgm:cxn modelId="{10675E98-3C87-4903-BD42-E3C577EC873B}" type="presOf" srcId="{45C77D32-161E-4E91-BC35-3D3AB5A662F5}" destId="{59745857-C612-4B10-9639-FD02A7DDA009}" srcOrd="0" destOrd="2" presId="urn:microsoft.com/office/officeart/2005/8/layout/hList1"/>
    <dgm:cxn modelId="{E21750AF-A6CC-4C92-B018-B35F4DACEF97}" srcId="{3EDBB349-10CF-4C90-A86E-5C03805E5FBA}" destId="{D01992FE-9D66-4C33-9A22-9C47DD134CC8}" srcOrd="0" destOrd="0" parTransId="{C015C46C-E734-45A3-99E6-A5F6D9842A83}" sibTransId="{F79A47F7-667C-4427-B716-F8278257017A}"/>
    <dgm:cxn modelId="{D00605B7-CA98-4676-A1C4-146EB178A3F6}" srcId="{77E3C8F0-D708-4EF9-B177-1CB8388366D0}" destId="{45C77D32-161E-4E91-BC35-3D3AB5A662F5}" srcOrd="2" destOrd="0" parTransId="{D9259EEE-F9FF-43E6-BFF3-C0E595DA0B10}" sibTransId="{B17FEEB2-5439-4B17-9237-51E4D40BAB22}"/>
    <dgm:cxn modelId="{359D53BD-AF06-4B34-86B5-9D04CED8DB4E}" srcId="{63F2BBFE-448D-4198-A78F-BCFB8F8A4AD6}" destId="{7B22E87A-60FB-416F-B07F-0ADFE92C30EC}" srcOrd="2" destOrd="0" parTransId="{6502D62E-3C5F-4839-BB9C-A0734FA9C965}" sibTransId="{61CB8C63-EA2A-4E69-8080-95C67B9FC5C9}"/>
    <dgm:cxn modelId="{8DA4A6BE-E458-44FA-A7C1-913EA248C733}" srcId="{9B028BE1-19EC-45FD-894C-94ABE2061914}" destId="{63F2BBFE-448D-4198-A78F-BCFB8F8A4AD6}" srcOrd="2" destOrd="0" parTransId="{56B2861B-BDCA-4D73-AC29-4540DF67A288}" sibTransId="{3351EE84-1A9D-41F3-89B3-C3FE95F1986B}"/>
    <dgm:cxn modelId="{72AF75C1-07C7-404C-91A6-A51B6EB05313}" type="presOf" srcId="{7B22E87A-60FB-416F-B07F-0ADFE92C30EC}" destId="{05CA9FE9-E7A1-4FCE-9E91-1ED40D084BAF}" srcOrd="0" destOrd="2" presId="urn:microsoft.com/office/officeart/2005/8/layout/hList1"/>
    <dgm:cxn modelId="{C43EDCEC-8952-40BF-A83B-CE5BC15C2080}" srcId="{3EDBB349-10CF-4C90-A86E-5C03805E5FBA}" destId="{6243923B-003B-4367-B78C-D8310E0AABAA}" srcOrd="2" destOrd="0" parTransId="{838F0531-05A4-4377-A377-1BD6B9AB89BB}" sibTransId="{7FF5D5A2-2FC7-47F0-AE08-18FE229505B5}"/>
    <dgm:cxn modelId="{0FBAF2ED-E02C-4ABD-915F-7F0B2DCB6AB2}" type="presOf" srcId="{CC93C849-27EE-4AA4-807C-FC190E23B0F7}" destId="{59745857-C612-4B10-9639-FD02A7DDA009}" srcOrd="0" destOrd="1" presId="urn:microsoft.com/office/officeart/2005/8/layout/hList1"/>
    <dgm:cxn modelId="{528D7EEF-F9ED-45CB-AF0F-3B69EA362617}" type="presOf" srcId="{3EDBB349-10CF-4C90-A86E-5C03805E5FBA}" destId="{1767DD1D-614A-4ADA-A7BB-3E08CCFBA409}" srcOrd="0" destOrd="0" presId="urn:microsoft.com/office/officeart/2005/8/layout/hList1"/>
    <dgm:cxn modelId="{6DD4C7FB-989D-4D26-9448-2CD90E5F858C}" srcId="{77E3C8F0-D708-4EF9-B177-1CB8388366D0}" destId="{CC93C849-27EE-4AA4-807C-FC190E23B0F7}" srcOrd="1" destOrd="0" parTransId="{12AD93BC-AEBD-4555-93F7-247CC5BBF268}" sibTransId="{3D36BD5C-135F-4976-812F-B7746A21EF1D}"/>
    <dgm:cxn modelId="{BF9F6B2B-6B5B-467D-A28D-400809B27680}" type="presParOf" srcId="{772D7E49-0389-4775-BC8E-B4C190260B75}" destId="{A3D10B3B-24A2-4452-BBCC-9114D00D9675}" srcOrd="0" destOrd="0" presId="urn:microsoft.com/office/officeart/2005/8/layout/hList1"/>
    <dgm:cxn modelId="{5FE5B3FA-2307-41F9-9001-9AB3C18FC154}" type="presParOf" srcId="{A3D10B3B-24A2-4452-BBCC-9114D00D9675}" destId="{7AD02233-8B44-49F2-85EB-625D77D83BA7}" srcOrd="0" destOrd="0" presId="urn:microsoft.com/office/officeart/2005/8/layout/hList1"/>
    <dgm:cxn modelId="{0F144F55-9D0E-41BC-858D-43E9BFA03214}" type="presParOf" srcId="{A3D10B3B-24A2-4452-BBCC-9114D00D9675}" destId="{59745857-C612-4B10-9639-FD02A7DDA009}" srcOrd="1" destOrd="0" presId="urn:microsoft.com/office/officeart/2005/8/layout/hList1"/>
    <dgm:cxn modelId="{682CA581-F52F-4F0E-97A6-3760CFBB3D47}" type="presParOf" srcId="{772D7E49-0389-4775-BC8E-B4C190260B75}" destId="{102B7A9A-F884-4D4D-953D-70A1ADA8E49F}" srcOrd="1" destOrd="0" presId="urn:microsoft.com/office/officeart/2005/8/layout/hList1"/>
    <dgm:cxn modelId="{90C9949F-1C1A-466D-85F4-67893952228F}" type="presParOf" srcId="{772D7E49-0389-4775-BC8E-B4C190260B75}" destId="{CF5E5842-E6A7-407C-81F6-D23CBEC40563}" srcOrd="2" destOrd="0" presId="urn:microsoft.com/office/officeart/2005/8/layout/hList1"/>
    <dgm:cxn modelId="{A321F57D-1D28-4875-9F66-21CE4298D132}" type="presParOf" srcId="{CF5E5842-E6A7-407C-81F6-D23CBEC40563}" destId="{1767DD1D-614A-4ADA-A7BB-3E08CCFBA409}" srcOrd="0" destOrd="0" presId="urn:microsoft.com/office/officeart/2005/8/layout/hList1"/>
    <dgm:cxn modelId="{1DB2E11C-4AD6-4ECE-90BB-E191B3223F03}" type="presParOf" srcId="{CF5E5842-E6A7-407C-81F6-D23CBEC40563}" destId="{CC104F3F-11F5-419A-B20D-F885222D223F}" srcOrd="1" destOrd="0" presId="urn:microsoft.com/office/officeart/2005/8/layout/hList1"/>
    <dgm:cxn modelId="{7D84BC4F-5FD4-4009-A980-C4DEAAA68CBB}" type="presParOf" srcId="{772D7E49-0389-4775-BC8E-B4C190260B75}" destId="{B8FC6B54-36C2-41FF-ABED-F7CA56D647F1}" srcOrd="3" destOrd="0" presId="urn:microsoft.com/office/officeart/2005/8/layout/hList1"/>
    <dgm:cxn modelId="{BB74EE4E-6244-42A8-85C0-1494789AD8D7}" type="presParOf" srcId="{772D7E49-0389-4775-BC8E-B4C190260B75}" destId="{6BA82D29-A6FA-492D-A9FD-19573BDCB612}" srcOrd="4" destOrd="0" presId="urn:microsoft.com/office/officeart/2005/8/layout/hList1"/>
    <dgm:cxn modelId="{4750E341-4C10-41F7-BB53-EC21828192D8}" type="presParOf" srcId="{6BA82D29-A6FA-492D-A9FD-19573BDCB612}" destId="{35318766-A278-46A0-8BBE-4FEB8692E88E}" srcOrd="0" destOrd="0" presId="urn:microsoft.com/office/officeart/2005/8/layout/hList1"/>
    <dgm:cxn modelId="{284CA029-C5EA-45CD-AB2C-85D069520785}" type="presParOf" srcId="{6BA82D29-A6FA-492D-A9FD-19573BDCB612}" destId="{05CA9FE9-E7A1-4FCE-9E91-1ED40D084B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DB6F6-9534-4535-B1CF-3474AF217E5F}">
      <dsp:nvSpPr>
        <dsp:cNvPr id="0" name=""/>
        <dsp:cNvSpPr/>
      </dsp:nvSpPr>
      <dsp:spPr>
        <a:xfrm>
          <a:off x="14707" y="346416"/>
          <a:ext cx="8626252" cy="308171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Кардиоренальный</a:t>
          </a:r>
          <a:r>
            <a:rPr lang="ru-RU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синдром (КРС) </a:t>
          </a:r>
          <a:r>
            <a:rPr lang="ru-RU" sz="32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–патологическое состояние, которое </a:t>
          </a:r>
          <a:r>
            <a:rPr lang="ru-RU" sz="3200" b="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характеризуюется</a:t>
          </a:r>
          <a:r>
            <a:rPr lang="ru-RU" sz="32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одновременным наличие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больного дисфункции / недостаточности сердца и почек </a:t>
          </a:r>
          <a:r>
            <a:rPr lang="ru-RU" sz="3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прогрессивно усугубляющихся </a:t>
          </a:r>
          <a:endParaRPr lang="ru-RU" sz="32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5144" y="496853"/>
        <a:ext cx="8325378" cy="27808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02233-8B44-49F2-85EB-625D77D83BA7}">
      <dsp:nvSpPr>
        <dsp:cNvPr id="0" name=""/>
        <dsp:cNvSpPr/>
      </dsp:nvSpPr>
      <dsp:spPr>
        <a:xfrm>
          <a:off x="6373" y="141121"/>
          <a:ext cx="2276153" cy="35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>
              <a:latin typeface="Times New Roman" pitchFamily="18" charset="0"/>
              <a:cs typeface="Times New Roman" pitchFamily="18" charset="0"/>
            </a:rPr>
            <a:t>Протеинурия</a:t>
          </a:r>
        </a:p>
      </dsp:txBody>
      <dsp:txXfrm>
        <a:off x="6373" y="141121"/>
        <a:ext cx="2276153" cy="359817"/>
      </dsp:txXfrm>
    </dsp:sp>
    <dsp:sp modelId="{59745857-C612-4B10-9639-FD02A7DDA009}">
      <dsp:nvSpPr>
        <dsp:cNvPr id="0" name=""/>
        <dsp:cNvSpPr/>
      </dsp:nvSpPr>
      <dsp:spPr>
        <a:xfrm>
          <a:off x="6373" y="500939"/>
          <a:ext cx="2276153" cy="4974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ранним клиническим проявлением нефропатии при нормальном уровне СКФ является </a:t>
          </a:r>
          <a:r>
            <a:rPr lang="ru-RU" sz="1400" i="1" kern="1200" dirty="0">
              <a:latin typeface="Times New Roman" pitchFamily="18" charset="0"/>
              <a:cs typeface="Times New Roman" pitchFamily="18" charset="0"/>
            </a:rPr>
            <a:t>альбуминурия;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в зависимости от уровня альбуминурия классифицируется на три степени;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неблагоприятные сердечно-сосудистые события четко ассоциированы с повышением концентрации альбумина в моче, нарастанием соотношения альбумин/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креатинин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моче. </a:t>
          </a:r>
        </a:p>
      </dsp:txBody>
      <dsp:txXfrm>
        <a:off x="6373" y="500939"/>
        <a:ext cx="2276153" cy="4974562"/>
      </dsp:txXfrm>
    </dsp:sp>
    <dsp:sp modelId="{1767DD1D-614A-4ADA-A7BB-3E08CCFBA409}">
      <dsp:nvSpPr>
        <dsp:cNvPr id="0" name=""/>
        <dsp:cNvSpPr/>
      </dsp:nvSpPr>
      <dsp:spPr>
        <a:xfrm>
          <a:off x="3182403" y="141121"/>
          <a:ext cx="2276153" cy="35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 err="1">
              <a:latin typeface="Times New Roman" pitchFamily="18" charset="0"/>
              <a:cs typeface="Times New Roman" pitchFamily="18" charset="0"/>
            </a:rPr>
            <a:t>Цистатин</a:t>
          </a:r>
          <a:r>
            <a:rPr lang="ru-RU" sz="1400" b="1" u="sng" kern="1200" dirty="0">
              <a:latin typeface="Times New Roman" pitchFamily="18" charset="0"/>
              <a:cs typeface="Times New Roman" pitchFamily="18" charset="0"/>
            </a:rPr>
            <a:t> С</a:t>
          </a:r>
        </a:p>
      </dsp:txBody>
      <dsp:txXfrm>
        <a:off x="3182403" y="141121"/>
        <a:ext cx="2276153" cy="359817"/>
      </dsp:txXfrm>
    </dsp:sp>
    <dsp:sp modelId="{CC104F3F-11F5-419A-B20D-F885222D223F}">
      <dsp:nvSpPr>
        <dsp:cNvPr id="0" name=""/>
        <dsp:cNvSpPr/>
      </dsp:nvSpPr>
      <dsp:spPr>
        <a:xfrm>
          <a:off x="2601187" y="500939"/>
          <a:ext cx="3438584" cy="4974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ранее рассматривался как маркер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КРС </a:t>
          </a: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I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типа, однако, в настоящий момент доказано, что повышение сывороточного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цистатина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 характерно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для пожилых пациентов, у которых ежегодно снижается СКФ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постоянно синтезируется всеми ядерными клетками 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метаболизируется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 почках, блокирует деградацию внеклеточного матрикса, стимулируя синтез внеклеточных структур (например, в стенках сосудов – формирование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атеросклеротических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бляшек, процессы </a:t>
          </a:r>
          <a:r>
            <a:rPr lang="ru-RU" sz="1400" b="1" kern="1200" dirty="0" err="1">
              <a:latin typeface="Times New Roman" pitchFamily="18" charset="0"/>
              <a:cs typeface="Times New Roman" pitchFamily="18" charset="0"/>
            </a:rPr>
            <a:t>ремоделирования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миокарда при ХСН);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является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высокочувствительным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и эндогенным маркером СКФ, по чувствительности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более высоким, чем </a:t>
          </a:r>
          <a:r>
            <a:rPr lang="ru-RU" sz="1400" b="1" kern="1200" dirty="0" err="1">
              <a:latin typeface="Times New Roman" pitchFamily="18" charset="0"/>
              <a:cs typeface="Times New Roman" pitchFamily="18" charset="0"/>
            </a:rPr>
            <a:t>креатинин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наличие </a:t>
          </a:r>
          <a:r>
            <a:rPr lang="ru-RU" sz="1400" b="1" kern="1200" dirty="0" err="1">
              <a:latin typeface="Times New Roman" pitchFamily="18" charset="0"/>
              <a:cs typeface="Times New Roman" pitchFamily="18" charset="0"/>
            </a:rPr>
            <a:t>преклинических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заболеваний почек (уровни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цистатина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С &gt; 1,0 мг/л, СКФ &gt; 60 мл/мин/1,73 м</a:t>
          </a:r>
          <a:r>
            <a:rPr lang="ru-RU" sz="1400" kern="1200" baseline="30000" dirty="0">
              <a:latin typeface="Times New Roman" pitchFamily="18" charset="0"/>
              <a:cs typeface="Times New Roman" pitchFamily="18" charset="0"/>
            </a:rPr>
            <a:t>2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) или МАУ были связаны с увеличением риска смертности на 50% (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Вельков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В.В.)</a:t>
          </a:r>
        </a:p>
      </dsp:txBody>
      <dsp:txXfrm>
        <a:off x="2601187" y="500939"/>
        <a:ext cx="3438584" cy="4974562"/>
      </dsp:txXfrm>
    </dsp:sp>
    <dsp:sp modelId="{35318766-A278-46A0-8BBE-4FEB8692E88E}">
      <dsp:nvSpPr>
        <dsp:cNvPr id="0" name=""/>
        <dsp:cNvSpPr/>
      </dsp:nvSpPr>
      <dsp:spPr>
        <a:xfrm>
          <a:off x="6358433" y="141121"/>
          <a:ext cx="2276153" cy="35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u="sng" kern="1200" dirty="0">
              <a:latin typeface="Times New Roman" pitchFamily="18" charset="0"/>
              <a:cs typeface="Times New Roman" pitchFamily="18" charset="0"/>
            </a:rPr>
            <a:t>Другие маркеры</a:t>
          </a:r>
        </a:p>
      </dsp:txBody>
      <dsp:txXfrm>
        <a:off x="6358433" y="141121"/>
        <a:ext cx="2276153" cy="359817"/>
      </dsp:txXfrm>
    </dsp:sp>
    <dsp:sp modelId="{05CA9FE9-E7A1-4FCE-9E91-1ED40D084BAF}">
      <dsp:nvSpPr>
        <dsp:cNvPr id="0" name=""/>
        <dsp:cNvSpPr/>
      </dsp:nvSpPr>
      <dsp:spPr>
        <a:xfrm>
          <a:off x="6358433" y="500939"/>
          <a:ext cx="2276153" cy="4974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β2-микроглобулин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– маркер повреждения проксимальных почечных канальцев.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TIMP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-1 (тканевый ингибитор металлопротеиназ-1)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– маркер ишемического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ремоделирования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миокарда;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натрийуретический пептид С-типа 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– маркер гипоксии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кардиомиоцитов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развития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тубулоинтерстициального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фиброза почек. </a:t>
          </a:r>
        </a:p>
      </dsp:txBody>
      <dsp:txXfrm>
        <a:off x="6358433" y="500939"/>
        <a:ext cx="2276153" cy="4974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AC04B-6CCA-474A-850C-94C74F0BA3CE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2E74-FC03-49B2-9948-222CA53BB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3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4">
                <a:lumMod val="40000"/>
                <a:lumOff val="60000"/>
              </a:schemeClr>
            </a:gs>
            <a:gs pos="0">
              <a:schemeClr val="bg1"/>
            </a:gs>
            <a:gs pos="97000">
              <a:schemeClr val="accent1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975" y="1988840"/>
            <a:ext cx="8640961" cy="2160240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КАРДИОРЕНАЛЬНЫЙ КОНТИНУУМ СОВРЕМЕННЫЙ ВЗГЛЯД НА ПРОБЛЕМУ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391250"/>
            <a:ext cx="6953403" cy="1053973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Щукина Елена Викторовна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заведующая кафедрой, д.м.н., доцент</a:t>
            </a:r>
          </a:p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Пивнев Борис Анатольевич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доцент кафедры, к.м.н., доцент</a:t>
            </a:r>
          </a:p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Стефано Екатерина Андреевна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ассистент кафедры</a:t>
            </a:r>
          </a:p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411760" y="162493"/>
            <a:ext cx="47525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ФГБОУ ВО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ДонГМУ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Минздрава России</a:t>
            </a:r>
          </a:p>
          <a:p>
            <a:pPr>
              <a:lnSpc>
                <a:spcPct val="120000"/>
              </a:lnSpc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Кафедра внутренних болезней №1</a:t>
            </a:r>
            <a:br>
              <a:rPr lang="ru-RU" b="1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AutoShape 2" descr="https://koldovstvo.net/wp-content/uploads/2016/11/lechenie-bolezni-pochek-i-serdca-nastroyami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433156" y="6048176"/>
            <a:ext cx="5760641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Донецкая Народная Республика, г. Донецк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3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3408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Определение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62294513"/>
              </p:ext>
            </p:extLst>
          </p:nvPr>
        </p:nvGraphicFramePr>
        <p:xfrm>
          <a:off x="179512" y="692696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0" y="6425952"/>
            <a:ext cx="914400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Кардиоренальные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синдромы: история и современность / К. С. Нежданов, Л. Ю.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Милованова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Л. А. Стрижаков, Т. Н. Краснова // Терапевтический архив. – 2023. – № 6. – C. 521-525. –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10.26442/00403660.2023.06.202234.</a:t>
            </a:r>
          </a:p>
        </p:txBody>
      </p:sp>
      <p:pic>
        <p:nvPicPr>
          <p:cNvPr id="2050" name="Picture 2" descr="https://kvd-moskva.ru/sites/default/files/imaget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57092"/>
            <a:ext cx="3682380" cy="184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01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364" y="0"/>
            <a:ext cx="8363272" cy="404664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Актуальность проблемы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32119" y="4653136"/>
            <a:ext cx="8944688" cy="1772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Dunlay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S. M.,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(2024)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мультиморбидность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характерна для разных типов ХСН (как со сниженной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ХСНнФВ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так и с сохранной фракцией выброса левого желудочка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ХСНсФВ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ЛЖ)), но все же более выражена у пациентов 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ХСНсФВ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В то же время, патогенез развития ХБП у пациентов 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ХСНнФВ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понятен, даны рекомендации по лечебным подходам. Для пациентов 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ХСНсФВ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нет убедительной доказательной базы по патогенезу развития поражения почек, а также по тактике ведения таких пациентов.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0" y="6425952"/>
            <a:ext cx="914400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Renal function, serum sodium level, and outcomes in hospitalized systolic heart failure patients: An analysis of the COAST study / JJ Park, IH </a:t>
            </a:r>
            <a:r>
              <a:rPr lang="en-US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Chae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DJ Choi [et al.] // Medicine (Baltimore). – 2016. – Vol. 95,  № 25. –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3898. – </a:t>
            </a:r>
            <a:r>
              <a:rPr lang="en-US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10.1097/MD.0000000000003898.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15598" y="3645024"/>
            <a:ext cx="8944689" cy="9566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классификации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Ronco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(2008) принято выделять 5 типов КРС. Наибольший интерес для нас представляет КРС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типа, когда ХБП становится следствием прогрессирующей ХСН у пациента.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111944" y="2924944"/>
            <a:ext cx="8963669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Широкое распространение ХБП у больных с ХСН привело к необходимости говорить о «двойной эпидемии» ХСН и ХБП.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11944" y="476672"/>
            <a:ext cx="8963669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последние десятилетия внимание медицинского сообщества акцентировано на изучении проблемы хронической сердечной недостаточности (ХСН): ранее исключительно кардиологическое состояние приобрело мультидисциплинарный характер, а некоторые исследователи даже употребляют термин «эпидемия ХСН».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0273" y="1700808"/>
            <a:ext cx="8975340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Исследования P.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Ure˜na-Torres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(2020) показывают, что от 25% до 50% пациентов с ХСН имеют сопутствующую почечную патологию, которая повышает риск летального исхода на 56%, по сравнению с пациентами, у которых нет сочетания ХСН и хронической болезни почек (ХБП).</a:t>
            </a:r>
          </a:p>
        </p:txBody>
      </p:sp>
    </p:spTree>
    <p:extLst>
      <p:ext uri="{BB962C8B-B14F-4D97-AF65-F5344CB8AC3E}">
        <p14:creationId xmlns:p14="http://schemas.microsoft.com/office/powerpoint/2010/main" val="15715105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352928" cy="594928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32656"/>
            <a:ext cx="64807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Патогенетические пути развития КРС </a:t>
            </a:r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типа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i="1" dirty="0">
                <a:latin typeface="Times New Roman" pitchFamily="18" charset="0"/>
                <a:cs typeface="Times New Roman" pitchFamily="18" charset="0"/>
              </a:rPr>
              <a:t>(адаптировано из </a:t>
            </a:r>
            <a:r>
              <a:rPr lang="en-US" sz="7200" i="1" dirty="0" err="1">
                <a:latin typeface="Times New Roman" pitchFamily="18" charset="0"/>
                <a:cs typeface="Times New Roman" pitchFamily="18" charset="0"/>
              </a:rPr>
              <a:t>Ronco</a:t>
            </a:r>
            <a:r>
              <a:rPr lang="en-US" sz="7200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u-RU" sz="7200" i="1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7200" i="1" dirty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ru-RU" sz="7200" i="1" dirty="0">
                <a:latin typeface="Times New Roman" pitchFamily="18" charset="0"/>
                <a:cs typeface="Times New Roman" pitchFamily="18" charset="0"/>
              </a:rPr>
              <a:t>., 2017)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747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2"/>
          <p:cNvSpPr txBox="1">
            <a:spLocks/>
          </p:cNvSpPr>
          <p:nvPr/>
        </p:nvSpPr>
        <p:spPr>
          <a:xfrm>
            <a:off x="0" y="6425952"/>
            <a:ext cx="914400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Венозное давление в клинической практике (обзор литературы) / А. З.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А.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Дюсупова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А.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[и др.] //  Вестник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КазНМУ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2017. – № 2. – C. 26-31.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877750" y="3284984"/>
            <a:ext cx="226119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97013" y="1695348"/>
            <a:ext cx="2714576" cy="1589636"/>
            <a:chOff x="116295" y="731516"/>
            <a:chExt cx="4464496" cy="720080"/>
          </a:xfrm>
        </p:grpSpPr>
        <p:sp>
          <p:nvSpPr>
            <p:cNvPr id="17" name="Объект 2"/>
            <p:cNvSpPr txBox="1">
              <a:spLocks/>
            </p:cNvSpPr>
            <p:nvPr/>
          </p:nvSpPr>
          <p:spPr>
            <a:xfrm>
              <a:off x="116295" y="731516"/>
              <a:ext cx="4464496" cy="72008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Снижение сердечного выброса (СВ)          развитие венозного застоя + повышение внутрибрюшного давления (ВБД), ЦВД. </a:t>
              </a: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2382913" y="915848"/>
              <a:ext cx="474564" cy="387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Объект 2"/>
          <p:cNvSpPr txBox="1">
            <a:spLocks/>
          </p:cNvSpPr>
          <p:nvPr/>
        </p:nvSpPr>
        <p:spPr>
          <a:xfrm>
            <a:off x="97013" y="3587239"/>
            <a:ext cx="2962819" cy="13094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Перерастяжение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венул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вокруг дистальных отделов нефрона, сдавливание почечных канальцев и повышение в них давления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2071610" y="116632"/>
            <a:ext cx="5204221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Патогенетические звенья развития КРС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типа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225765" y="620688"/>
            <a:ext cx="892899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КРС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типа – многокомпонентный процесс, в котором выделяют несколько ведущих аспектов.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882727" y="1314624"/>
            <a:ext cx="232889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97013" y="5325240"/>
            <a:ext cx="2962819" cy="624041"/>
            <a:chOff x="118800" y="5082522"/>
            <a:chExt cx="2962819" cy="624041"/>
          </a:xfrm>
        </p:grpSpPr>
        <p:sp>
          <p:nvSpPr>
            <p:cNvPr id="8" name="Объект 2"/>
            <p:cNvSpPr txBox="1">
              <a:spLocks/>
            </p:cNvSpPr>
            <p:nvPr/>
          </p:nvSpPr>
          <p:spPr>
            <a:xfrm>
              <a:off x="118800" y="5082523"/>
              <a:ext cx="2962819" cy="62404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</a:pP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   фильтрационного давления и СКФ </a:t>
              </a: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254256" y="5082522"/>
              <a:ext cx="45719" cy="2754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Стрелка вниз 23"/>
          <p:cNvSpPr/>
          <p:nvPr/>
        </p:nvSpPr>
        <p:spPr>
          <a:xfrm>
            <a:off x="847660" y="4896645"/>
            <a:ext cx="303022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3214712" y="1729149"/>
            <a:ext cx="2714576" cy="10580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Дополнительная активация РААС, САС, чрезмерная продукция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эндотелина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вазопрессина</a:t>
            </a:r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3261791" y="3062681"/>
            <a:ext cx="2714576" cy="16116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Спазм периферических сосудов + угнетение диуреза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натрийуреза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+ задержка натрия и воды + развитие неконтролируемой АГ + повреждение нефронов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4427984" y="1347499"/>
            <a:ext cx="245736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478039" y="2787209"/>
            <a:ext cx="195681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3261791" y="4881050"/>
            <a:ext cx="2009410" cy="135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постнагрузки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сердце, формирование «порочного круга»</a:t>
            </a:r>
          </a:p>
        </p:txBody>
      </p:sp>
      <p:sp>
        <p:nvSpPr>
          <p:cNvPr id="34" name="Стрелка вниз 33"/>
          <p:cNvSpPr/>
          <p:nvPr/>
        </p:nvSpPr>
        <p:spPr>
          <a:xfrm>
            <a:off x="3851920" y="4674342"/>
            <a:ext cx="1927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6408204" y="1695348"/>
            <a:ext cx="2592288" cy="449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Оксидативный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стресс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7380312" y="1341973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6044054" y="1727379"/>
            <a:ext cx="187103" cy="3482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6043863" y="2429949"/>
            <a:ext cx="3089532" cy="321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Активация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NADPH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-оксидазы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6314879" y="3078264"/>
            <a:ext cx="2592288" cy="566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Формирование активных форм кислорода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7412525" y="2145044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7445717" y="2787209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6365597" y="3920496"/>
            <a:ext cx="2592288" cy="7538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Повреждение КМЦ, эндотелия и клеток почечных канальцев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7480617" y="3645024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5508104" y="4949814"/>
            <a:ext cx="3667472" cy="1287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Активация системы воспаления (ФНО, ИЛ-6, ИЛ-8, С-реактивный белок), ассоциированной с инициированием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апоптоза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КМЦ, клетках сосудистой стенки и почечных канальцев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трелка вниз 44"/>
          <p:cNvSpPr/>
          <p:nvPr/>
        </p:nvSpPr>
        <p:spPr>
          <a:xfrm>
            <a:off x="7503011" y="4674342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2"/>
          <p:cNvSpPr txBox="1">
            <a:spLocks/>
          </p:cNvSpPr>
          <p:nvPr/>
        </p:nvSpPr>
        <p:spPr>
          <a:xfrm>
            <a:off x="0" y="6425952"/>
            <a:ext cx="914400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Венозное давление в клинической практике (обзор литературы) / А. З.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А.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Дюсупова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А.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Дюсупов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[и др.] //  Вестник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КазНМУ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2017. – № 2. – C. 26-31.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920785" y="1736439"/>
            <a:ext cx="226119" cy="197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97013" y="592416"/>
            <a:ext cx="2714576" cy="11440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Фактор, индуцируемый гипоксией-1α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Hypoxia Inducible Factor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Alpha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0" lvl="0" indent="0">
              <a:buNone/>
            </a:pP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HIF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-1α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2741" y="1960374"/>
            <a:ext cx="2962819" cy="10990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Главный медиатор регуляции ответа на гипоксию, синтезируется в почечной ткани и влияет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эритропоэз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2699792" y="116632"/>
            <a:ext cx="4576039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Биомаркеры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КРС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типа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 rot="3412748">
            <a:off x="2379497" y="203110"/>
            <a:ext cx="232889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3005560" y="780329"/>
            <a:ext cx="2653432" cy="5616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Фактор некроза опухоли (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ФНО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кахексин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кахектин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3099596" y="1557997"/>
            <a:ext cx="2825272" cy="20429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Синтезируется моноцитами и макрофагами, стимулирует продукцию ИЛ-1, ИЛ-6, ИЛ-8, интерферона-гамма, активирует лейкоциты и является одним из важнейших факторов защиты организма от патогенов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4266496" y="476672"/>
            <a:ext cx="245736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7661741" y="306514"/>
            <a:ext cx="1230739" cy="449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Галектин-3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 rot="17683679">
            <a:off x="7373261" y="332717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8604448" y="752144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6156176" y="3390653"/>
            <a:ext cx="2987824" cy="22705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исследовании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DEAL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HF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длительностью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8 лет показана обратная взаимосвязь между уровнем галектина-3 и СКФ вне зависимости от степени тяжести ХСН,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поэтому галектин-3 – маркер оценки почечной дисфункции больных ХБП.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7530907" y="3078264"/>
            <a:ext cx="216024" cy="27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6156176" y="1040624"/>
            <a:ext cx="2977219" cy="20376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Участвует в большом количестве клеточных процессов: росте, дифференцировке, стимуляции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апоптоза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воспалительных реакциях, процессах фиброза,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ремоделировании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миокарда и почек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Объект 2"/>
              <p:cNvSpPr txBox="1">
                <a:spLocks/>
              </p:cNvSpPr>
              <p:nvPr/>
            </p:nvSpPr>
            <p:spPr>
              <a:xfrm>
                <a:off x="97013" y="3293411"/>
                <a:ext cx="2908547" cy="138093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Значимая прямая связь между интерлейкином-6 (ИЛ-6) и индексом гипоксии =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60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m:t>HIF</m:t>
                          </m:r>
                          <m:r>
                            <m:rPr>
                              <m:nor/>
                            </m:rP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1600" dirty="0">
                              <a:latin typeface="Times New Roman" pitchFamily="18" charset="0"/>
                              <a:cs typeface="Times New Roman" pitchFamily="18" charset="0"/>
                            </a:rPr>
                            <m:t>эритропоэтин (ЭПО).</m:t>
                          </m:r>
                        </m:den>
                      </m:f>
                    </m:oMath>
                  </m:oMathPara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ru-RU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13" y="3293411"/>
                <a:ext cx="2908547" cy="1380931"/>
              </a:xfrm>
              <a:prstGeom prst="rect">
                <a:avLst/>
              </a:prstGeom>
              <a:blipFill rotWithShape="1">
                <a:blip r:embed="rId2"/>
                <a:stretch>
                  <a:fillRect l="-832" t="-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Объект 2"/>
          <p:cNvSpPr txBox="1">
            <a:spLocks/>
          </p:cNvSpPr>
          <p:nvPr/>
        </p:nvSpPr>
        <p:spPr>
          <a:xfrm>
            <a:off x="42741" y="4875670"/>
            <a:ext cx="2962819" cy="1287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Сывороточные уровни (ИЛ-6, ИЛ-8)       у пациентов с ХБП, что говорит о прогрессировании хронического воспаления.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900074" y="3078264"/>
            <a:ext cx="226119" cy="197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929378" y="4677723"/>
            <a:ext cx="226119" cy="197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714299" y="5229200"/>
            <a:ext cx="215079" cy="173906"/>
            <a:chOff x="3275678" y="704923"/>
            <a:chExt cx="428913" cy="347812"/>
          </a:xfrm>
        </p:grpSpPr>
        <p:sp>
          <p:nvSpPr>
            <p:cNvPr id="50" name="Стрелка вниз 49"/>
            <p:cNvSpPr/>
            <p:nvPr/>
          </p:nvSpPr>
          <p:spPr>
            <a:xfrm rot="10800000">
              <a:off x="3275678" y="704924"/>
              <a:ext cx="122868" cy="3478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Стрелка вниз 50"/>
            <p:cNvSpPr/>
            <p:nvPr/>
          </p:nvSpPr>
          <p:spPr>
            <a:xfrm rot="10800000">
              <a:off x="3429323" y="704924"/>
              <a:ext cx="122868" cy="3478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Стрелка вниз 51"/>
            <p:cNvSpPr/>
            <p:nvPr/>
          </p:nvSpPr>
          <p:spPr>
            <a:xfrm rot="10800000">
              <a:off x="3581723" y="704923"/>
              <a:ext cx="122868" cy="3478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3" name="Стрелка вниз 52"/>
          <p:cNvSpPr/>
          <p:nvPr/>
        </p:nvSpPr>
        <p:spPr>
          <a:xfrm>
            <a:off x="4292998" y="1341973"/>
            <a:ext cx="1927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3305295" y="3804847"/>
            <a:ext cx="2838884" cy="8473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Рост-трансформирующий фактор-бета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transforming growth factor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β-1 </a:t>
            </a:r>
            <a:r>
              <a:rPr lang="el-GR" sz="1600" b="1" u="sng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>TGF-</a:t>
            </a:r>
            <a:r>
              <a:rPr lang="el-GR" sz="1600" b="1" u="sng" dirty="0">
                <a:latin typeface="Times New Roman" pitchFamily="18" charset="0"/>
                <a:cs typeface="Times New Roman" pitchFamily="18" charset="0"/>
              </a:rPr>
              <a:t>β1)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трелка вниз 54"/>
          <p:cNvSpPr/>
          <p:nvPr/>
        </p:nvSpPr>
        <p:spPr>
          <a:xfrm>
            <a:off x="5942504" y="495409"/>
            <a:ext cx="201675" cy="3309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бъект 2"/>
          <p:cNvSpPr txBox="1">
            <a:spLocks/>
          </p:cNvSpPr>
          <p:nvPr/>
        </p:nvSpPr>
        <p:spPr>
          <a:xfrm>
            <a:off x="3129436" y="4875670"/>
            <a:ext cx="3026740" cy="15056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Гиперпродукция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TGF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ассоциирована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эссенциальной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АГ, гипертрофией ЛЖ,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ремоделированием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сосудов,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микроальбуминурией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прогрессированием ХБП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низ 56"/>
          <p:cNvSpPr/>
          <p:nvPr/>
        </p:nvSpPr>
        <p:spPr>
          <a:xfrm>
            <a:off x="4534794" y="4652201"/>
            <a:ext cx="216024" cy="223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8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16632"/>
            <a:ext cx="4608512" cy="4046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Биомаркеры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КРС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типа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95919414"/>
              </p:ext>
            </p:extLst>
          </p:nvPr>
        </p:nvGraphicFramePr>
        <p:xfrm>
          <a:off x="323528" y="692696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11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9843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1056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Тема Office</vt:lpstr>
      <vt:lpstr>КАРДИОРЕНАЛЬНЫЙ КОНТИНУУМ СОВРЕМЕННЫЙ ВЗГЛЯД НА ПРОБЛЕМУ</vt:lpstr>
      <vt:lpstr>Определение </vt:lpstr>
      <vt:lpstr>Актуальность проблемы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на тему: «Эозинофильный васкулит Чарга-Стросса»   </dc:title>
  <dc:creator>Екатерина</dc:creator>
  <cp:lastModifiedBy>Пользователь</cp:lastModifiedBy>
  <cp:revision>141</cp:revision>
  <dcterms:created xsi:type="dcterms:W3CDTF">2023-02-09T07:28:01Z</dcterms:created>
  <dcterms:modified xsi:type="dcterms:W3CDTF">2025-05-25T16:21:50Z</dcterms:modified>
</cp:coreProperties>
</file>