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83" r:id="rId9"/>
    <p:sldId id="275" r:id="rId10"/>
    <p:sldId id="284" r:id="rId11"/>
    <p:sldId id="262" r:id="rId12"/>
    <p:sldId id="285" r:id="rId13"/>
    <p:sldId id="264" r:id="rId14"/>
    <p:sldId id="281" r:id="rId15"/>
    <p:sldId id="279" r:id="rId16"/>
    <p:sldId id="269" r:id="rId17"/>
    <p:sldId id="266" r:id="rId18"/>
    <p:sldId id="277" r:id="rId19"/>
    <p:sldId id="267" r:id="rId20"/>
    <p:sldId id="268" r:id="rId21"/>
    <p:sldId id="270" r:id="rId22"/>
    <p:sldId id="282" r:id="rId23"/>
    <p:sldId id="271" r:id="rId24"/>
    <p:sldId id="272" r:id="rId25"/>
    <p:sldId id="265" r:id="rId26"/>
  </p:sldIdLst>
  <p:sldSz cx="14630400" cy="8229600"/>
  <p:notesSz cx="8229600" cy="146304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DM Sans Medium" panose="020B0604020202020204" charset="0"/>
      <p:regular r:id="rId32"/>
    </p:embeddedFont>
    <p:embeddedFont>
      <p:font typeface="Inter" panose="020B0604020202020204" charset="0"/>
      <p:regular r:id="rId33"/>
    </p:embeddedFont>
    <p:embeddedFont>
      <p:font typeface="Uni Sans Heavy CAPS" panose="00000500000000000000" pitchFamily="2" charset="-52"/>
      <p:bold r:id="rId3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58" autoAdjust="0"/>
    <p:restoredTop sz="94610"/>
  </p:normalViewPr>
  <p:slideViewPr>
    <p:cSldViewPr snapToGrid="0" snapToObjects="1">
      <p:cViewPr varScale="1">
        <p:scale>
          <a:sx n="67" d="100"/>
          <a:sy n="67" d="100"/>
        </p:scale>
        <p:origin x="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DE0CD3-B0DF-4DE5-866B-222A5C0C2787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6D69B7-2CE5-45F2-AC22-0D608A03B5DD}">
      <dgm:prSet custT="1"/>
      <dgm:spPr/>
      <dgm:t>
        <a:bodyPr/>
        <a:lstStyle/>
        <a:p>
          <a:pPr algn="just"/>
          <a:r>
            <a:rPr lang="ru-RU" sz="2400" dirty="0">
              <a:latin typeface="Inter" panose="020B0604020202020204" charset="0"/>
              <a:ea typeface="Inter" panose="020B0604020202020204" charset="0"/>
            </a:rPr>
            <a:t>Локализация строго в уголках губ, здесь кожа тонкая, постоянно подвергается растяжению при разговоре и еде, а также регулярно контактирует со слюной</a:t>
          </a:r>
        </a:p>
      </dgm:t>
    </dgm:pt>
    <dgm:pt modelId="{F31ABB51-C036-47F0-8F10-B73B171AC8E8}" type="parTrans" cxnId="{BF5CFE31-9231-44B3-BAC7-3227928D45D0}">
      <dgm:prSet/>
      <dgm:spPr/>
      <dgm:t>
        <a:bodyPr/>
        <a:lstStyle/>
        <a:p>
          <a:endParaRPr lang="ru-RU"/>
        </a:p>
      </dgm:t>
    </dgm:pt>
    <dgm:pt modelId="{5D3B8EF0-A2AB-482C-A1F2-E65E3209F6D1}" type="sibTrans" cxnId="{BF5CFE31-9231-44B3-BAC7-3227928D45D0}">
      <dgm:prSet/>
      <dgm:spPr/>
      <dgm:t>
        <a:bodyPr/>
        <a:lstStyle/>
        <a:p>
          <a:endParaRPr lang="ru-RU"/>
        </a:p>
      </dgm:t>
    </dgm:pt>
    <dgm:pt modelId="{C480A8C3-DC38-4CB7-94A0-60B1E0FA810D}">
      <dgm:prSet custT="1"/>
      <dgm:spPr/>
      <dgm:t>
        <a:bodyPr/>
        <a:lstStyle/>
        <a:p>
          <a:pPr algn="just"/>
          <a:r>
            <a:rPr lang="ru-RU" sz="2400" dirty="0">
              <a:latin typeface="Inter" panose="020B0604020202020204" charset="0"/>
              <a:ea typeface="Inter" panose="020B0604020202020204" charset="0"/>
            </a:rPr>
            <a:t>Вызывает ощутимый дискомфорт при разговоре, мимике и приеме пищи</a:t>
          </a:r>
        </a:p>
      </dgm:t>
    </dgm:pt>
    <dgm:pt modelId="{981852DE-5EA2-4AE4-A73D-19F9FF6AD46C}" type="parTrans" cxnId="{0EB4EAF1-9D37-40D9-8C81-90A7E254B92C}">
      <dgm:prSet/>
      <dgm:spPr/>
      <dgm:t>
        <a:bodyPr/>
        <a:lstStyle/>
        <a:p>
          <a:endParaRPr lang="ru-RU"/>
        </a:p>
      </dgm:t>
    </dgm:pt>
    <dgm:pt modelId="{22907C73-3EA4-42FC-9021-1A18DB7DCE6E}" type="sibTrans" cxnId="{0EB4EAF1-9D37-40D9-8C81-90A7E254B92C}">
      <dgm:prSet/>
      <dgm:spPr/>
      <dgm:t>
        <a:bodyPr/>
        <a:lstStyle/>
        <a:p>
          <a:endParaRPr lang="ru-RU"/>
        </a:p>
      </dgm:t>
    </dgm:pt>
    <dgm:pt modelId="{98E94E85-045A-4B73-97F0-5789C01EBD6A}">
      <dgm:prSet custT="1"/>
      <dgm:spPr/>
      <dgm:t>
        <a:bodyPr/>
        <a:lstStyle/>
        <a:p>
          <a:pPr algn="just"/>
          <a:r>
            <a:rPr lang="ru-RU" sz="2400" dirty="0">
              <a:latin typeface="Inter" panose="020B0604020202020204" charset="0"/>
              <a:ea typeface="Inter" panose="020B0604020202020204" charset="0"/>
            </a:rPr>
            <a:t>В отличие от обычной сухости губ, заеды почти всегда связаны с сочетанием внешних и внутренних факторов </a:t>
          </a:r>
        </a:p>
      </dgm:t>
    </dgm:pt>
    <dgm:pt modelId="{FB982387-5F17-4E74-8974-84BABF68DD98}" type="parTrans" cxnId="{93C1A688-59A0-4C62-9813-F77BE8B4EF01}">
      <dgm:prSet/>
      <dgm:spPr/>
      <dgm:t>
        <a:bodyPr/>
        <a:lstStyle/>
        <a:p>
          <a:endParaRPr lang="ru-RU"/>
        </a:p>
      </dgm:t>
    </dgm:pt>
    <dgm:pt modelId="{2665DD05-28DD-4FB8-BBB1-FB222AD3726A}" type="sibTrans" cxnId="{93C1A688-59A0-4C62-9813-F77BE8B4EF01}">
      <dgm:prSet/>
      <dgm:spPr/>
      <dgm:t>
        <a:bodyPr/>
        <a:lstStyle/>
        <a:p>
          <a:endParaRPr lang="ru-RU"/>
        </a:p>
      </dgm:t>
    </dgm:pt>
    <dgm:pt modelId="{CDF52103-FF06-4994-98C0-8F6A963D9F57}" type="pres">
      <dgm:prSet presAssocID="{A3DE0CD3-B0DF-4DE5-866B-222A5C0C2787}" presName="Name0" presStyleCnt="0">
        <dgm:presLayoutVars>
          <dgm:dir/>
          <dgm:resizeHandles val="exact"/>
        </dgm:presLayoutVars>
      </dgm:prSet>
      <dgm:spPr/>
    </dgm:pt>
    <dgm:pt modelId="{1ECFC315-D9DE-4489-B086-6C31E0C87A94}" type="pres">
      <dgm:prSet presAssocID="{F46D69B7-2CE5-45F2-AC22-0D608A03B5DD}" presName="composite" presStyleCnt="0"/>
      <dgm:spPr/>
    </dgm:pt>
    <dgm:pt modelId="{B8269A26-C864-4BF5-B482-FB0D9A49DA6B}" type="pres">
      <dgm:prSet presAssocID="{F46D69B7-2CE5-45F2-AC22-0D608A03B5DD}" presName="rect1" presStyleLbl="trAlignAcc1" presStyleIdx="0" presStyleCnt="3" custScaleX="171762">
        <dgm:presLayoutVars>
          <dgm:bulletEnabled val="1"/>
        </dgm:presLayoutVars>
      </dgm:prSet>
      <dgm:spPr/>
    </dgm:pt>
    <dgm:pt modelId="{4D981E5D-5DF3-42C5-89F6-39D42E8EDC09}" type="pres">
      <dgm:prSet presAssocID="{F46D69B7-2CE5-45F2-AC22-0D608A03B5DD}" presName="rect2" presStyleLbl="fgImgPlace1" presStyleIdx="0" presStyleCnt="3" custLinFactX="-85354" custLinFactNeighborX="-100000" custLinFactNeighborY="11477"/>
      <dgm:spPr/>
    </dgm:pt>
    <dgm:pt modelId="{17D1155E-09EA-49E4-8286-1E95FE7DEC7D}" type="pres">
      <dgm:prSet presAssocID="{5D3B8EF0-A2AB-482C-A1F2-E65E3209F6D1}" presName="sibTrans" presStyleCnt="0"/>
      <dgm:spPr/>
    </dgm:pt>
    <dgm:pt modelId="{DFA3F925-033C-482B-B030-40D8DEA59EB1}" type="pres">
      <dgm:prSet presAssocID="{C480A8C3-DC38-4CB7-94A0-60B1E0FA810D}" presName="composite" presStyleCnt="0"/>
      <dgm:spPr/>
    </dgm:pt>
    <dgm:pt modelId="{8C2427A8-EA7A-4336-9680-F85E552819AC}" type="pres">
      <dgm:prSet presAssocID="{C480A8C3-DC38-4CB7-94A0-60B1E0FA810D}" presName="rect1" presStyleLbl="trAlignAcc1" presStyleIdx="1" presStyleCnt="3" custScaleX="166454" custLinFactNeighborX="1227" custLinFactNeighborY="1063">
        <dgm:presLayoutVars>
          <dgm:bulletEnabled val="1"/>
        </dgm:presLayoutVars>
      </dgm:prSet>
      <dgm:spPr/>
    </dgm:pt>
    <dgm:pt modelId="{4A78601B-400D-499D-9B1A-0D6314BCF02A}" type="pres">
      <dgm:prSet presAssocID="{C480A8C3-DC38-4CB7-94A0-60B1E0FA810D}" presName="rect2" presStyleLbl="fgImgPlace1" presStyleIdx="1" presStyleCnt="3" custLinFactX="-84410" custLinFactNeighborX="-100000" custLinFactNeighborY="16797"/>
      <dgm:spPr/>
    </dgm:pt>
    <dgm:pt modelId="{E28D9CA3-671B-4F9B-8696-EAA307A6EAC7}" type="pres">
      <dgm:prSet presAssocID="{22907C73-3EA4-42FC-9021-1A18DB7DCE6E}" presName="sibTrans" presStyleCnt="0"/>
      <dgm:spPr/>
    </dgm:pt>
    <dgm:pt modelId="{AD8DCB69-BDE9-45E8-822A-31183971D323}" type="pres">
      <dgm:prSet presAssocID="{98E94E85-045A-4B73-97F0-5789C01EBD6A}" presName="composite" presStyleCnt="0"/>
      <dgm:spPr/>
    </dgm:pt>
    <dgm:pt modelId="{FECC7853-D259-4F70-8ED6-2EE0ABBF28B7}" type="pres">
      <dgm:prSet presAssocID="{98E94E85-045A-4B73-97F0-5789C01EBD6A}" presName="rect1" presStyleLbl="trAlignAcc1" presStyleIdx="2" presStyleCnt="3" custScaleX="167235">
        <dgm:presLayoutVars>
          <dgm:bulletEnabled val="1"/>
        </dgm:presLayoutVars>
      </dgm:prSet>
      <dgm:spPr/>
    </dgm:pt>
    <dgm:pt modelId="{6F8BD699-9D7D-4C98-8533-A6F368BE1B8F}" type="pres">
      <dgm:prSet presAssocID="{98E94E85-045A-4B73-97F0-5789C01EBD6A}" presName="rect2" presStyleLbl="fgImgPlace1" presStyleIdx="2" presStyleCnt="3" custLinFactX="-68164" custLinFactNeighborX="-100000" custLinFactNeighborY="18231"/>
      <dgm:spPr/>
    </dgm:pt>
  </dgm:ptLst>
  <dgm:cxnLst>
    <dgm:cxn modelId="{1DFA8F20-EC0C-4889-8C61-B943E8B43425}" type="presOf" srcId="{A3DE0CD3-B0DF-4DE5-866B-222A5C0C2787}" destId="{CDF52103-FF06-4994-98C0-8F6A963D9F57}" srcOrd="0" destOrd="0" presId="urn:microsoft.com/office/officeart/2008/layout/PictureStrips"/>
    <dgm:cxn modelId="{C5467E29-98C9-4F84-876F-5C8EF8DC3D8E}" type="presOf" srcId="{98E94E85-045A-4B73-97F0-5789C01EBD6A}" destId="{FECC7853-D259-4F70-8ED6-2EE0ABBF28B7}" srcOrd="0" destOrd="0" presId="urn:microsoft.com/office/officeart/2008/layout/PictureStrips"/>
    <dgm:cxn modelId="{BF5CFE31-9231-44B3-BAC7-3227928D45D0}" srcId="{A3DE0CD3-B0DF-4DE5-866B-222A5C0C2787}" destId="{F46D69B7-2CE5-45F2-AC22-0D608A03B5DD}" srcOrd="0" destOrd="0" parTransId="{F31ABB51-C036-47F0-8F10-B73B171AC8E8}" sibTransId="{5D3B8EF0-A2AB-482C-A1F2-E65E3209F6D1}"/>
    <dgm:cxn modelId="{32C1D880-ACE7-4468-B2E8-080C0B7002AA}" type="presOf" srcId="{F46D69B7-2CE5-45F2-AC22-0D608A03B5DD}" destId="{B8269A26-C864-4BF5-B482-FB0D9A49DA6B}" srcOrd="0" destOrd="0" presId="urn:microsoft.com/office/officeart/2008/layout/PictureStrips"/>
    <dgm:cxn modelId="{93C1A688-59A0-4C62-9813-F77BE8B4EF01}" srcId="{A3DE0CD3-B0DF-4DE5-866B-222A5C0C2787}" destId="{98E94E85-045A-4B73-97F0-5789C01EBD6A}" srcOrd="2" destOrd="0" parTransId="{FB982387-5F17-4E74-8974-84BABF68DD98}" sibTransId="{2665DD05-28DD-4FB8-BBB1-FB222AD3726A}"/>
    <dgm:cxn modelId="{4004ADA7-55E8-4053-8D9D-EE9DF9EF3217}" type="presOf" srcId="{C480A8C3-DC38-4CB7-94A0-60B1E0FA810D}" destId="{8C2427A8-EA7A-4336-9680-F85E552819AC}" srcOrd="0" destOrd="0" presId="urn:microsoft.com/office/officeart/2008/layout/PictureStrips"/>
    <dgm:cxn modelId="{0EB4EAF1-9D37-40D9-8C81-90A7E254B92C}" srcId="{A3DE0CD3-B0DF-4DE5-866B-222A5C0C2787}" destId="{C480A8C3-DC38-4CB7-94A0-60B1E0FA810D}" srcOrd="1" destOrd="0" parTransId="{981852DE-5EA2-4AE4-A73D-19F9FF6AD46C}" sibTransId="{22907C73-3EA4-42FC-9021-1A18DB7DCE6E}"/>
    <dgm:cxn modelId="{D07FD9A9-50AF-4D69-B37B-A08517578D8F}" type="presParOf" srcId="{CDF52103-FF06-4994-98C0-8F6A963D9F57}" destId="{1ECFC315-D9DE-4489-B086-6C31E0C87A94}" srcOrd="0" destOrd="0" presId="urn:microsoft.com/office/officeart/2008/layout/PictureStrips"/>
    <dgm:cxn modelId="{97A5D815-6584-463A-8660-2BFF31C1AA83}" type="presParOf" srcId="{1ECFC315-D9DE-4489-B086-6C31E0C87A94}" destId="{B8269A26-C864-4BF5-B482-FB0D9A49DA6B}" srcOrd="0" destOrd="0" presId="urn:microsoft.com/office/officeart/2008/layout/PictureStrips"/>
    <dgm:cxn modelId="{BAB46AF9-4F7B-4E74-989A-7354D681B8BB}" type="presParOf" srcId="{1ECFC315-D9DE-4489-B086-6C31E0C87A94}" destId="{4D981E5D-5DF3-42C5-89F6-39D42E8EDC09}" srcOrd="1" destOrd="0" presId="urn:microsoft.com/office/officeart/2008/layout/PictureStrips"/>
    <dgm:cxn modelId="{FA2B4A3C-8760-4AB2-A018-8CAB7C69D636}" type="presParOf" srcId="{CDF52103-FF06-4994-98C0-8F6A963D9F57}" destId="{17D1155E-09EA-49E4-8286-1E95FE7DEC7D}" srcOrd="1" destOrd="0" presId="urn:microsoft.com/office/officeart/2008/layout/PictureStrips"/>
    <dgm:cxn modelId="{5C0B9E89-0C2E-41D7-8845-363726B1B6D8}" type="presParOf" srcId="{CDF52103-FF06-4994-98C0-8F6A963D9F57}" destId="{DFA3F925-033C-482B-B030-40D8DEA59EB1}" srcOrd="2" destOrd="0" presId="urn:microsoft.com/office/officeart/2008/layout/PictureStrips"/>
    <dgm:cxn modelId="{8853BD4D-603E-4AE2-A143-16E4D4060D05}" type="presParOf" srcId="{DFA3F925-033C-482B-B030-40D8DEA59EB1}" destId="{8C2427A8-EA7A-4336-9680-F85E552819AC}" srcOrd="0" destOrd="0" presId="urn:microsoft.com/office/officeart/2008/layout/PictureStrips"/>
    <dgm:cxn modelId="{ED6BEB35-9C82-4999-9C6C-B67FCE88DFA3}" type="presParOf" srcId="{DFA3F925-033C-482B-B030-40D8DEA59EB1}" destId="{4A78601B-400D-499D-9B1A-0D6314BCF02A}" srcOrd="1" destOrd="0" presId="urn:microsoft.com/office/officeart/2008/layout/PictureStrips"/>
    <dgm:cxn modelId="{BB50C63D-2C08-4BE0-ACAE-06AE93A88D13}" type="presParOf" srcId="{CDF52103-FF06-4994-98C0-8F6A963D9F57}" destId="{E28D9CA3-671B-4F9B-8696-EAA307A6EAC7}" srcOrd="3" destOrd="0" presId="urn:microsoft.com/office/officeart/2008/layout/PictureStrips"/>
    <dgm:cxn modelId="{D4DB9457-9721-421A-BA2A-0BEEEBB60EAD}" type="presParOf" srcId="{CDF52103-FF06-4994-98C0-8F6A963D9F57}" destId="{AD8DCB69-BDE9-45E8-822A-31183971D323}" srcOrd="4" destOrd="0" presId="urn:microsoft.com/office/officeart/2008/layout/PictureStrips"/>
    <dgm:cxn modelId="{D06821DE-87C5-44DF-A99E-7D4444835038}" type="presParOf" srcId="{AD8DCB69-BDE9-45E8-822A-31183971D323}" destId="{FECC7853-D259-4F70-8ED6-2EE0ABBF28B7}" srcOrd="0" destOrd="0" presId="urn:microsoft.com/office/officeart/2008/layout/PictureStrips"/>
    <dgm:cxn modelId="{57BCCBEF-8546-4A68-AD28-C1AA870BBC93}" type="presParOf" srcId="{AD8DCB69-BDE9-45E8-822A-31183971D323}" destId="{6F8BD699-9D7D-4C98-8533-A6F368BE1B8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46E9B4-1742-403B-8D57-C6325B12961B}" type="doc">
      <dgm:prSet loTypeId="urn:microsoft.com/office/officeart/2005/8/layout/process2" loCatId="process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E7ED209-E059-4F8D-B8CE-4A195AC89C39}">
      <dgm:prSet custT="1"/>
      <dgm:spPr/>
      <dgm:t>
        <a:bodyPr/>
        <a:lstStyle/>
        <a:p>
          <a:pPr rtl="0"/>
          <a:r>
            <a: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Наиболее частые причины развития АХ:</a:t>
          </a:r>
        </a:p>
      </dgm:t>
    </dgm:pt>
    <dgm:pt modelId="{F7A4C7DE-763F-47D3-A99F-74A2FB923E6C}" type="parTrans" cxnId="{4066CB51-181A-4C33-82AE-4BAE1F30A194}">
      <dgm:prSet/>
      <dgm:spPr/>
      <dgm:t>
        <a:bodyPr/>
        <a:lstStyle/>
        <a:p>
          <a:endParaRPr lang="ru-RU"/>
        </a:p>
      </dgm:t>
    </dgm:pt>
    <dgm:pt modelId="{585DEE05-7920-461B-905E-B37B84B3F3FB}" type="sibTrans" cxnId="{4066CB51-181A-4C33-82AE-4BAE1F30A194}">
      <dgm:prSet/>
      <dgm:spPr/>
      <dgm:t>
        <a:bodyPr/>
        <a:lstStyle/>
        <a:p>
          <a:endParaRPr lang="ru-RU"/>
        </a:p>
      </dgm:t>
    </dgm:pt>
    <dgm:pt modelId="{A9F1B88E-F051-466F-AFF2-72B23E0C3606}">
      <dgm:prSet custT="1"/>
      <dgm:spPr/>
      <dgm:t>
        <a:bodyPr/>
        <a:lstStyle/>
        <a:p>
          <a:pPr rtl="0"/>
          <a:r>
            <a:rPr lang="ru-RU" sz="2800" dirty="0">
              <a:solidFill>
                <a:schemeClr val="tx1"/>
              </a:solidFill>
            </a:rPr>
            <a:t>Инфекционные факторы</a:t>
          </a:r>
        </a:p>
      </dgm:t>
    </dgm:pt>
    <dgm:pt modelId="{E8D646EF-2B61-4848-970F-BE6ECDA42B96}" type="parTrans" cxnId="{EFDB2A31-AEA7-4CAA-950A-3E9288E9B5F6}">
      <dgm:prSet/>
      <dgm:spPr/>
      <dgm:t>
        <a:bodyPr/>
        <a:lstStyle/>
        <a:p>
          <a:endParaRPr lang="ru-RU"/>
        </a:p>
      </dgm:t>
    </dgm:pt>
    <dgm:pt modelId="{188295D5-E6FF-473E-B811-7AEA2989908C}" type="sibTrans" cxnId="{EFDB2A31-AEA7-4CAA-950A-3E9288E9B5F6}">
      <dgm:prSet/>
      <dgm:spPr/>
      <dgm:t>
        <a:bodyPr/>
        <a:lstStyle/>
        <a:p>
          <a:endParaRPr lang="ru-RU"/>
        </a:p>
      </dgm:t>
    </dgm:pt>
    <dgm:pt modelId="{6EE06308-5886-4C03-BC62-D0C1D1A584C5}">
      <dgm:prSet custT="1"/>
      <dgm:spPr/>
      <dgm:t>
        <a:bodyPr/>
        <a:lstStyle/>
        <a:p>
          <a:pPr rtl="0"/>
          <a:r>
            <a:rPr lang="ru-RU" sz="2800" dirty="0">
              <a:solidFill>
                <a:schemeClr val="tx1"/>
              </a:solidFill>
            </a:rPr>
            <a:t>Аллергия (контактная, генерализованная) </a:t>
          </a:r>
        </a:p>
      </dgm:t>
    </dgm:pt>
    <dgm:pt modelId="{F340405E-FF95-4004-A413-D5BC0F3E2594}" type="parTrans" cxnId="{29D40763-BD80-4BD3-8CF3-56605765F19A}">
      <dgm:prSet/>
      <dgm:spPr/>
      <dgm:t>
        <a:bodyPr/>
        <a:lstStyle/>
        <a:p>
          <a:endParaRPr lang="ru-RU"/>
        </a:p>
      </dgm:t>
    </dgm:pt>
    <dgm:pt modelId="{3D9C9EC8-DA3D-4D35-AB09-154C29A6A1CB}" type="sibTrans" cxnId="{29D40763-BD80-4BD3-8CF3-56605765F19A}">
      <dgm:prSet/>
      <dgm:spPr/>
      <dgm:t>
        <a:bodyPr/>
        <a:lstStyle/>
        <a:p>
          <a:endParaRPr lang="ru-RU"/>
        </a:p>
      </dgm:t>
    </dgm:pt>
    <dgm:pt modelId="{76E53777-CF2A-4141-995A-5856D7DFDC39}">
      <dgm:prSet custT="1"/>
      <dgm:spPr/>
      <dgm:t>
        <a:bodyPr/>
        <a:lstStyle/>
        <a:p>
          <a:pPr rtl="0"/>
          <a:r>
            <a:rPr lang="ru-RU" sz="2800" dirty="0">
              <a:solidFill>
                <a:schemeClr val="tx1"/>
              </a:solidFill>
            </a:rPr>
            <a:t> Хронические раздражители и травмы</a:t>
          </a:r>
        </a:p>
      </dgm:t>
    </dgm:pt>
    <dgm:pt modelId="{FAAC6C6E-BA38-4BB2-BA6A-7A133EEEC365}" type="parTrans" cxnId="{0923A0FB-CFF7-42DA-B104-5083AE14D218}">
      <dgm:prSet/>
      <dgm:spPr/>
      <dgm:t>
        <a:bodyPr/>
        <a:lstStyle/>
        <a:p>
          <a:endParaRPr lang="ru-RU"/>
        </a:p>
      </dgm:t>
    </dgm:pt>
    <dgm:pt modelId="{6B26B31F-DABA-458F-BC09-C5BB7D5444D4}" type="sibTrans" cxnId="{0923A0FB-CFF7-42DA-B104-5083AE14D218}">
      <dgm:prSet/>
      <dgm:spPr/>
      <dgm:t>
        <a:bodyPr/>
        <a:lstStyle/>
        <a:p>
          <a:endParaRPr lang="ru-RU"/>
        </a:p>
      </dgm:t>
    </dgm:pt>
    <dgm:pt modelId="{48D89BFD-421D-4A01-B398-10E11F24A5AC}">
      <dgm:prSet custT="1"/>
      <dgm:spPr/>
      <dgm:t>
        <a:bodyPr/>
        <a:lstStyle/>
        <a:p>
          <a:pPr rtl="0"/>
          <a:r>
            <a:rPr lang="ru-RU" sz="2800" dirty="0">
              <a:solidFill>
                <a:schemeClr val="tx1"/>
              </a:solidFill>
            </a:rPr>
            <a:t>Системные факторы</a:t>
          </a:r>
        </a:p>
      </dgm:t>
    </dgm:pt>
    <dgm:pt modelId="{0238A8C1-FD4D-46DF-90C2-46BDE20E79C0}" type="parTrans" cxnId="{FF8CB222-FC6B-4034-BAFF-D243EDD82D2A}">
      <dgm:prSet/>
      <dgm:spPr/>
      <dgm:t>
        <a:bodyPr/>
        <a:lstStyle/>
        <a:p>
          <a:endParaRPr lang="ru-RU"/>
        </a:p>
      </dgm:t>
    </dgm:pt>
    <dgm:pt modelId="{5125F440-C1CC-46C0-9982-7B7814441F54}" type="sibTrans" cxnId="{FF8CB222-FC6B-4034-BAFF-D243EDD82D2A}">
      <dgm:prSet/>
      <dgm:spPr/>
      <dgm:t>
        <a:bodyPr/>
        <a:lstStyle/>
        <a:p>
          <a:endParaRPr lang="ru-RU"/>
        </a:p>
      </dgm:t>
    </dgm:pt>
    <dgm:pt modelId="{D34CC8AA-8678-456A-AF95-4DCF8F475176}" type="pres">
      <dgm:prSet presAssocID="{2B46E9B4-1742-403B-8D57-C6325B12961B}" presName="linearFlow" presStyleCnt="0">
        <dgm:presLayoutVars>
          <dgm:resizeHandles val="exact"/>
        </dgm:presLayoutVars>
      </dgm:prSet>
      <dgm:spPr/>
    </dgm:pt>
    <dgm:pt modelId="{D43C3A69-C4B9-4689-BD4F-D8DC07D96EDA}" type="pres">
      <dgm:prSet presAssocID="{3E7ED209-E059-4F8D-B8CE-4A195AC89C39}" presName="node" presStyleLbl="node1" presStyleIdx="0" presStyleCnt="5" custScaleX="157743">
        <dgm:presLayoutVars>
          <dgm:bulletEnabled val="1"/>
        </dgm:presLayoutVars>
      </dgm:prSet>
      <dgm:spPr/>
    </dgm:pt>
    <dgm:pt modelId="{8B6730EF-DA65-4C53-8307-CC1475CF8FE8}" type="pres">
      <dgm:prSet presAssocID="{585DEE05-7920-461B-905E-B37B84B3F3FB}" presName="sibTrans" presStyleLbl="sibTrans2D1" presStyleIdx="0" presStyleCnt="4"/>
      <dgm:spPr/>
    </dgm:pt>
    <dgm:pt modelId="{07762391-3089-4F9A-8F4B-CF0D8B32F08B}" type="pres">
      <dgm:prSet presAssocID="{585DEE05-7920-461B-905E-B37B84B3F3FB}" presName="connectorText" presStyleLbl="sibTrans2D1" presStyleIdx="0" presStyleCnt="4"/>
      <dgm:spPr/>
    </dgm:pt>
    <dgm:pt modelId="{84DE8363-253C-4481-BE44-EA044FEBABD0}" type="pres">
      <dgm:prSet presAssocID="{A9F1B88E-F051-466F-AFF2-72B23E0C3606}" presName="node" presStyleLbl="node1" presStyleIdx="1" presStyleCnt="5" custScaleX="157743">
        <dgm:presLayoutVars>
          <dgm:bulletEnabled val="1"/>
        </dgm:presLayoutVars>
      </dgm:prSet>
      <dgm:spPr/>
    </dgm:pt>
    <dgm:pt modelId="{6D89041B-8A08-4A69-B4FC-5A65E558CEAD}" type="pres">
      <dgm:prSet presAssocID="{188295D5-E6FF-473E-B811-7AEA2989908C}" presName="sibTrans" presStyleLbl="sibTrans2D1" presStyleIdx="1" presStyleCnt="4"/>
      <dgm:spPr/>
    </dgm:pt>
    <dgm:pt modelId="{F99F11D7-AF54-4C23-9BE3-7C09E1157D85}" type="pres">
      <dgm:prSet presAssocID="{188295D5-E6FF-473E-B811-7AEA2989908C}" presName="connectorText" presStyleLbl="sibTrans2D1" presStyleIdx="1" presStyleCnt="4"/>
      <dgm:spPr/>
    </dgm:pt>
    <dgm:pt modelId="{2A767EF4-EF56-4790-8E2B-6564FDEDD515}" type="pres">
      <dgm:prSet presAssocID="{6EE06308-5886-4C03-BC62-D0C1D1A584C5}" presName="node" presStyleLbl="node1" presStyleIdx="2" presStyleCnt="5" custScaleX="157743">
        <dgm:presLayoutVars>
          <dgm:bulletEnabled val="1"/>
        </dgm:presLayoutVars>
      </dgm:prSet>
      <dgm:spPr/>
    </dgm:pt>
    <dgm:pt modelId="{B9B3675B-5732-48F0-8C00-3E87EE5F64B7}" type="pres">
      <dgm:prSet presAssocID="{3D9C9EC8-DA3D-4D35-AB09-154C29A6A1CB}" presName="sibTrans" presStyleLbl="sibTrans2D1" presStyleIdx="2" presStyleCnt="4"/>
      <dgm:spPr/>
    </dgm:pt>
    <dgm:pt modelId="{138D3BFA-91A1-45DE-96D9-C764A641A65F}" type="pres">
      <dgm:prSet presAssocID="{3D9C9EC8-DA3D-4D35-AB09-154C29A6A1CB}" presName="connectorText" presStyleLbl="sibTrans2D1" presStyleIdx="2" presStyleCnt="4"/>
      <dgm:spPr/>
    </dgm:pt>
    <dgm:pt modelId="{AF5B1439-2E0D-4094-9A33-A033D31B5AB0}" type="pres">
      <dgm:prSet presAssocID="{76E53777-CF2A-4141-995A-5856D7DFDC39}" presName="node" presStyleLbl="node1" presStyleIdx="3" presStyleCnt="5" custScaleX="157743">
        <dgm:presLayoutVars>
          <dgm:bulletEnabled val="1"/>
        </dgm:presLayoutVars>
      </dgm:prSet>
      <dgm:spPr/>
    </dgm:pt>
    <dgm:pt modelId="{262002FA-447F-4DD8-A95D-93916499A15B}" type="pres">
      <dgm:prSet presAssocID="{6B26B31F-DABA-458F-BC09-C5BB7D5444D4}" presName="sibTrans" presStyleLbl="sibTrans2D1" presStyleIdx="3" presStyleCnt="4"/>
      <dgm:spPr/>
    </dgm:pt>
    <dgm:pt modelId="{AA9176AE-D5DF-49A7-92C4-D8624DA4D3F8}" type="pres">
      <dgm:prSet presAssocID="{6B26B31F-DABA-458F-BC09-C5BB7D5444D4}" presName="connectorText" presStyleLbl="sibTrans2D1" presStyleIdx="3" presStyleCnt="4"/>
      <dgm:spPr/>
    </dgm:pt>
    <dgm:pt modelId="{BC3B3108-0D8D-4266-86D0-A7CFDFBFCF57}" type="pres">
      <dgm:prSet presAssocID="{48D89BFD-421D-4A01-B398-10E11F24A5AC}" presName="node" presStyleLbl="node1" presStyleIdx="4" presStyleCnt="5" custScaleX="157743">
        <dgm:presLayoutVars>
          <dgm:bulletEnabled val="1"/>
        </dgm:presLayoutVars>
      </dgm:prSet>
      <dgm:spPr/>
    </dgm:pt>
  </dgm:ptLst>
  <dgm:cxnLst>
    <dgm:cxn modelId="{F96A1104-DF2A-4A8F-BF76-92155D13889F}" type="presOf" srcId="{2B46E9B4-1742-403B-8D57-C6325B12961B}" destId="{D34CC8AA-8678-456A-AF95-4DCF8F475176}" srcOrd="0" destOrd="0" presId="urn:microsoft.com/office/officeart/2005/8/layout/process2"/>
    <dgm:cxn modelId="{A7847805-38FB-4E93-8ECD-C6BFE03B131A}" type="presOf" srcId="{188295D5-E6FF-473E-B811-7AEA2989908C}" destId="{6D89041B-8A08-4A69-B4FC-5A65E558CEAD}" srcOrd="0" destOrd="0" presId="urn:microsoft.com/office/officeart/2005/8/layout/process2"/>
    <dgm:cxn modelId="{13B32613-E824-46EE-9478-A54DF2944607}" type="presOf" srcId="{6B26B31F-DABA-458F-BC09-C5BB7D5444D4}" destId="{AA9176AE-D5DF-49A7-92C4-D8624DA4D3F8}" srcOrd="1" destOrd="0" presId="urn:microsoft.com/office/officeart/2005/8/layout/process2"/>
    <dgm:cxn modelId="{99038F16-21B3-4825-9A3E-E02593FBD074}" type="presOf" srcId="{6EE06308-5886-4C03-BC62-D0C1D1A584C5}" destId="{2A767EF4-EF56-4790-8E2B-6564FDEDD515}" srcOrd="0" destOrd="0" presId="urn:microsoft.com/office/officeart/2005/8/layout/process2"/>
    <dgm:cxn modelId="{DD2F6A1A-2905-4996-B07C-3080E65D7FFC}" type="presOf" srcId="{48D89BFD-421D-4A01-B398-10E11F24A5AC}" destId="{BC3B3108-0D8D-4266-86D0-A7CFDFBFCF57}" srcOrd="0" destOrd="0" presId="urn:microsoft.com/office/officeart/2005/8/layout/process2"/>
    <dgm:cxn modelId="{EEB68221-1EFD-4A25-B022-29096DD01503}" type="presOf" srcId="{76E53777-CF2A-4141-995A-5856D7DFDC39}" destId="{AF5B1439-2E0D-4094-9A33-A033D31B5AB0}" srcOrd="0" destOrd="0" presId="urn:microsoft.com/office/officeart/2005/8/layout/process2"/>
    <dgm:cxn modelId="{FF8CB222-FC6B-4034-BAFF-D243EDD82D2A}" srcId="{2B46E9B4-1742-403B-8D57-C6325B12961B}" destId="{48D89BFD-421D-4A01-B398-10E11F24A5AC}" srcOrd="4" destOrd="0" parTransId="{0238A8C1-FD4D-46DF-90C2-46BDE20E79C0}" sibTransId="{5125F440-C1CC-46C0-9982-7B7814441F54}"/>
    <dgm:cxn modelId="{B60D6F29-FF80-4C8A-A308-EE6705D5E742}" type="presOf" srcId="{3E7ED209-E059-4F8D-B8CE-4A195AC89C39}" destId="{D43C3A69-C4B9-4689-BD4F-D8DC07D96EDA}" srcOrd="0" destOrd="0" presId="urn:microsoft.com/office/officeart/2005/8/layout/process2"/>
    <dgm:cxn modelId="{F03D642F-F427-4DE1-8C6D-74DAB5F4A47C}" type="presOf" srcId="{585DEE05-7920-461B-905E-B37B84B3F3FB}" destId="{8B6730EF-DA65-4C53-8307-CC1475CF8FE8}" srcOrd="0" destOrd="0" presId="urn:microsoft.com/office/officeart/2005/8/layout/process2"/>
    <dgm:cxn modelId="{EFDB2A31-AEA7-4CAA-950A-3E9288E9B5F6}" srcId="{2B46E9B4-1742-403B-8D57-C6325B12961B}" destId="{A9F1B88E-F051-466F-AFF2-72B23E0C3606}" srcOrd="1" destOrd="0" parTransId="{E8D646EF-2B61-4848-970F-BE6ECDA42B96}" sibTransId="{188295D5-E6FF-473E-B811-7AEA2989908C}"/>
    <dgm:cxn modelId="{29D40763-BD80-4BD3-8CF3-56605765F19A}" srcId="{2B46E9B4-1742-403B-8D57-C6325B12961B}" destId="{6EE06308-5886-4C03-BC62-D0C1D1A584C5}" srcOrd="2" destOrd="0" parTransId="{F340405E-FF95-4004-A413-D5BC0F3E2594}" sibTransId="{3D9C9EC8-DA3D-4D35-AB09-154C29A6A1CB}"/>
    <dgm:cxn modelId="{F365F649-8F42-4286-97E5-11AE1D366364}" type="presOf" srcId="{3D9C9EC8-DA3D-4D35-AB09-154C29A6A1CB}" destId="{B9B3675B-5732-48F0-8C00-3E87EE5F64B7}" srcOrd="0" destOrd="0" presId="urn:microsoft.com/office/officeart/2005/8/layout/process2"/>
    <dgm:cxn modelId="{4066CB51-181A-4C33-82AE-4BAE1F30A194}" srcId="{2B46E9B4-1742-403B-8D57-C6325B12961B}" destId="{3E7ED209-E059-4F8D-B8CE-4A195AC89C39}" srcOrd="0" destOrd="0" parTransId="{F7A4C7DE-763F-47D3-A99F-74A2FB923E6C}" sibTransId="{585DEE05-7920-461B-905E-B37B84B3F3FB}"/>
    <dgm:cxn modelId="{E6D55580-ED62-424E-AD96-8689ED0FDD57}" type="presOf" srcId="{3D9C9EC8-DA3D-4D35-AB09-154C29A6A1CB}" destId="{138D3BFA-91A1-45DE-96D9-C764A641A65F}" srcOrd="1" destOrd="0" presId="urn:microsoft.com/office/officeart/2005/8/layout/process2"/>
    <dgm:cxn modelId="{11EFCCA6-0721-4B25-B2A1-D3D359994C8D}" type="presOf" srcId="{6B26B31F-DABA-458F-BC09-C5BB7D5444D4}" destId="{262002FA-447F-4DD8-A95D-93916499A15B}" srcOrd="0" destOrd="0" presId="urn:microsoft.com/office/officeart/2005/8/layout/process2"/>
    <dgm:cxn modelId="{17E459AF-230C-4E6B-A4E3-8471EA3824B0}" type="presOf" srcId="{A9F1B88E-F051-466F-AFF2-72B23E0C3606}" destId="{84DE8363-253C-4481-BE44-EA044FEBABD0}" srcOrd="0" destOrd="0" presId="urn:microsoft.com/office/officeart/2005/8/layout/process2"/>
    <dgm:cxn modelId="{EEC8F7B0-FC39-41EC-BA53-DD7958A9908E}" type="presOf" srcId="{585DEE05-7920-461B-905E-B37B84B3F3FB}" destId="{07762391-3089-4F9A-8F4B-CF0D8B32F08B}" srcOrd="1" destOrd="0" presId="urn:microsoft.com/office/officeart/2005/8/layout/process2"/>
    <dgm:cxn modelId="{0923A0FB-CFF7-42DA-B104-5083AE14D218}" srcId="{2B46E9B4-1742-403B-8D57-C6325B12961B}" destId="{76E53777-CF2A-4141-995A-5856D7DFDC39}" srcOrd="3" destOrd="0" parTransId="{FAAC6C6E-BA38-4BB2-BA6A-7A133EEEC365}" sibTransId="{6B26B31F-DABA-458F-BC09-C5BB7D5444D4}"/>
    <dgm:cxn modelId="{F28EEAFD-5D6B-45D4-8A26-BC8CCF70C5CC}" type="presOf" srcId="{188295D5-E6FF-473E-B811-7AEA2989908C}" destId="{F99F11D7-AF54-4C23-9BE3-7C09E1157D85}" srcOrd="1" destOrd="0" presId="urn:microsoft.com/office/officeart/2005/8/layout/process2"/>
    <dgm:cxn modelId="{53F84F3F-2723-4D89-8887-EDCC1FCCBA3B}" type="presParOf" srcId="{D34CC8AA-8678-456A-AF95-4DCF8F475176}" destId="{D43C3A69-C4B9-4689-BD4F-D8DC07D96EDA}" srcOrd="0" destOrd="0" presId="urn:microsoft.com/office/officeart/2005/8/layout/process2"/>
    <dgm:cxn modelId="{AB30C7AD-D653-4F6A-9895-EE5916B3BE25}" type="presParOf" srcId="{D34CC8AA-8678-456A-AF95-4DCF8F475176}" destId="{8B6730EF-DA65-4C53-8307-CC1475CF8FE8}" srcOrd="1" destOrd="0" presId="urn:microsoft.com/office/officeart/2005/8/layout/process2"/>
    <dgm:cxn modelId="{D71E2423-F9D5-4CA7-ACFE-05C96E6F6075}" type="presParOf" srcId="{8B6730EF-DA65-4C53-8307-CC1475CF8FE8}" destId="{07762391-3089-4F9A-8F4B-CF0D8B32F08B}" srcOrd="0" destOrd="0" presId="urn:microsoft.com/office/officeart/2005/8/layout/process2"/>
    <dgm:cxn modelId="{BB739FBB-A1F6-499F-A799-DF2E84222184}" type="presParOf" srcId="{D34CC8AA-8678-456A-AF95-4DCF8F475176}" destId="{84DE8363-253C-4481-BE44-EA044FEBABD0}" srcOrd="2" destOrd="0" presId="urn:microsoft.com/office/officeart/2005/8/layout/process2"/>
    <dgm:cxn modelId="{A899B347-E2CC-497A-9A11-E0D228B697DB}" type="presParOf" srcId="{D34CC8AA-8678-456A-AF95-4DCF8F475176}" destId="{6D89041B-8A08-4A69-B4FC-5A65E558CEAD}" srcOrd="3" destOrd="0" presId="urn:microsoft.com/office/officeart/2005/8/layout/process2"/>
    <dgm:cxn modelId="{7A2F1EA5-881E-4065-9F24-68C222FB4B99}" type="presParOf" srcId="{6D89041B-8A08-4A69-B4FC-5A65E558CEAD}" destId="{F99F11D7-AF54-4C23-9BE3-7C09E1157D85}" srcOrd="0" destOrd="0" presId="urn:microsoft.com/office/officeart/2005/8/layout/process2"/>
    <dgm:cxn modelId="{D3F9F9DC-10AC-4F7D-BD2D-8C08022F9147}" type="presParOf" srcId="{D34CC8AA-8678-456A-AF95-4DCF8F475176}" destId="{2A767EF4-EF56-4790-8E2B-6564FDEDD515}" srcOrd="4" destOrd="0" presId="urn:microsoft.com/office/officeart/2005/8/layout/process2"/>
    <dgm:cxn modelId="{8D58E5F2-666F-4F9C-B7D1-7BCC1DF5112C}" type="presParOf" srcId="{D34CC8AA-8678-456A-AF95-4DCF8F475176}" destId="{B9B3675B-5732-48F0-8C00-3E87EE5F64B7}" srcOrd="5" destOrd="0" presId="urn:microsoft.com/office/officeart/2005/8/layout/process2"/>
    <dgm:cxn modelId="{E7B2B662-D2B7-4E2D-836A-7FE4D9818B86}" type="presParOf" srcId="{B9B3675B-5732-48F0-8C00-3E87EE5F64B7}" destId="{138D3BFA-91A1-45DE-96D9-C764A641A65F}" srcOrd="0" destOrd="0" presId="urn:microsoft.com/office/officeart/2005/8/layout/process2"/>
    <dgm:cxn modelId="{B5DEF471-8766-40EB-B6D5-881CA0D2D3C8}" type="presParOf" srcId="{D34CC8AA-8678-456A-AF95-4DCF8F475176}" destId="{AF5B1439-2E0D-4094-9A33-A033D31B5AB0}" srcOrd="6" destOrd="0" presId="urn:microsoft.com/office/officeart/2005/8/layout/process2"/>
    <dgm:cxn modelId="{06A24F43-B9B4-4411-914C-1DEB2E0AE164}" type="presParOf" srcId="{D34CC8AA-8678-456A-AF95-4DCF8F475176}" destId="{262002FA-447F-4DD8-A95D-93916499A15B}" srcOrd="7" destOrd="0" presId="urn:microsoft.com/office/officeart/2005/8/layout/process2"/>
    <dgm:cxn modelId="{5E3872E1-AF5C-4568-AB99-639648F84D88}" type="presParOf" srcId="{262002FA-447F-4DD8-A95D-93916499A15B}" destId="{AA9176AE-D5DF-49A7-92C4-D8624DA4D3F8}" srcOrd="0" destOrd="0" presId="urn:microsoft.com/office/officeart/2005/8/layout/process2"/>
    <dgm:cxn modelId="{2D02E73E-D329-4E3F-8D49-E97742B76765}" type="presParOf" srcId="{D34CC8AA-8678-456A-AF95-4DCF8F475176}" destId="{BC3B3108-0D8D-4266-86D0-A7CFDFBFCF57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C882B-3DA4-4B04-BD3F-D02412A27614}" type="doc">
      <dgm:prSet loTypeId="urn:microsoft.com/office/officeart/2008/layout/PictureStrips" loCatId="pictur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3796AD0-7A49-439B-A603-E90145D1BAA1}">
      <dgm:prSet custT="1"/>
      <dgm:spPr/>
      <dgm:t>
        <a:bodyPr/>
        <a:lstStyle/>
        <a:p>
          <a:pPr algn="just"/>
          <a:r>
            <a:rPr lang="ru-RU" sz="2000" dirty="0">
              <a:latin typeface="Inter" panose="020B0604020202020204" charset="0"/>
              <a:ea typeface="Inter" panose="020B0604020202020204" charset="0"/>
            </a:rPr>
            <a:t>Дефицит часто возникает из-за несбалансированного питания, проблем с всасыванием в кишечнике или длительного приема определенных лекарств</a:t>
          </a:r>
        </a:p>
      </dgm:t>
    </dgm:pt>
    <dgm:pt modelId="{2BE9B442-70CE-4C92-B7E9-779D43A7642C}" type="parTrans" cxnId="{14CA439E-8E4B-4511-B7A0-97A5972ECF1A}">
      <dgm:prSet/>
      <dgm:spPr/>
      <dgm:t>
        <a:bodyPr/>
        <a:lstStyle/>
        <a:p>
          <a:endParaRPr lang="ru-RU"/>
        </a:p>
      </dgm:t>
    </dgm:pt>
    <dgm:pt modelId="{539A80A0-E729-4BAF-AEB6-2BD1179C23F5}" type="sibTrans" cxnId="{14CA439E-8E4B-4511-B7A0-97A5972ECF1A}">
      <dgm:prSet/>
      <dgm:spPr/>
      <dgm:t>
        <a:bodyPr/>
        <a:lstStyle/>
        <a:p>
          <a:endParaRPr lang="ru-RU"/>
        </a:p>
      </dgm:t>
    </dgm:pt>
    <dgm:pt modelId="{84BC9F89-8B2C-4D38-AD33-D243AE0809B7}">
      <dgm:prSet custT="1"/>
      <dgm:spPr/>
      <dgm:t>
        <a:bodyPr/>
        <a:lstStyle/>
        <a:p>
          <a:pPr algn="just"/>
          <a:r>
            <a:rPr lang="ru-RU" sz="2000" b="0" dirty="0">
              <a:latin typeface="Inter" panose="020B0604020202020204" charset="0"/>
              <a:ea typeface="Inter" panose="020B0604020202020204" charset="0"/>
            </a:rPr>
            <a:t>При гиповитаминозе B2 возникают не только трещины, но и сухость губ, воспаление языка (глоссит), а также могут появляться изменения на коже лица и слизистых</a:t>
          </a:r>
        </a:p>
      </dgm:t>
    </dgm:pt>
    <dgm:pt modelId="{91214EE3-D5F3-4E40-912D-9137F1653923}" type="parTrans" cxnId="{9561D264-AE22-41C0-95D7-3A39E27CC5A1}">
      <dgm:prSet/>
      <dgm:spPr/>
      <dgm:t>
        <a:bodyPr/>
        <a:lstStyle/>
        <a:p>
          <a:endParaRPr lang="ru-RU"/>
        </a:p>
      </dgm:t>
    </dgm:pt>
    <dgm:pt modelId="{A5FD06A6-4FC6-4E0A-9F67-59339B348936}" type="sibTrans" cxnId="{9561D264-AE22-41C0-95D7-3A39E27CC5A1}">
      <dgm:prSet/>
      <dgm:spPr/>
      <dgm:t>
        <a:bodyPr/>
        <a:lstStyle/>
        <a:p>
          <a:endParaRPr lang="ru-RU"/>
        </a:p>
      </dgm:t>
    </dgm:pt>
    <dgm:pt modelId="{ECEBE3D2-542D-40BC-A17D-A471BDD9181C}">
      <dgm:prSet custT="1"/>
      <dgm:spPr/>
      <dgm:t>
        <a:bodyPr/>
        <a:lstStyle/>
        <a:p>
          <a:pPr algn="just"/>
          <a:r>
            <a:rPr lang="ru-RU" sz="2000" b="0" dirty="0">
              <a:latin typeface="Inter" panose="020B0604020202020204" charset="0"/>
              <a:ea typeface="Inter" panose="020B0604020202020204" charset="0"/>
            </a:rPr>
            <a:t>Лечение: заеды эффективно лечатся путем восполнения дефицита витамина B2</a:t>
          </a:r>
        </a:p>
      </dgm:t>
    </dgm:pt>
    <dgm:pt modelId="{FA2EBD67-05CC-4D91-821E-887E40B69CF0}" type="parTrans" cxnId="{1E2C53C1-2FD5-40FC-822F-496AFD43A074}">
      <dgm:prSet/>
      <dgm:spPr/>
      <dgm:t>
        <a:bodyPr/>
        <a:lstStyle/>
        <a:p>
          <a:endParaRPr lang="ru-RU"/>
        </a:p>
      </dgm:t>
    </dgm:pt>
    <dgm:pt modelId="{8423F113-1F07-43E6-98D6-60B83699940B}" type="sibTrans" cxnId="{1E2C53C1-2FD5-40FC-822F-496AFD43A074}">
      <dgm:prSet/>
      <dgm:spPr/>
      <dgm:t>
        <a:bodyPr/>
        <a:lstStyle/>
        <a:p>
          <a:endParaRPr lang="ru-RU"/>
        </a:p>
      </dgm:t>
    </dgm:pt>
    <dgm:pt modelId="{7A24E7E4-041E-4690-9D40-AC477EF28867}" type="pres">
      <dgm:prSet presAssocID="{C52C882B-3DA4-4B04-BD3F-D02412A27614}" presName="Name0" presStyleCnt="0">
        <dgm:presLayoutVars>
          <dgm:dir/>
          <dgm:resizeHandles val="exact"/>
        </dgm:presLayoutVars>
      </dgm:prSet>
      <dgm:spPr/>
    </dgm:pt>
    <dgm:pt modelId="{427434A1-E5F9-482E-89CD-75948755D059}" type="pres">
      <dgm:prSet presAssocID="{53796AD0-7A49-439B-A603-E90145D1BAA1}" presName="composite" presStyleCnt="0"/>
      <dgm:spPr/>
    </dgm:pt>
    <dgm:pt modelId="{E9ACBB1C-8774-4EDA-A13C-99670F6BCA1A}" type="pres">
      <dgm:prSet presAssocID="{53796AD0-7A49-439B-A603-E90145D1BAA1}" presName="rect1" presStyleLbl="trAlignAcc1" presStyleIdx="0" presStyleCnt="3" custScaleX="179605">
        <dgm:presLayoutVars>
          <dgm:bulletEnabled val="1"/>
        </dgm:presLayoutVars>
      </dgm:prSet>
      <dgm:spPr/>
    </dgm:pt>
    <dgm:pt modelId="{32E6594D-CBCF-45E0-9E45-AB46BC85B55B}" type="pres">
      <dgm:prSet presAssocID="{53796AD0-7A49-439B-A603-E90145D1BAA1}" presName="rect2" presStyleLbl="fgImgPlace1" presStyleIdx="0" presStyleCnt="3" custLinFactX="-93120" custLinFactNeighborX="-100000" custLinFactNeighborY="984"/>
      <dgm:spPr/>
    </dgm:pt>
    <dgm:pt modelId="{59B060C0-545A-42E9-B23E-A925CBCAC529}" type="pres">
      <dgm:prSet presAssocID="{539A80A0-E729-4BAF-AEB6-2BD1179C23F5}" presName="sibTrans" presStyleCnt="0"/>
      <dgm:spPr/>
    </dgm:pt>
    <dgm:pt modelId="{6DBBAE7A-31D1-4F2F-A221-2CD25A8D66C0}" type="pres">
      <dgm:prSet presAssocID="{84BC9F89-8B2C-4D38-AD33-D243AE0809B7}" presName="composite" presStyleCnt="0"/>
      <dgm:spPr/>
    </dgm:pt>
    <dgm:pt modelId="{040E88C3-9EF8-4623-BCD9-7A425F87763B}" type="pres">
      <dgm:prSet presAssocID="{84BC9F89-8B2C-4D38-AD33-D243AE0809B7}" presName="rect1" presStyleLbl="trAlignAcc1" presStyleIdx="1" presStyleCnt="3" custScaleX="173383">
        <dgm:presLayoutVars>
          <dgm:bulletEnabled val="1"/>
        </dgm:presLayoutVars>
      </dgm:prSet>
      <dgm:spPr/>
    </dgm:pt>
    <dgm:pt modelId="{41B352A1-B906-40AB-A9B0-D2B07F165DBE}" type="pres">
      <dgm:prSet presAssocID="{84BC9F89-8B2C-4D38-AD33-D243AE0809B7}" presName="rect2" presStyleLbl="fgImgPlace1" presStyleIdx="1" presStyleCnt="3" custLinFactX="-78575" custLinFactNeighborX="-100000" custLinFactNeighborY="5708"/>
      <dgm:spPr/>
    </dgm:pt>
    <dgm:pt modelId="{CA322E2A-F0B2-4E12-84D7-7A5195B0211F}" type="pres">
      <dgm:prSet presAssocID="{A5FD06A6-4FC6-4E0A-9F67-59339B348936}" presName="sibTrans" presStyleCnt="0"/>
      <dgm:spPr/>
    </dgm:pt>
    <dgm:pt modelId="{B7668471-05C4-4341-88D2-4B5042E9EC82}" type="pres">
      <dgm:prSet presAssocID="{ECEBE3D2-542D-40BC-A17D-A471BDD9181C}" presName="composite" presStyleCnt="0"/>
      <dgm:spPr/>
    </dgm:pt>
    <dgm:pt modelId="{660F70BB-9315-4259-9A7D-43AAE9503548}" type="pres">
      <dgm:prSet presAssocID="{ECEBE3D2-542D-40BC-A17D-A471BDD9181C}" presName="rect1" presStyleLbl="trAlignAcc1" presStyleIdx="2" presStyleCnt="3" custScaleX="163692">
        <dgm:presLayoutVars>
          <dgm:bulletEnabled val="1"/>
        </dgm:presLayoutVars>
      </dgm:prSet>
      <dgm:spPr/>
    </dgm:pt>
    <dgm:pt modelId="{C7EB5C86-F4A1-41E2-8E65-688F6A9D7283}" type="pres">
      <dgm:prSet presAssocID="{ECEBE3D2-542D-40BC-A17D-A471BDD9181C}" presName="rect2" presStyleLbl="fgImgPlace1" presStyleIdx="2" presStyleCnt="3" custLinFactX="-82028" custLinFactNeighborX="-100000" custLinFactNeighborY="4051"/>
      <dgm:spPr/>
    </dgm:pt>
  </dgm:ptLst>
  <dgm:cxnLst>
    <dgm:cxn modelId="{35586D3C-EB1C-4BA4-A10F-C167F4755D48}" type="presOf" srcId="{53796AD0-7A49-439B-A603-E90145D1BAA1}" destId="{E9ACBB1C-8774-4EDA-A13C-99670F6BCA1A}" srcOrd="0" destOrd="0" presId="urn:microsoft.com/office/officeart/2008/layout/PictureStrips"/>
    <dgm:cxn modelId="{9561D264-AE22-41C0-95D7-3A39E27CC5A1}" srcId="{C52C882B-3DA4-4B04-BD3F-D02412A27614}" destId="{84BC9F89-8B2C-4D38-AD33-D243AE0809B7}" srcOrd="1" destOrd="0" parTransId="{91214EE3-D5F3-4E40-912D-9137F1653923}" sibTransId="{A5FD06A6-4FC6-4E0A-9F67-59339B348936}"/>
    <dgm:cxn modelId="{8C2E3269-1702-4512-B536-EC4BFD50F526}" type="presOf" srcId="{C52C882B-3DA4-4B04-BD3F-D02412A27614}" destId="{7A24E7E4-041E-4690-9D40-AC477EF28867}" srcOrd="0" destOrd="0" presId="urn:microsoft.com/office/officeart/2008/layout/PictureStrips"/>
    <dgm:cxn modelId="{B0ABBC8F-7641-4435-8C5A-4CB369196111}" type="presOf" srcId="{ECEBE3D2-542D-40BC-A17D-A471BDD9181C}" destId="{660F70BB-9315-4259-9A7D-43AAE9503548}" srcOrd="0" destOrd="0" presId="urn:microsoft.com/office/officeart/2008/layout/PictureStrips"/>
    <dgm:cxn modelId="{14CA439E-8E4B-4511-B7A0-97A5972ECF1A}" srcId="{C52C882B-3DA4-4B04-BD3F-D02412A27614}" destId="{53796AD0-7A49-439B-A603-E90145D1BAA1}" srcOrd="0" destOrd="0" parTransId="{2BE9B442-70CE-4C92-B7E9-779D43A7642C}" sibTransId="{539A80A0-E729-4BAF-AEB6-2BD1179C23F5}"/>
    <dgm:cxn modelId="{1E2C53C1-2FD5-40FC-822F-496AFD43A074}" srcId="{C52C882B-3DA4-4B04-BD3F-D02412A27614}" destId="{ECEBE3D2-542D-40BC-A17D-A471BDD9181C}" srcOrd="2" destOrd="0" parTransId="{FA2EBD67-05CC-4D91-821E-887E40B69CF0}" sibTransId="{8423F113-1F07-43E6-98D6-60B83699940B}"/>
    <dgm:cxn modelId="{E5216EDB-4DB2-431B-A5D1-7F96BF77678F}" type="presOf" srcId="{84BC9F89-8B2C-4D38-AD33-D243AE0809B7}" destId="{040E88C3-9EF8-4623-BCD9-7A425F87763B}" srcOrd="0" destOrd="0" presId="urn:microsoft.com/office/officeart/2008/layout/PictureStrips"/>
    <dgm:cxn modelId="{61FA68DB-D271-442F-BA42-4C9248996E92}" type="presParOf" srcId="{7A24E7E4-041E-4690-9D40-AC477EF28867}" destId="{427434A1-E5F9-482E-89CD-75948755D059}" srcOrd="0" destOrd="0" presId="urn:microsoft.com/office/officeart/2008/layout/PictureStrips"/>
    <dgm:cxn modelId="{1B4A6A0B-2DF8-483A-8A73-376769FCE9A0}" type="presParOf" srcId="{427434A1-E5F9-482E-89CD-75948755D059}" destId="{E9ACBB1C-8774-4EDA-A13C-99670F6BCA1A}" srcOrd="0" destOrd="0" presId="urn:microsoft.com/office/officeart/2008/layout/PictureStrips"/>
    <dgm:cxn modelId="{2B1D1CAD-140C-400D-BDD7-103E2B93F218}" type="presParOf" srcId="{427434A1-E5F9-482E-89CD-75948755D059}" destId="{32E6594D-CBCF-45E0-9E45-AB46BC85B55B}" srcOrd="1" destOrd="0" presId="urn:microsoft.com/office/officeart/2008/layout/PictureStrips"/>
    <dgm:cxn modelId="{ACAAB0EC-F343-4378-86CB-280C9AFAB180}" type="presParOf" srcId="{7A24E7E4-041E-4690-9D40-AC477EF28867}" destId="{59B060C0-545A-42E9-B23E-A925CBCAC529}" srcOrd="1" destOrd="0" presId="urn:microsoft.com/office/officeart/2008/layout/PictureStrips"/>
    <dgm:cxn modelId="{162C7481-821B-482E-8937-250A0B14F540}" type="presParOf" srcId="{7A24E7E4-041E-4690-9D40-AC477EF28867}" destId="{6DBBAE7A-31D1-4F2F-A221-2CD25A8D66C0}" srcOrd="2" destOrd="0" presId="urn:microsoft.com/office/officeart/2008/layout/PictureStrips"/>
    <dgm:cxn modelId="{58F1FCE3-1F5D-446A-9877-4B8C06B2E2D4}" type="presParOf" srcId="{6DBBAE7A-31D1-4F2F-A221-2CD25A8D66C0}" destId="{040E88C3-9EF8-4623-BCD9-7A425F87763B}" srcOrd="0" destOrd="0" presId="urn:microsoft.com/office/officeart/2008/layout/PictureStrips"/>
    <dgm:cxn modelId="{3699D3E8-993D-4F33-B9B1-5E5E1DB69206}" type="presParOf" srcId="{6DBBAE7A-31D1-4F2F-A221-2CD25A8D66C0}" destId="{41B352A1-B906-40AB-A9B0-D2B07F165DBE}" srcOrd="1" destOrd="0" presId="urn:microsoft.com/office/officeart/2008/layout/PictureStrips"/>
    <dgm:cxn modelId="{5EEFA179-A4EA-4316-B240-85418B441E2F}" type="presParOf" srcId="{7A24E7E4-041E-4690-9D40-AC477EF28867}" destId="{CA322E2A-F0B2-4E12-84D7-7A5195B0211F}" srcOrd="3" destOrd="0" presId="urn:microsoft.com/office/officeart/2008/layout/PictureStrips"/>
    <dgm:cxn modelId="{66B97947-230F-4F1E-852B-B79B2D3CE8FA}" type="presParOf" srcId="{7A24E7E4-041E-4690-9D40-AC477EF28867}" destId="{B7668471-05C4-4341-88D2-4B5042E9EC82}" srcOrd="4" destOrd="0" presId="urn:microsoft.com/office/officeart/2008/layout/PictureStrips"/>
    <dgm:cxn modelId="{18368930-ADE3-4ABF-90E8-1168A08611B8}" type="presParOf" srcId="{B7668471-05C4-4341-88D2-4B5042E9EC82}" destId="{660F70BB-9315-4259-9A7D-43AAE9503548}" srcOrd="0" destOrd="0" presId="urn:microsoft.com/office/officeart/2008/layout/PictureStrips"/>
    <dgm:cxn modelId="{92F44141-B644-44F6-A2A4-D6548ED4FB36}" type="presParOf" srcId="{B7668471-05C4-4341-88D2-4B5042E9EC82}" destId="{C7EB5C86-F4A1-41E2-8E65-688F6A9D728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3C04B-33D2-44FF-99C5-70E5FD453740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63D3E5D-CCCD-4007-9FFA-4F8169133F64}">
      <dgm:prSet custT="1"/>
      <dgm:spPr/>
      <dgm:t>
        <a:bodyPr/>
        <a:lstStyle/>
        <a:p>
          <a:r>
            <a:rPr lang="ru-RU" sz="2200" b="0" dirty="0"/>
            <a:t>Зуд и жжение в уголках рта и на губах</a:t>
          </a:r>
          <a:endParaRPr lang="ru-RU" sz="2200" dirty="0"/>
        </a:p>
      </dgm:t>
    </dgm:pt>
    <dgm:pt modelId="{027E5C62-0B0D-4CF0-893D-A3F4BF814213}" type="parTrans" cxnId="{C95C36CC-DAF2-4A71-9B8B-EDE38A42EFE5}">
      <dgm:prSet/>
      <dgm:spPr/>
      <dgm:t>
        <a:bodyPr/>
        <a:lstStyle/>
        <a:p>
          <a:endParaRPr lang="ru-RU"/>
        </a:p>
      </dgm:t>
    </dgm:pt>
    <dgm:pt modelId="{F03F81D4-D7B1-46C5-B95F-104F1ADEF7C9}" type="sibTrans" cxnId="{C95C36CC-DAF2-4A71-9B8B-EDE38A42EFE5}">
      <dgm:prSet/>
      <dgm:spPr/>
      <dgm:t>
        <a:bodyPr/>
        <a:lstStyle/>
        <a:p>
          <a:endParaRPr lang="ru-RU"/>
        </a:p>
      </dgm:t>
    </dgm:pt>
    <dgm:pt modelId="{01632C70-DBAD-4C7F-87DD-843721B7235B}">
      <dgm:prSet custT="1"/>
      <dgm:spPr/>
      <dgm:t>
        <a:bodyPr/>
        <a:lstStyle/>
        <a:p>
          <a:r>
            <a:rPr lang="ru-RU" sz="2200" b="0" dirty="0"/>
            <a:t>Покраснение (гиперемия) и отечность</a:t>
          </a:r>
          <a:endParaRPr lang="ru-RU" sz="2200" dirty="0"/>
        </a:p>
      </dgm:t>
    </dgm:pt>
    <dgm:pt modelId="{DDE621E0-E877-45B9-9770-EF39F90FBA0C}" type="parTrans" cxnId="{3EBE9D33-6A90-4274-BA51-782E015A213E}">
      <dgm:prSet/>
      <dgm:spPr/>
      <dgm:t>
        <a:bodyPr/>
        <a:lstStyle/>
        <a:p>
          <a:endParaRPr lang="ru-RU"/>
        </a:p>
      </dgm:t>
    </dgm:pt>
    <dgm:pt modelId="{330D53F5-FC89-41BF-80BD-F849CE4A658C}" type="sibTrans" cxnId="{3EBE9D33-6A90-4274-BA51-782E015A213E}">
      <dgm:prSet/>
      <dgm:spPr/>
      <dgm:t>
        <a:bodyPr/>
        <a:lstStyle/>
        <a:p>
          <a:endParaRPr lang="ru-RU"/>
        </a:p>
      </dgm:t>
    </dgm:pt>
    <dgm:pt modelId="{1FCB002E-2FB0-4605-B8CD-71E4DFB1E21C}">
      <dgm:prSet custT="1"/>
      <dgm:spPr/>
      <dgm:t>
        <a:bodyPr/>
        <a:lstStyle/>
        <a:p>
          <a:r>
            <a:rPr lang="ru-RU" sz="2200" b="0" dirty="0"/>
            <a:t>Шелушение и сухость</a:t>
          </a:r>
          <a:endParaRPr lang="ru-RU" sz="2200" dirty="0"/>
        </a:p>
      </dgm:t>
    </dgm:pt>
    <dgm:pt modelId="{74052573-C553-47E7-85E1-C2767CC93A68}" type="parTrans" cxnId="{3D61166F-1BFC-4AEC-AD1E-41746C9857C2}">
      <dgm:prSet/>
      <dgm:spPr/>
      <dgm:t>
        <a:bodyPr/>
        <a:lstStyle/>
        <a:p>
          <a:endParaRPr lang="ru-RU"/>
        </a:p>
      </dgm:t>
    </dgm:pt>
    <dgm:pt modelId="{C63D06B3-D5FB-41C1-B7BF-C9D75230DAC4}" type="sibTrans" cxnId="{3D61166F-1BFC-4AEC-AD1E-41746C9857C2}">
      <dgm:prSet/>
      <dgm:spPr/>
      <dgm:t>
        <a:bodyPr/>
        <a:lstStyle/>
        <a:p>
          <a:endParaRPr lang="ru-RU"/>
        </a:p>
      </dgm:t>
    </dgm:pt>
    <dgm:pt modelId="{EF6BD909-7682-4AFE-9AC8-E753849C92E6}">
      <dgm:prSet custT="1"/>
      <dgm:spPr/>
      <dgm:t>
        <a:bodyPr/>
        <a:lstStyle/>
        <a:p>
          <a:r>
            <a:rPr lang="ru-RU" sz="2200" b="0" dirty="0"/>
            <a:t>Образование мелких пузырьков</a:t>
          </a:r>
          <a:endParaRPr lang="ru-RU" sz="2200" dirty="0"/>
        </a:p>
      </dgm:t>
    </dgm:pt>
    <dgm:pt modelId="{2F1A0639-8C13-4783-BD4F-D43C8DBCDF53}" type="parTrans" cxnId="{1B4BA441-9BF1-4B3B-AACF-27E9ECD65FB6}">
      <dgm:prSet/>
      <dgm:spPr/>
      <dgm:t>
        <a:bodyPr/>
        <a:lstStyle/>
        <a:p>
          <a:endParaRPr lang="ru-RU"/>
        </a:p>
      </dgm:t>
    </dgm:pt>
    <dgm:pt modelId="{84E048D5-97D6-44F9-AD17-A29BC242FCE9}" type="sibTrans" cxnId="{1B4BA441-9BF1-4B3B-AACF-27E9ECD65FB6}">
      <dgm:prSet/>
      <dgm:spPr/>
      <dgm:t>
        <a:bodyPr/>
        <a:lstStyle/>
        <a:p>
          <a:endParaRPr lang="ru-RU"/>
        </a:p>
      </dgm:t>
    </dgm:pt>
    <dgm:pt modelId="{92AE2561-CF6E-4D6F-923A-A3EEAEE08A6E}" type="pres">
      <dgm:prSet presAssocID="{41E3C04B-33D2-44FF-99C5-70E5FD453740}" presName="Name0" presStyleCnt="0">
        <dgm:presLayoutVars>
          <dgm:dir/>
          <dgm:resizeHandles val="exact"/>
        </dgm:presLayoutVars>
      </dgm:prSet>
      <dgm:spPr/>
    </dgm:pt>
    <dgm:pt modelId="{0B2476F1-9B67-4E37-9CF3-F266C550F101}" type="pres">
      <dgm:prSet presAssocID="{863D3E5D-CCCD-4007-9FFA-4F8169133F64}" presName="node" presStyleLbl="node1" presStyleIdx="0" presStyleCnt="4" custScaleX="111774" custScaleY="196967">
        <dgm:presLayoutVars>
          <dgm:bulletEnabled val="1"/>
        </dgm:presLayoutVars>
      </dgm:prSet>
      <dgm:spPr/>
    </dgm:pt>
    <dgm:pt modelId="{437E44D2-C5AE-49A8-B6FB-A50FFCDF3CD7}" type="pres">
      <dgm:prSet presAssocID="{F03F81D4-D7B1-46C5-B95F-104F1ADEF7C9}" presName="sibTrans" presStyleLbl="sibTrans2D1" presStyleIdx="0" presStyleCnt="3"/>
      <dgm:spPr/>
    </dgm:pt>
    <dgm:pt modelId="{D22CA343-AA0E-4589-9A63-EBBEFF717B89}" type="pres">
      <dgm:prSet presAssocID="{F03F81D4-D7B1-46C5-B95F-104F1ADEF7C9}" presName="connectorText" presStyleLbl="sibTrans2D1" presStyleIdx="0" presStyleCnt="3"/>
      <dgm:spPr/>
    </dgm:pt>
    <dgm:pt modelId="{70EC5AAD-0AA4-4126-B21A-D0F15D9AF5AE}" type="pres">
      <dgm:prSet presAssocID="{01632C70-DBAD-4C7F-87DD-843721B7235B}" presName="node" presStyleLbl="node1" presStyleIdx="1" presStyleCnt="4" custScaleX="140946" custScaleY="188340">
        <dgm:presLayoutVars>
          <dgm:bulletEnabled val="1"/>
        </dgm:presLayoutVars>
      </dgm:prSet>
      <dgm:spPr/>
    </dgm:pt>
    <dgm:pt modelId="{3A0AC709-948A-4EB5-A7B0-B13421F748B0}" type="pres">
      <dgm:prSet presAssocID="{330D53F5-FC89-41BF-80BD-F849CE4A658C}" presName="sibTrans" presStyleLbl="sibTrans2D1" presStyleIdx="1" presStyleCnt="3"/>
      <dgm:spPr/>
    </dgm:pt>
    <dgm:pt modelId="{FA37EEDB-144C-4A25-899A-B8597D68B2A6}" type="pres">
      <dgm:prSet presAssocID="{330D53F5-FC89-41BF-80BD-F849CE4A658C}" presName="connectorText" presStyleLbl="sibTrans2D1" presStyleIdx="1" presStyleCnt="3"/>
      <dgm:spPr/>
    </dgm:pt>
    <dgm:pt modelId="{80B54A9D-88BB-473E-847D-657B11CED8BD}" type="pres">
      <dgm:prSet presAssocID="{1FCB002E-2FB0-4605-B8CD-71E4DFB1E21C}" presName="node" presStyleLbl="node1" presStyleIdx="2" presStyleCnt="4" custScaleX="134261" custScaleY="188827">
        <dgm:presLayoutVars>
          <dgm:bulletEnabled val="1"/>
        </dgm:presLayoutVars>
      </dgm:prSet>
      <dgm:spPr/>
    </dgm:pt>
    <dgm:pt modelId="{D976CE2C-9456-4071-8E24-850465DC668B}" type="pres">
      <dgm:prSet presAssocID="{C63D06B3-D5FB-41C1-B7BF-C9D75230DAC4}" presName="sibTrans" presStyleLbl="sibTrans2D1" presStyleIdx="2" presStyleCnt="3"/>
      <dgm:spPr/>
    </dgm:pt>
    <dgm:pt modelId="{20F04567-E874-4A6D-90DA-26B902CDBAA4}" type="pres">
      <dgm:prSet presAssocID="{C63D06B3-D5FB-41C1-B7BF-C9D75230DAC4}" presName="connectorText" presStyleLbl="sibTrans2D1" presStyleIdx="2" presStyleCnt="3"/>
      <dgm:spPr/>
    </dgm:pt>
    <dgm:pt modelId="{DA880FE7-28E1-4B72-91C7-EC54308B3C4B}" type="pres">
      <dgm:prSet presAssocID="{EF6BD909-7682-4AFE-9AC8-E753849C92E6}" presName="node" presStyleLbl="node1" presStyleIdx="3" presStyleCnt="4" custScaleX="147129" custScaleY="188339">
        <dgm:presLayoutVars>
          <dgm:bulletEnabled val="1"/>
        </dgm:presLayoutVars>
      </dgm:prSet>
      <dgm:spPr/>
    </dgm:pt>
  </dgm:ptLst>
  <dgm:cxnLst>
    <dgm:cxn modelId="{6290A005-9306-431B-9D8A-183C8BA7849F}" type="presOf" srcId="{1FCB002E-2FB0-4605-B8CD-71E4DFB1E21C}" destId="{80B54A9D-88BB-473E-847D-657B11CED8BD}" srcOrd="0" destOrd="0" presId="urn:microsoft.com/office/officeart/2005/8/layout/process1"/>
    <dgm:cxn modelId="{34B12606-A52F-4B8C-A97D-A8C37E44A2D8}" type="presOf" srcId="{330D53F5-FC89-41BF-80BD-F849CE4A658C}" destId="{3A0AC709-948A-4EB5-A7B0-B13421F748B0}" srcOrd="0" destOrd="0" presId="urn:microsoft.com/office/officeart/2005/8/layout/process1"/>
    <dgm:cxn modelId="{E0194818-AE98-47C3-8C97-3289A7EADF4D}" type="presOf" srcId="{EF6BD909-7682-4AFE-9AC8-E753849C92E6}" destId="{DA880FE7-28E1-4B72-91C7-EC54308B3C4B}" srcOrd="0" destOrd="0" presId="urn:microsoft.com/office/officeart/2005/8/layout/process1"/>
    <dgm:cxn modelId="{3EBE9D33-6A90-4274-BA51-782E015A213E}" srcId="{41E3C04B-33D2-44FF-99C5-70E5FD453740}" destId="{01632C70-DBAD-4C7F-87DD-843721B7235B}" srcOrd="1" destOrd="0" parTransId="{DDE621E0-E877-45B9-9770-EF39F90FBA0C}" sibTransId="{330D53F5-FC89-41BF-80BD-F849CE4A658C}"/>
    <dgm:cxn modelId="{2EC5853C-7416-4B9E-BB94-92E0EAFA3AFC}" type="presOf" srcId="{01632C70-DBAD-4C7F-87DD-843721B7235B}" destId="{70EC5AAD-0AA4-4126-B21A-D0F15D9AF5AE}" srcOrd="0" destOrd="0" presId="urn:microsoft.com/office/officeart/2005/8/layout/process1"/>
    <dgm:cxn modelId="{8FDDD15F-A3DC-4AF4-BA36-07A4D3F490DB}" type="presOf" srcId="{C63D06B3-D5FB-41C1-B7BF-C9D75230DAC4}" destId="{20F04567-E874-4A6D-90DA-26B902CDBAA4}" srcOrd="1" destOrd="0" presId="urn:microsoft.com/office/officeart/2005/8/layout/process1"/>
    <dgm:cxn modelId="{1B4BA441-9BF1-4B3B-AACF-27E9ECD65FB6}" srcId="{41E3C04B-33D2-44FF-99C5-70E5FD453740}" destId="{EF6BD909-7682-4AFE-9AC8-E753849C92E6}" srcOrd="3" destOrd="0" parTransId="{2F1A0639-8C13-4783-BD4F-D43C8DBCDF53}" sibTransId="{84E048D5-97D6-44F9-AD17-A29BC242FCE9}"/>
    <dgm:cxn modelId="{8D78F842-B868-4450-A555-BBD0D8D9989F}" type="presOf" srcId="{F03F81D4-D7B1-46C5-B95F-104F1ADEF7C9}" destId="{437E44D2-C5AE-49A8-B6FB-A50FFCDF3CD7}" srcOrd="0" destOrd="0" presId="urn:microsoft.com/office/officeart/2005/8/layout/process1"/>
    <dgm:cxn modelId="{D6AA5648-1E29-44FF-B042-DC110ACFDD96}" type="presOf" srcId="{863D3E5D-CCCD-4007-9FFA-4F8169133F64}" destId="{0B2476F1-9B67-4E37-9CF3-F266C550F101}" srcOrd="0" destOrd="0" presId="urn:microsoft.com/office/officeart/2005/8/layout/process1"/>
    <dgm:cxn modelId="{001D1349-8250-41F6-A3FA-81E55D4D3E7B}" type="presOf" srcId="{F03F81D4-D7B1-46C5-B95F-104F1ADEF7C9}" destId="{D22CA343-AA0E-4589-9A63-EBBEFF717B89}" srcOrd="1" destOrd="0" presId="urn:microsoft.com/office/officeart/2005/8/layout/process1"/>
    <dgm:cxn modelId="{3D61166F-1BFC-4AEC-AD1E-41746C9857C2}" srcId="{41E3C04B-33D2-44FF-99C5-70E5FD453740}" destId="{1FCB002E-2FB0-4605-B8CD-71E4DFB1E21C}" srcOrd="2" destOrd="0" parTransId="{74052573-C553-47E7-85E1-C2767CC93A68}" sibTransId="{C63D06B3-D5FB-41C1-B7BF-C9D75230DAC4}"/>
    <dgm:cxn modelId="{E498175A-CB83-4C2D-8B5C-B371F8A58FB2}" type="presOf" srcId="{C63D06B3-D5FB-41C1-B7BF-C9D75230DAC4}" destId="{D976CE2C-9456-4071-8E24-850465DC668B}" srcOrd="0" destOrd="0" presId="urn:microsoft.com/office/officeart/2005/8/layout/process1"/>
    <dgm:cxn modelId="{D914EEB2-9321-4AB1-AA9E-DB40211D8A61}" type="presOf" srcId="{41E3C04B-33D2-44FF-99C5-70E5FD453740}" destId="{92AE2561-CF6E-4D6F-923A-A3EEAEE08A6E}" srcOrd="0" destOrd="0" presId="urn:microsoft.com/office/officeart/2005/8/layout/process1"/>
    <dgm:cxn modelId="{C95C36CC-DAF2-4A71-9B8B-EDE38A42EFE5}" srcId="{41E3C04B-33D2-44FF-99C5-70E5FD453740}" destId="{863D3E5D-CCCD-4007-9FFA-4F8169133F64}" srcOrd="0" destOrd="0" parTransId="{027E5C62-0B0D-4CF0-893D-A3F4BF814213}" sibTransId="{F03F81D4-D7B1-46C5-B95F-104F1ADEF7C9}"/>
    <dgm:cxn modelId="{1140ADFB-CA4A-4567-B474-F3EC90451816}" type="presOf" srcId="{330D53F5-FC89-41BF-80BD-F849CE4A658C}" destId="{FA37EEDB-144C-4A25-899A-B8597D68B2A6}" srcOrd="1" destOrd="0" presId="urn:microsoft.com/office/officeart/2005/8/layout/process1"/>
    <dgm:cxn modelId="{9678ACAB-2184-46C1-A7E5-25EDA257A3C4}" type="presParOf" srcId="{92AE2561-CF6E-4D6F-923A-A3EEAEE08A6E}" destId="{0B2476F1-9B67-4E37-9CF3-F266C550F101}" srcOrd="0" destOrd="0" presId="urn:microsoft.com/office/officeart/2005/8/layout/process1"/>
    <dgm:cxn modelId="{F24F4C3B-0326-4E1E-9E94-F1866BCF2EF3}" type="presParOf" srcId="{92AE2561-CF6E-4D6F-923A-A3EEAEE08A6E}" destId="{437E44D2-C5AE-49A8-B6FB-A50FFCDF3CD7}" srcOrd="1" destOrd="0" presId="urn:microsoft.com/office/officeart/2005/8/layout/process1"/>
    <dgm:cxn modelId="{35C79870-A79A-43B7-9B35-F0343F743F3A}" type="presParOf" srcId="{437E44D2-C5AE-49A8-B6FB-A50FFCDF3CD7}" destId="{D22CA343-AA0E-4589-9A63-EBBEFF717B89}" srcOrd="0" destOrd="0" presId="urn:microsoft.com/office/officeart/2005/8/layout/process1"/>
    <dgm:cxn modelId="{B571F20D-4E78-495E-B187-F61A01CEDACC}" type="presParOf" srcId="{92AE2561-CF6E-4D6F-923A-A3EEAEE08A6E}" destId="{70EC5AAD-0AA4-4126-B21A-D0F15D9AF5AE}" srcOrd="2" destOrd="0" presId="urn:microsoft.com/office/officeart/2005/8/layout/process1"/>
    <dgm:cxn modelId="{1A738F5F-CC02-489C-8E77-D6DB404E4156}" type="presParOf" srcId="{92AE2561-CF6E-4D6F-923A-A3EEAEE08A6E}" destId="{3A0AC709-948A-4EB5-A7B0-B13421F748B0}" srcOrd="3" destOrd="0" presId="urn:microsoft.com/office/officeart/2005/8/layout/process1"/>
    <dgm:cxn modelId="{918B1D40-C68D-440E-8EAD-3533DEB2005A}" type="presParOf" srcId="{3A0AC709-948A-4EB5-A7B0-B13421F748B0}" destId="{FA37EEDB-144C-4A25-899A-B8597D68B2A6}" srcOrd="0" destOrd="0" presId="urn:microsoft.com/office/officeart/2005/8/layout/process1"/>
    <dgm:cxn modelId="{A364BD13-4302-4B77-9141-B7F57350156F}" type="presParOf" srcId="{92AE2561-CF6E-4D6F-923A-A3EEAEE08A6E}" destId="{80B54A9D-88BB-473E-847D-657B11CED8BD}" srcOrd="4" destOrd="0" presId="urn:microsoft.com/office/officeart/2005/8/layout/process1"/>
    <dgm:cxn modelId="{2E6D3442-DAFD-4489-8885-03D56A8A2ECC}" type="presParOf" srcId="{92AE2561-CF6E-4D6F-923A-A3EEAEE08A6E}" destId="{D976CE2C-9456-4071-8E24-850465DC668B}" srcOrd="5" destOrd="0" presId="urn:microsoft.com/office/officeart/2005/8/layout/process1"/>
    <dgm:cxn modelId="{82172324-1A0F-4C3B-ACC6-CCFCDBA1FA79}" type="presParOf" srcId="{D976CE2C-9456-4071-8E24-850465DC668B}" destId="{20F04567-E874-4A6D-90DA-26B902CDBAA4}" srcOrd="0" destOrd="0" presId="urn:microsoft.com/office/officeart/2005/8/layout/process1"/>
    <dgm:cxn modelId="{464C7243-4CBE-4361-B40D-9FFDFF184920}" type="presParOf" srcId="{92AE2561-CF6E-4D6F-923A-A3EEAEE08A6E}" destId="{DA880FE7-28E1-4B72-91C7-EC54308B3C4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69A26-C864-4BF5-B482-FB0D9A49DA6B}">
      <dsp:nvSpPr>
        <dsp:cNvPr id="0" name=""/>
        <dsp:cNvSpPr/>
      </dsp:nvSpPr>
      <dsp:spPr>
        <a:xfrm>
          <a:off x="459500" y="357457"/>
          <a:ext cx="8137868" cy="1480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85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Inter" panose="020B0604020202020204" charset="0"/>
              <a:ea typeface="Inter" panose="020B0604020202020204" charset="0"/>
            </a:rPr>
            <a:t>Локализация строго в уголках губ, здесь кожа тонкая, постоянно подвергается растяжению при разговоре и еде, а также регулярно контактирует со слюной</a:t>
          </a:r>
        </a:p>
      </dsp:txBody>
      <dsp:txXfrm>
        <a:off x="459500" y="357457"/>
        <a:ext cx="8137868" cy="1480585"/>
      </dsp:txXfrm>
    </dsp:sp>
    <dsp:sp modelId="{4D981E5D-5DF3-42C5-89F6-39D42E8EDC09}">
      <dsp:nvSpPr>
        <dsp:cNvPr id="0" name=""/>
        <dsp:cNvSpPr/>
      </dsp:nvSpPr>
      <dsp:spPr>
        <a:xfrm>
          <a:off x="41058" y="322018"/>
          <a:ext cx="1036410" cy="15546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427A8-EA7A-4336-9680-F85E552819AC}">
      <dsp:nvSpPr>
        <dsp:cNvPr id="0" name=""/>
        <dsp:cNvSpPr/>
      </dsp:nvSpPr>
      <dsp:spPr>
        <a:xfrm>
          <a:off x="643377" y="2237089"/>
          <a:ext cx="7886381" cy="1480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85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Inter" panose="020B0604020202020204" charset="0"/>
              <a:ea typeface="Inter" panose="020B0604020202020204" charset="0"/>
            </a:rPr>
            <a:t>Вызывает ощутимый дискомфорт при разговоре, мимике и приеме пищи</a:t>
          </a:r>
        </a:p>
      </dsp:txBody>
      <dsp:txXfrm>
        <a:off x="643377" y="2237089"/>
        <a:ext cx="7886381" cy="1480585"/>
      </dsp:txXfrm>
    </dsp:sp>
    <dsp:sp modelId="{4A78601B-400D-499D-9B1A-0D6314BCF02A}">
      <dsp:nvSpPr>
        <dsp:cNvPr id="0" name=""/>
        <dsp:cNvSpPr/>
      </dsp:nvSpPr>
      <dsp:spPr>
        <a:xfrm>
          <a:off x="50841" y="2268617"/>
          <a:ext cx="1036410" cy="15546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CC7853-D259-4F70-8ED6-2EE0ABBF28B7}">
      <dsp:nvSpPr>
        <dsp:cNvPr id="0" name=""/>
        <dsp:cNvSpPr/>
      </dsp:nvSpPr>
      <dsp:spPr>
        <a:xfrm>
          <a:off x="566742" y="4085243"/>
          <a:ext cx="7923384" cy="14805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285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Inter" panose="020B0604020202020204" charset="0"/>
              <a:ea typeface="Inter" panose="020B0604020202020204" charset="0"/>
            </a:rPr>
            <a:t>В отличие от обычной сухости губ, заеды почти всегда связаны с сочетанием внешних и внутренних факторов </a:t>
          </a:r>
        </a:p>
      </dsp:txBody>
      <dsp:txXfrm>
        <a:off x="566742" y="4085243"/>
        <a:ext cx="7923384" cy="1480585"/>
      </dsp:txXfrm>
    </dsp:sp>
    <dsp:sp modelId="{6F8BD699-9D7D-4C98-8533-A6F368BE1B8F}">
      <dsp:nvSpPr>
        <dsp:cNvPr id="0" name=""/>
        <dsp:cNvSpPr/>
      </dsp:nvSpPr>
      <dsp:spPr>
        <a:xfrm>
          <a:off x="219217" y="4154803"/>
          <a:ext cx="1036410" cy="155461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3C3A69-C4B9-4689-BD4F-D8DC07D96EDA}">
      <dsp:nvSpPr>
        <dsp:cNvPr id="0" name=""/>
        <dsp:cNvSpPr/>
      </dsp:nvSpPr>
      <dsp:spPr>
        <a:xfrm>
          <a:off x="0" y="5021"/>
          <a:ext cx="4323044" cy="1174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Наиболее частые причины развития АХ:</a:t>
          </a:r>
        </a:p>
      </dsp:txBody>
      <dsp:txXfrm>
        <a:off x="34392" y="39413"/>
        <a:ext cx="4254260" cy="1105438"/>
      </dsp:txXfrm>
    </dsp:sp>
    <dsp:sp modelId="{8B6730EF-DA65-4C53-8307-CC1475CF8FE8}">
      <dsp:nvSpPr>
        <dsp:cNvPr id="0" name=""/>
        <dsp:cNvSpPr/>
      </dsp:nvSpPr>
      <dsp:spPr>
        <a:xfrm rot="5400000">
          <a:off x="1941355" y="1208599"/>
          <a:ext cx="440333" cy="5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2003002" y="1252632"/>
        <a:ext cx="317039" cy="308233"/>
      </dsp:txXfrm>
    </dsp:sp>
    <dsp:sp modelId="{84DE8363-253C-4481-BE44-EA044FEBABD0}">
      <dsp:nvSpPr>
        <dsp:cNvPr id="0" name=""/>
        <dsp:cNvSpPr/>
      </dsp:nvSpPr>
      <dsp:spPr>
        <a:xfrm>
          <a:off x="0" y="1766355"/>
          <a:ext cx="4323044" cy="1174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Инфекционные факторы</a:t>
          </a:r>
        </a:p>
      </dsp:txBody>
      <dsp:txXfrm>
        <a:off x="34392" y="1800747"/>
        <a:ext cx="4254260" cy="1105438"/>
      </dsp:txXfrm>
    </dsp:sp>
    <dsp:sp modelId="{6D89041B-8A08-4A69-B4FC-5A65E558CEAD}">
      <dsp:nvSpPr>
        <dsp:cNvPr id="0" name=""/>
        <dsp:cNvSpPr/>
      </dsp:nvSpPr>
      <dsp:spPr>
        <a:xfrm rot="5400000">
          <a:off x="1941355" y="2969932"/>
          <a:ext cx="440333" cy="5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7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7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7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2003002" y="3013965"/>
        <a:ext cx="317039" cy="308233"/>
      </dsp:txXfrm>
    </dsp:sp>
    <dsp:sp modelId="{2A767EF4-EF56-4790-8E2B-6564FDEDD515}">
      <dsp:nvSpPr>
        <dsp:cNvPr id="0" name=""/>
        <dsp:cNvSpPr/>
      </dsp:nvSpPr>
      <dsp:spPr>
        <a:xfrm>
          <a:off x="0" y="3527688"/>
          <a:ext cx="4323044" cy="1174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Аллергия (контактная, генерализованная) </a:t>
          </a:r>
        </a:p>
      </dsp:txBody>
      <dsp:txXfrm>
        <a:off x="34392" y="3562080"/>
        <a:ext cx="4254260" cy="1105438"/>
      </dsp:txXfrm>
    </dsp:sp>
    <dsp:sp modelId="{B9B3675B-5732-48F0-8C00-3E87EE5F64B7}">
      <dsp:nvSpPr>
        <dsp:cNvPr id="0" name=""/>
        <dsp:cNvSpPr/>
      </dsp:nvSpPr>
      <dsp:spPr>
        <a:xfrm rot="5400000">
          <a:off x="1941355" y="4731266"/>
          <a:ext cx="440333" cy="5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153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153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153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2003002" y="4775299"/>
        <a:ext cx="317039" cy="308233"/>
      </dsp:txXfrm>
    </dsp:sp>
    <dsp:sp modelId="{AF5B1439-2E0D-4094-9A33-A033D31B5AB0}">
      <dsp:nvSpPr>
        <dsp:cNvPr id="0" name=""/>
        <dsp:cNvSpPr/>
      </dsp:nvSpPr>
      <dsp:spPr>
        <a:xfrm>
          <a:off x="0" y="5289021"/>
          <a:ext cx="4323044" cy="1174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 Хронические раздражители и травмы</a:t>
          </a:r>
        </a:p>
      </dsp:txBody>
      <dsp:txXfrm>
        <a:off x="34392" y="5323413"/>
        <a:ext cx="4254260" cy="1105438"/>
      </dsp:txXfrm>
    </dsp:sp>
    <dsp:sp modelId="{262002FA-447F-4DD8-A95D-93916499A15B}">
      <dsp:nvSpPr>
        <dsp:cNvPr id="0" name=""/>
        <dsp:cNvSpPr/>
      </dsp:nvSpPr>
      <dsp:spPr>
        <a:xfrm rot="5400000">
          <a:off x="1941355" y="6492599"/>
          <a:ext cx="440333" cy="528399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shade val="90000"/>
                <a:hueOff val="0"/>
                <a:satOff val="0"/>
                <a:lumOff val="230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90000"/>
                <a:hueOff val="0"/>
                <a:satOff val="0"/>
                <a:lumOff val="230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90000"/>
                <a:hueOff val="0"/>
                <a:satOff val="0"/>
                <a:lumOff val="230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200" kern="1200"/>
        </a:p>
      </dsp:txBody>
      <dsp:txXfrm rot="-5400000">
        <a:off x="2003002" y="6536632"/>
        <a:ext cx="317039" cy="308233"/>
      </dsp:txXfrm>
    </dsp:sp>
    <dsp:sp modelId="{BC3B3108-0D8D-4266-86D0-A7CFDFBFCF57}">
      <dsp:nvSpPr>
        <dsp:cNvPr id="0" name=""/>
        <dsp:cNvSpPr/>
      </dsp:nvSpPr>
      <dsp:spPr>
        <a:xfrm>
          <a:off x="0" y="7050354"/>
          <a:ext cx="4323044" cy="11742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solidFill>
                <a:schemeClr val="tx1"/>
              </a:solidFill>
            </a:rPr>
            <a:t>Системные факторы</a:t>
          </a:r>
        </a:p>
      </dsp:txBody>
      <dsp:txXfrm>
        <a:off x="34392" y="7084746"/>
        <a:ext cx="4254260" cy="11054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CBB1C-8774-4EDA-A13C-99670F6BCA1A}">
      <dsp:nvSpPr>
        <dsp:cNvPr id="0" name=""/>
        <dsp:cNvSpPr/>
      </dsp:nvSpPr>
      <dsp:spPr>
        <a:xfrm>
          <a:off x="486208" y="297546"/>
          <a:ext cx="7533467" cy="13107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828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Inter" panose="020B0604020202020204" charset="0"/>
              <a:ea typeface="Inter" panose="020B0604020202020204" charset="0"/>
            </a:rPr>
            <a:t>Дефицит часто возникает из-за несбалансированного питания, проблем с всасыванием в кишечнике или длительного приема определенных лекарств</a:t>
          </a:r>
        </a:p>
      </dsp:txBody>
      <dsp:txXfrm>
        <a:off x="486208" y="297546"/>
        <a:ext cx="7533467" cy="1310770"/>
      </dsp:txXfrm>
    </dsp:sp>
    <dsp:sp modelId="{32E6594D-CBCF-45E0-9E45-AB46BC85B55B}">
      <dsp:nvSpPr>
        <dsp:cNvPr id="0" name=""/>
        <dsp:cNvSpPr/>
      </dsp:nvSpPr>
      <dsp:spPr>
        <a:xfrm>
          <a:off x="208989" y="121756"/>
          <a:ext cx="917539" cy="137630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0E88C3-9EF8-4623-BCD9-7A425F87763B}">
      <dsp:nvSpPr>
        <dsp:cNvPr id="0" name=""/>
        <dsp:cNvSpPr/>
      </dsp:nvSpPr>
      <dsp:spPr>
        <a:xfrm>
          <a:off x="616698" y="1947660"/>
          <a:ext cx="7272487" cy="13107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828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Inter" panose="020B0604020202020204" charset="0"/>
              <a:ea typeface="Inter" panose="020B0604020202020204" charset="0"/>
            </a:rPr>
            <a:t>При гиповитаминозе B2 возникают не только трещины, но и сухость губ, воспаление языка (глоссит), а также могут появляться изменения на коже лица и слизистых</a:t>
          </a:r>
        </a:p>
      </dsp:txBody>
      <dsp:txXfrm>
        <a:off x="616698" y="1947660"/>
        <a:ext cx="7272487" cy="1310770"/>
      </dsp:txXfrm>
    </dsp:sp>
    <dsp:sp modelId="{41B352A1-B906-40AB-A9B0-D2B07F165DBE}">
      <dsp:nvSpPr>
        <dsp:cNvPr id="0" name=""/>
        <dsp:cNvSpPr/>
      </dsp:nvSpPr>
      <dsp:spPr>
        <a:xfrm>
          <a:off x="342445" y="1836886"/>
          <a:ext cx="917539" cy="137630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0F70BB-9315-4259-9A7D-43AAE9503548}">
      <dsp:nvSpPr>
        <dsp:cNvPr id="0" name=""/>
        <dsp:cNvSpPr/>
      </dsp:nvSpPr>
      <dsp:spPr>
        <a:xfrm>
          <a:off x="819940" y="3597774"/>
          <a:ext cx="6866002" cy="131077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828" tIns="76200" rIns="76200" bIns="76200" numCol="1" spcCol="1270" anchor="ctr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0" kern="1200" dirty="0">
              <a:latin typeface="Inter" panose="020B0604020202020204" charset="0"/>
              <a:ea typeface="Inter" panose="020B0604020202020204" charset="0"/>
            </a:rPr>
            <a:t>Лечение: заеды эффективно лечатся путем восполнения дефицита витамина B2</a:t>
          </a:r>
        </a:p>
      </dsp:txBody>
      <dsp:txXfrm>
        <a:off x="819940" y="3597774"/>
        <a:ext cx="6866002" cy="1310770"/>
      </dsp:txXfrm>
    </dsp:sp>
    <dsp:sp modelId="{C7EB5C86-F4A1-41E2-8E65-688F6A9D7283}">
      <dsp:nvSpPr>
        <dsp:cNvPr id="0" name=""/>
        <dsp:cNvSpPr/>
      </dsp:nvSpPr>
      <dsp:spPr>
        <a:xfrm>
          <a:off x="310762" y="3464195"/>
          <a:ext cx="917539" cy="1376308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476F1-9B67-4E37-9CF3-F266C550F101}">
      <dsp:nvSpPr>
        <dsp:cNvPr id="0" name=""/>
        <dsp:cNvSpPr/>
      </dsp:nvSpPr>
      <dsp:spPr>
        <a:xfrm>
          <a:off x="5647" y="1080137"/>
          <a:ext cx="1498108" cy="357621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Зуд и жжение в уголках рта и на губах</a:t>
          </a:r>
          <a:endParaRPr lang="ru-RU" sz="2200" kern="1200" dirty="0"/>
        </a:p>
      </dsp:txBody>
      <dsp:txXfrm>
        <a:off x="49525" y="1124015"/>
        <a:ext cx="1410352" cy="3488458"/>
      </dsp:txXfrm>
    </dsp:sp>
    <dsp:sp modelId="{437E44D2-C5AE-49A8-B6FB-A50FFCDF3CD7}">
      <dsp:nvSpPr>
        <dsp:cNvPr id="0" name=""/>
        <dsp:cNvSpPr/>
      </dsp:nvSpPr>
      <dsp:spPr>
        <a:xfrm>
          <a:off x="1637785" y="2702047"/>
          <a:ext cx="284143" cy="332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1637785" y="2768526"/>
        <a:ext cx="198900" cy="199436"/>
      </dsp:txXfrm>
    </dsp:sp>
    <dsp:sp modelId="{70EC5AAD-0AA4-4126-B21A-D0F15D9AF5AE}">
      <dsp:nvSpPr>
        <dsp:cNvPr id="0" name=""/>
        <dsp:cNvSpPr/>
      </dsp:nvSpPr>
      <dsp:spPr>
        <a:xfrm>
          <a:off x="2039876" y="1158454"/>
          <a:ext cx="1889100" cy="34195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Покраснение (гиперемия) и отечность</a:t>
          </a:r>
          <a:endParaRPr lang="ru-RU" sz="2200" kern="1200" dirty="0"/>
        </a:p>
      </dsp:txBody>
      <dsp:txXfrm>
        <a:off x="2095206" y="1213784"/>
        <a:ext cx="1778440" cy="3308919"/>
      </dsp:txXfrm>
    </dsp:sp>
    <dsp:sp modelId="{3A0AC709-948A-4EB5-A7B0-B13421F748B0}">
      <dsp:nvSpPr>
        <dsp:cNvPr id="0" name=""/>
        <dsp:cNvSpPr/>
      </dsp:nvSpPr>
      <dsp:spPr>
        <a:xfrm>
          <a:off x="4063007" y="2702047"/>
          <a:ext cx="284143" cy="332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4063007" y="2768526"/>
        <a:ext cx="198900" cy="199436"/>
      </dsp:txXfrm>
    </dsp:sp>
    <dsp:sp modelId="{80B54A9D-88BB-473E-847D-657B11CED8BD}">
      <dsp:nvSpPr>
        <dsp:cNvPr id="0" name=""/>
        <dsp:cNvSpPr/>
      </dsp:nvSpPr>
      <dsp:spPr>
        <a:xfrm>
          <a:off x="4465097" y="1154033"/>
          <a:ext cx="1799501" cy="34284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Шелушение и сухость</a:t>
          </a:r>
          <a:endParaRPr lang="ru-RU" sz="2200" kern="1200" dirty="0"/>
        </a:p>
      </dsp:txBody>
      <dsp:txXfrm>
        <a:off x="4517803" y="1206739"/>
        <a:ext cx="1694089" cy="3323009"/>
      </dsp:txXfrm>
    </dsp:sp>
    <dsp:sp modelId="{D976CE2C-9456-4071-8E24-850465DC668B}">
      <dsp:nvSpPr>
        <dsp:cNvPr id="0" name=""/>
        <dsp:cNvSpPr/>
      </dsp:nvSpPr>
      <dsp:spPr>
        <a:xfrm>
          <a:off x="6398629" y="2702047"/>
          <a:ext cx="284143" cy="3323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/>
        </a:p>
      </dsp:txBody>
      <dsp:txXfrm>
        <a:off x="6398629" y="2768526"/>
        <a:ext cx="198900" cy="199436"/>
      </dsp:txXfrm>
    </dsp:sp>
    <dsp:sp modelId="{DA880FE7-28E1-4B72-91C7-EC54308B3C4B}">
      <dsp:nvSpPr>
        <dsp:cNvPr id="0" name=""/>
        <dsp:cNvSpPr/>
      </dsp:nvSpPr>
      <dsp:spPr>
        <a:xfrm>
          <a:off x="6800719" y="1158463"/>
          <a:ext cx="1971971" cy="34195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0" kern="1200" dirty="0"/>
            <a:t>Образование мелких пузырьков</a:t>
          </a:r>
          <a:endParaRPr lang="ru-RU" sz="2200" kern="1200" dirty="0"/>
        </a:p>
      </dsp:txBody>
      <dsp:txXfrm>
        <a:off x="6858476" y="1216220"/>
        <a:ext cx="1856457" cy="33040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237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17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2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367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7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05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13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52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46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203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3626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387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9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6E2D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8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svg"/><Relationship Id="rId5" Type="http://schemas.openxmlformats.org/officeDocument/2006/relationships/image" Target="../media/image23.svg"/><Relationship Id="rId4" Type="http://schemas.openxmlformats.org/officeDocument/2006/relationships/image" Target="../media/image2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vgsilh.com/ru/image/147745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5" Type="http://schemas.openxmlformats.org/officeDocument/2006/relationships/image" Target="../media/image10.svg"/><Relationship Id="rId4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/search?newwindow=1&amp;sca_esv=cdffaddb3734a1d0&amp;sxsrf=ANbL-n6ZVBRUgUPS8US3A4-_Xj6Idm8O1A%3A1777830998359&amp;q=%D0%B1%D1%80%D0%B5%D0%BA%D0%B5%D1%82-%D1%81%D0%B8%D1%81%D1%82%D0%B5%D0%BC%D1%8B&amp;source=lnms&amp;fbs=ADc_l-aN0CWEZBOHjofHoaMMDiKpaEWjvZ2Py1XXV8d8KvlI3vxYI1tojT_24H7Q4iMwclSEV780DwkyLOvSxOkGvSYAGzwfAVykEo-hu5tevx_0O5do3CT4fxqU4sf1V8hsl9lQ4pTSFBmTmeNbdUmivGrOPW9W30Z3S0zCtOVznLsbehKjY7SqXXD-MgEmjFZuMa8cPXzD2RDM9CQIBvdPbBG-SHkUxA&amp;sa=X&amp;ved=2ahUKEwiXjPvK2J2UAxXeIBAIHVFlFMIQgK4QegQIARAC&amp;biw=1396&amp;bih=639&amp;dpr=1.38&amp;mstk=AUtExfA-ONRWJMIahiCwS1D_7oF8QDX4G-xNIVBPXDGgeLbg-urxMGxWSE6aLK3wuyrm0ISChMrkK00WAmXJXvadFUsLloX0MddYDf0ZCPh-LGjB67wdeHNl1XWmbqnJ-5LidcGYn_XIGZstaYjQAbhSzcLKCYjmSFfeY_TTmp-kTEogv-4Oq4Td1yZsG7ashWGPkh45&amp;csui=3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2362450" y="3888780"/>
            <a:ext cx="4961811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Ангулярный</a:t>
            </a:r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хейлит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ts val="4850"/>
              </a:lnSpc>
              <a:buNone/>
            </a:pP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в </a:t>
            </a:r>
            <a:r>
              <a:rPr lang="ru-RU" sz="4000" b="1" i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практике врача </a:t>
            </a:r>
            <a:r>
              <a:rPr lang="ru-RU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M Sans Medium" pitchFamily="34" charset="-122"/>
                <a:cs typeface="Times New Roman" panose="02020603050405020304" pitchFamily="18" charset="0"/>
              </a:rPr>
              <a:t>стоматолога</a:t>
            </a:r>
            <a:endParaRPr lang="en-US" sz="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3052" y="6967802"/>
            <a:ext cx="40463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доц. </a:t>
            </a:r>
            <a:r>
              <a:rPr lang="ru-RU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Волченкова</a:t>
            </a:r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Г.В.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362450" y="410260"/>
            <a:ext cx="63011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Смоленский государственный 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медицинский университет</a:t>
            </a:r>
          </a:p>
          <a:p>
            <a:pPr algn="ctr"/>
            <a:r>
              <a:rPr lang="ru-RU" sz="2400" b="1" dirty="0">
                <a:latin typeface="Times New Roman" panose="02020603050405020304" pitchFamily="18" charset="0"/>
              </a:rPr>
              <a:t>кафедра стоматологии факультета ДПО с курсом организации медицинской помощи</a:t>
            </a:r>
            <a:endParaRPr lang="ru-RU" sz="2400" b="1" dirty="0"/>
          </a:p>
        </p:txBody>
      </p:sp>
      <p:pic>
        <p:nvPicPr>
          <p:cNvPr id="1026" name="Picture 2" descr="http://old.smolgmu.ru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96" y="294467"/>
            <a:ext cx="1833785" cy="237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 descr="Заеды в уголках рта: причины и лечение ангулярного хейли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31290" r="5148" b="16731"/>
          <a:stretch/>
        </p:blipFill>
        <p:spPr>
          <a:xfrm>
            <a:off x="8930635" y="-144463"/>
            <a:ext cx="5699765" cy="83740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ndefined">
            <a:extLst>
              <a:ext uri="{FF2B5EF4-FFF2-40B4-BE49-F238E27FC236}">
                <a16:creationId xmlns:a16="http://schemas.microsoft.com/office/drawing/2014/main" id="{DBA8680B-1978-44C7-A719-D896ADBF3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96" y="0"/>
            <a:ext cx="61722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494535-1534-408A-859E-7D0798AA1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518"/>
            <a:ext cx="2483893" cy="27240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F02A76-902B-43DE-BED0-A60B9996E85F}"/>
              </a:ext>
            </a:extLst>
          </p:cNvPr>
          <p:cNvSpPr txBox="1"/>
          <p:nvPr/>
        </p:nvSpPr>
        <p:spPr>
          <a:xfrm>
            <a:off x="2633332" y="346673"/>
            <a:ext cx="5241072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effectLst/>
                <a:latin typeface="Inter" panose="020B0604020202020204" charset="0"/>
                <a:ea typeface="Inter" panose="020B0604020202020204" charset="0"/>
              </a:rPr>
              <a:t>Рибофлавин</a:t>
            </a:r>
            <a:r>
              <a:rPr lang="ru-RU" sz="2800" b="0" i="1" dirty="0">
                <a:solidFill>
                  <a:srgbClr val="353535"/>
                </a:solidFill>
                <a:effectLst/>
                <a:latin typeface="Inter" panose="020B0604020202020204" charset="0"/>
                <a:ea typeface="Inter" panose="020B0604020202020204" charset="0"/>
              </a:rPr>
              <a:t> нужен каждый день, потому что не накапливается и быстро выводится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C953111E-C690-4B93-944D-22E37EF13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0541244"/>
              </p:ext>
            </p:extLst>
          </p:nvPr>
        </p:nvGraphicFramePr>
        <p:xfrm>
          <a:off x="13648" y="2616741"/>
          <a:ext cx="8505884" cy="501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9640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34242" y="270969"/>
            <a:ext cx="8665845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Аллергия и внешние раздражители</a:t>
            </a:r>
            <a:endParaRPr lang="en-US" sz="39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1041856" y="1204913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Контактная и генерализованная аллергия — ещё одна важная группа причин ангулярного хейлита. Разрушение естественного липидного барьера кожи открывает путь для инфекции.</a:t>
            </a:r>
            <a:endParaRPr lang="en-US" sz="22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431" y="2092400"/>
            <a:ext cx="496133" cy="49613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53128" y="2152546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Косметика для губ</a:t>
            </a:r>
            <a:endParaRPr lang="en-US" sz="28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621868" y="2623455"/>
            <a:ext cx="6397347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Помады, бальзамы, блески с агрессивными компонентами или просроченные средства могут вызывать контактный дерматит в уголках рта.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9143" y="2092400"/>
            <a:ext cx="496133" cy="49613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156970" y="2246804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 err="1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Зубные</a:t>
            </a:r>
            <a:r>
              <a:rPr lang="en-US" sz="2800" b="1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 </a:t>
            </a:r>
            <a:r>
              <a:rPr lang="en-US" sz="2800" b="1" dirty="0" err="1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пасты</a:t>
            </a:r>
            <a:r>
              <a:rPr lang="ru-RU" sz="2800" b="1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 и стоматологические 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материалы</a:t>
            </a:r>
          </a:p>
          <a:p>
            <a:pPr marL="0" indent="0" algn="l">
              <a:lnSpc>
                <a:spcPts val="2400"/>
              </a:lnSpc>
              <a:buNone/>
            </a:pPr>
            <a:endParaRPr lang="en-US" sz="2800" b="1" dirty="0"/>
          </a:p>
        </p:txBody>
      </p:sp>
      <p:sp>
        <p:nvSpPr>
          <p:cNvPr id="9" name="Text 5"/>
          <p:cNvSpPr/>
          <p:nvPr/>
        </p:nvSpPr>
        <p:spPr>
          <a:xfrm>
            <a:off x="7625238" y="2840941"/>
            <a:ext cx="639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2500"/>
              </a:lnSpc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Пасты с высоким содержанием фтора, агрессивными ПАВ или отдушками способны раздражать нежную кожу уголков губ.</a:t>
            </a:r>
            <a:r>
              <a:rPr lang="ru-RU" sz="2200" dirty="0">
                <a:latin typeface="Inter" panose="020B0604020202020204" charset="0"/>
                <a:ea typeface="Inter" panose="020B0604020202020204" charset="0"/>
              </a:rPr>
              <a:t> Металлы в составе брекетов или зубных протезов (акриловые пластмассы).</a:t>
            </a:r>
          </a:p>
          <a:p>
            <a:pPr marL="0" indent="0" algn="just">
              <a:lnSpc>
                <a:spcPts val="2500"/>
              </a:lnSpc>
              <a:buNone/>
            </a:pP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430" y="4490986"/>
            <a:ext cx="496133" cy="49613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774795" y="4616310"/>
            <a:ext cx="265938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Жевательная резинка</a:t>
            </a:r>
            <a:endParaRPr lang="en-US" sz="28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573600" y="5047771"/>
            <a:ext cx="6397347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Ароматизаторы и консерванты в жвачке могут выступать аллергенами при длительном контакте с кожей вокруг рта.</a:t>
            </a:r>
            <a:endParaRPr lang="en-US" sz="22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716318" y="4609633"/>
            <a:ext cx="496133" cy="49613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8156969" y="4135015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2800" b="1" dirty="0"/>
          </a:p>
        </p:txBody>
      </p:sp>
      <p:sp>
        <p:nvSpPr>
          <p:cNvPr id="15" name="Text 9"/>
          <p:cNvSpPr/>
          <p:nvPr/>
        </p:nvSpPr>
        <p:spPr>
          <a:xfrm>
            <a:off x="7563266" y="6179793"/>
            <a:ext cx="6397466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2200" dirty="0"/>
          </a:p>
        </p:txBody>
      </p:sp>
      <p:pic>
        <p:nvPicPr>
          <p:cNvPr id="18" name="Image 3" descr="preencoded.png">
            <a:extLst>
              <a:ext uri="{FF2B5EF4-FFF2-40B4-BE49-F238E27FC236}">
                <a16:creationId xmlns:a16="http://schemas.microsoft.com/office/drawing/2014/main" id="{54AB9DA6-0A09-4E9E-8D0D-01E53895F5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7459" y="6433352"/>
            <a:ext cx="496133" cy="49613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3100F01-5218-46B6-852C-25E59587C34A}"/>
              </a:ext>
            </a:extLst>
          </p:cNvPr>
          <p:cNvSpPr txBox="1"/>
          <p:nvPr/>
        </p:nvSpPr>
        <p:spPr>
          <a:xfrm>
            <a:off x="8503920" y="4640841"/>
            <a:ext cx="5518784" cy="421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Лекарственные  препараты</a:t>
            </a:r>
            <a:endParaRPr lang="en-US" sz="28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A573A9-6444-49C6-9A90-336097B7B363}"/>
              </a:ext>
            </a:extLst>
          </p:cNvPr>
          <p:cNvSpPr txBox="1"/>
          <p:nvPr/>
        </p:nvSpPr>
        <p:spPr>
          <a:xfrm>
            <a:off x="7625238" y="5149868"/>
            <a:ext cx="633549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Местные анестетики, антибиотики и др.</a:t>
            </a:r>
            <a:endParaRPr lang="ru-RU" sz="2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6E27C8-5478-4E19-93FC-4CF79E4D6824}"/>
              </a:ext>
            </a:extLst>
          </p:cNvPr>
          <p:cNvSpPr txBox="1"/>
          <p:nvPr/>
        </p:nvSpPr>
        <p:spPr>
          <a:xfrm>
            <a:off x="3104485" y="7003368"/>
            <a:ext cx="731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Мундштуки духовых инструментов могут вызывать контактную аллергию.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DC85297-A465-4836-9CDF-11D3DC655560}"/>
              </a:ext>
            </a:extLst>
          </p:cNvPr>
          <p:cNvSpPr txBox="1"/>
          <p:nvPr/>
        </p:nvSpPr>
        <p:spPr>
          <a:xfrm>
            <a:off x="4277676" y="6332382"/>
            <a:ext cx="7315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Музыкальные инструменты</a:t>
            </a:r>
            <a:endParaRPr lang="ru-RU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9D18BDC-DDCB-4C11-96FE-D6C2C17CAA0B}"/>
              </a:ext>
            </a:extLst>
          </p:cNvPr>
          <p:cNvSpPr txBox="1"/>
          <p:nvPr/>
        </p:nvSpPr>
        <p:spPr>
          <a:xfrm>
            <a:off x="2758678" y="458014"/>
            <a:ext cx="1087044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u="sng" strike="noStrik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Симптомы аллергического хейлита:</a:t>
            </a:r>
            <a:endParaRPr lang="ru-RU" sz="3200" b="0" u="sng" strike="noStrik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604020202020204" charset="0"/>
              <a:ea typeface="Inter" panose="020B0604020202020204" charset="0"/>
            </a:endParaRPr>
          </a:p>
          <a:p>
            <a:pPr algn="just"/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7F2DDAA-5793-4003-871C-6A9E9F1DB5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9568778"/>
              </p:ext>
            </p:extLst>
          </p:nvPr>
        </p:nvGraphicFramePr>
        <p:xfrm>
          <a:off x="443720" y="2448684"/>
          <a:ext cx="8778339" cy="5736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1699092-9120-49A2-9E78-06D538C06865}"/>
              </a:ext>
            </a:extLst>
          </p:cNvPr>
          <p:cNvSpPr txBox="1"/>
          <p:nvPr/>
        </p:nvSpPr>
        <p:spPr>
          <a:xfrm>
            <a:off x="1048215" y="1388766"/>
            <a:ext cx="1293341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Аллергический контактный хейлит развивается при непосредственном соприкосновении слизистой или кожи губ с раздражителем: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A053C18-B1AB-4454-B903-AD36C72994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795" y="2987114"/>
            <a:ext cx="5207605" cy="50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42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054364" y="336616"/>
            <a:ext cx="9880878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Системные заболевания как причина АХ</a:t>
            </a:r>
            <a:endParaRPr lang="en-US" sz="39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70930" y="1075756"/>
            <a:ext cx="13042821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Ангулярный хейлит нередко становится </a:t>
            </a: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первым тревожным сигналом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 развитии серьёзных системных патологий.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таких случаях заеда — не самостоятельная проблема, а симптом, требующий комплексного обследования.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679490" y="2688492"/>
            <a:ext cx="6536531" cy="2141815"/>
          </a:xfrm>
          <a:prstGeom prst="roundRect">
            <a:avLst>
              <a:gd name="adj" fmla="val 5123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 flipH="1">
            <a:off x="558456" y="2702542"/>
            <a:ext cx="106918" cy="2141815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</p:sp>
      <p:sp>
        <p:nvSpPr>
          <p:cNvPr id="6" name="Text 4"/>
          <p:cNvSpPr/>
          <p:nvPr/>
        </p:nvSpPr>
        <p:spPr>
          <a:xfrm>
            <a:off x="1172798" y="2881193"/>
            <a:ext cx="249590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🩸</a:t>
            </a: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Сахарный диабет</a:t>
            </a:r>
            <a:endParaRPr lang="en-US" sz="2800" b="1" dirty="0"/>
          </a:p>
        </p:txBody>
      </p:sp>
      <p:sp>
        <p:nvSpPr>
          <p:cNvPr id="7" name="Text 5"/>
          <p:cNvSpPr/>
          <p:nvPr/>
        </p:nvSpPr>
        <p:spPr>
          <a:xfrm>
            <a:off x="992147" y="3206709"/>
            <a:ext cx="6178154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диабете нарушается микроциркуляция крови, падает 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местный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иммунитет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7414379" y="2714941"/>
            <a:ext cx="6422231" cy="2141815"/>
          </a:xfrm>
          <a:prstGeom prst="roundRect">
            <a:avLst>
              <a:gd name="adj" fmla="val 5123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368591" y="2741375"/>
            <a:ext cx="91440" cy="2141815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</p:sp>
      <p:sp>
        <p:nvSpPr>
          <p:cNvPr id="10" name="Text 8"/>
          <p:cNvSpPr/>
          <p:nvPr/>
        </p:nvSpPr>
        <p:spPr>
          <a:xfrm>
            <a:off x="8137744" y="2881193"/>
            <a:ext cx="3706892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Заболевания ЖКТ и печени</a:t>
            </a:r>
            <a:endParaRPr lang="en-US" sz="2800" b="1" dirty="0"/>
          </a:p>
        </p:txBody>
      </p:sp>
      <p:sp>
        <p:nvSpPr>
          <p:cNvPr id="11" name="Text 9"/>
          <p:cNvSpPr/>
          <p:nvPr/>
        </p:nvSpPr>
        <p:spPr>
          <a:xfrm>
            <a:off x="7772689" y="3373479"/>
            <a:ext cx="59112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наруш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ение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всасывани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витаминов и микроэлементов, косвенно провоцируя заеды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679490" y="5151537"/>
            <a:ext cx="6422231" cy="2141815"/>
          </a:xfrm>
          <a:prstGeom prst="roundRect">
            <a:avLst>
              <a:gd name="adj" fmla="val 6015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572572" y="5151537"/>
            <a:ext cx="91440" cy="2141815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</p:sp>
      <p:sp>
        <p:nvSpPr>
          <p:cNvPr id="14" name="Text 12"/>
          <p:cNvSpPr/>
          <p:nvPr/>
        </p:nvSpPr>
        <p:spPr>
          <a:xfrm>
            <a:off x="1083588" y="5531525"/>
            <a:ext cx="3344108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🦠</a:t>
            </a: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Инфекционные болезни</a:t>
            </a:r>
            <a:endParaRPr lang="en-US" sz="2800" b="1" dirty="0"/>
          </a:p>
        </p:txBody>
      </p:sp>
      <p:sp>
        <p:nvSpPr>
          <p:cNvPr id="15" name="Text 13"/>
          <p:cNvSpPr/>
          <p:nvPr/>
        </p:nvSpPr>
        <p:spPr>
          <a:xfrm>
            <a:off x="1083588" y="5960745"/>
            <a:ext cx="59112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Сифилис, туберкулёз и другие хронические инфекции могут проявляться ангулярным хейлитом как одним из симптомов</a:t>
            </a:r>
            <a:endParaRPr lang="en-US" sz="2200" dirty="0"/>
          </a:p>
        </p:txBody>
      </p:sp>
      <p:sp>
        <p:nvSpPr>
          <p:cNvPr id="16" name="Shape 14"/>
          <p:cNvSpPr/>
          <p:nvPr/>
        </p:nvSpPr>
        <p:spPr>
          <a:xfrm>
            <a:off x="7391519" y="5166656"/>
            <a:ext cx="6432201" cy="2111575"/>
          </a:xfrm>
          <a:prstGeom prst="roundRect">
            <a:avLst>
              <a:gd name="adj" fmla="val 6015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17" name="Shape 15"/>
          <p:cNvSpPr/>
          <p:nvPr/>
        </p:nvSpPr>
        <p:spPr>
          <a:xfrm>
            <a:off x="7391519" y="5166655"/>
            <a:ext cx="68512" cy="2111575"/>
          </a:xfrm>
          <a:prstGeom prst="roundRect">
            <a:avLst>
              <a:gd name="adj" fmla="val 32558"/>
            </a:avLst>
          </a:prstGeom>
          <a:solidFill>
            <a:srgbClr val="28282F"/>
          </a:solidFill>
          <a:ln/>
        </p:spPr>
      </p:sp>
      <p:sp>
        <p:nvSpPr>
          <p:cNvPr id="18" name="Text 16"/>
          <p:cNvSpPr/>
          <p:nvPr/>
        </p:nvSpPr>
        <p:spPr>
          <a:xfrm>
            <a:off x="7772689" y="5318905"/>
            <a:ext cx="4898707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🛡️</a:t>
            </a:r>
            <a:r>
              <a:rPr lang="en-US" sz="195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Иммунодефициты и кожные </a:t>
            </a:r>
            <a:endParaRPr lang="ru-RU" sz="2800" b="1" dirty="0">
              <a:solidFill>
                <a:srgbClr val="161613"/>
              </a:solidFill>
              <a:latin typeface="DM Sans Medium" pitchFamily="34" charset="0"/>
              <a:ea typeface="DM Sans Medium" pitchFamily="34" charset="-122"/>
              <a:cs typeface="DM Sans Medium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		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болезни</a:t>
            </a:r>
            <a:endParaRPr lang="en-US" sz="2800" b="1" dirty="0"/>
          </a:p>
        </p:txBody>
      </p:sp>
      <p:sp>
        <p:nvSpPr>
          <p:cNvPr id="19" name="Text 17"/>
          <p:cNvSpPr/>
          <p:nvPr/>
        </p:nvSpPr>
        <p:spPr>
          <a:xfrm>
            <a:off x="7704177" y="5960745"/>
            <a:ext cx="5911215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Псориаз, дерматит, ВИЧ-инфекция и любые состояния, угнетающие иммунную систему, повышают риск развития АХ</a:t>
            </a:r>
            <a:endParaRPr lang="en-US" sz="2200" dirty="0"/>
          </a:p>
        </p:txBody>
      </p:sp>
      <p:pic>
        <p:nvPicPr>
          <p:cNvPr id="20" name="Image 0" descr="preencoded.png">
            <a:extLst>
              <a:ext uri="{FF2B5EF4-FFF2-40B4-BE49-F238E27FC236}">
                <a16:creationId xmlns:a16="http://schemas.microsoft.com/office/drawing/2014/main" id="{10A13623-B2D1-41FC-BCF9-3104F65E3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5580" y="2881193"/>
            <a:ext cx="456427" cy="36505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2943" y="-682388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553897"/>
            <a:ext cx="709207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Сифилитическая </a:t>
            </a:r>
            <a:r>
              <a:rPr lang="ru-RU" sz="4450" b="1" dirty="0" err="1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заеда</a:t>
            </a:r>
            <a:endParaRPr lang="en-US" sz="4450" b="1" dirty="0">
              <a:solidFill>
                <a:srgbClr val="C00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6280190" y="427636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175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175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DE158C8-ABB4-4A75-8F24-CE67073C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0" y="908287"/>
            <a:ext cx="50577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93D1FF-3DC4-4866-892E-85A510C95E29}"/>
              </a:ext>
            </a:extLst>
          </p:cNvPr>
          <p:cNvSpPr txBox="1"/>
          <p:nvPr/>
        </p:nvSpPr>
        <p:spPr>
          <a:xfrm>
            <a:off x="6280190" y="1575643"/>
            <a:ext cx="7240045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— это </a:t>
            </a:r>
            <a:r>
              <a:rPr lang="ru-RU" sz="2400" dirty="0">
                <a:latin typeface="Inter" panose="020B0604020202020204" charset="0"/>
                <a:ea typeface="Inter" panose="020B0604020202020204" charset="0"/>
              </a:rPr>
              <a:t>проявление вторичного сифилиса, представляющее собой плотную, эрозированную папулу в углах рта, часто трескающуюся при открывании рта.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400" dirty="0">
              <a:latin typeface="Inter" panose="020B0604020202020204" charset="0"/>
              <a:ea typeface="Inter" panose="020B0604020202020204" charset="0"/>
            </a:endParaRPr>
          </a:p>
          <a:p>
            <a:pPr algn="just"/>
            <a:r>
              <a:rPr lang="ru-RU" sz="2400" dirty="0">
                <a:latin typeface="Inter" panose="020B0604020202020204" charset="0"/>
                <a:ea typeface="Inter" panose="020B0604020202020204" charset="0"/>
              </a:rPr>
              <a:t>	</a:t>
            </a:r>
            <a:r>
              <a:rPr lang="ru-RU" sz="3200" b="1" i="1" dirty="0">
                <a:solidFill>
                  <a:srgbClr val="C00000"/>
                </a:solidFill>
                <a:latin typeface="Inter" panose="020B0604020202020204" charset="0"/>
                <a:ea typeface="Inter" panose="020B0604020202020204" charset="0"/>
              </a:rPr>
              <a:t>В отличие от обычной заеды: </a:t>
            </a:r>
          </a:p>
          <a:p>
            <a:pPr marL="342900" indent="-342900" algn="just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ru-RU" sz="2400" dirty="0">
                <a:latin typeface="Inter" panose="020B0604020202020204" charset="0"/>
                <a:ea typeface="Inter" panose="020B0604020202020204" charset="0"/>
              </a:rPr>
              <a:t>Безболезненна</a:t>
            </a:r>
          </a:p>
          <a:p>
            <a:pPr algn="just"/>
            <a:endParaRPr lang="ru-RU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ru-RU" sz="2400" dirty="0">
                <a:latin typeface="Inter" panose="020B0604020202020204" charset="0"/>
                <a:ea typeface="Inter" panose="020B0604020202020204" charset="0"/>
              </a:rPr>
              <a:t>имеет красноватый инфильтрат в основании </a:t>
            </a:r>
          </a:p>
          <a:p>
            <a:pPr algn="just"/>
            <a:endParaRPr lang="ru-RU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ru-RU" sz="2400" dirty="0">
                <a:latin typeface="Inter" panose="020B0604020202020204" charset="0"/>
                <a:ea typeface="Inter" panose="020B0604020202020204" charset="0"/>
              </a:rPr>
              <a:t>не заживает длительное время</a:t>
            </a:r>
          </a:p>
          <a:p>
            <a:pPr algn="just"/>
            <a:endParaRPr lang="ru-RU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Blip>
                <a:blip r:embed="rId6">
                  <a:extLst>
                    <a:ext uri="{837473B0-CC2E-450A-ABE3-18F120FF3D39}">
                      <a1611:picAttrSrcUrl xmlns:a1611="http://schemas.microsoft.com/office/drawing/2016/11/main" r:id="rId7"/>
                    </a:ext>
                  </a:extLst>
                </a:blip>
              </a:buBlip>
            </a:pPr>
            <a:r>
              <a:rPr lang="ru-RU" sz="2400" dirty="0">
                <a:latin typeface="Inter" panose="020B0604020202020204" charset="0"/>
                <a:ea typeface="Inter" panose="020B0604020202020204" charset="0"/>
              </a:rPr>
              <a:t>сопровождается другими признаками сифилиса</a:t>
            </a:r>
          </a:p>
        </p:txBody>
      </p:sp>
    </p:spTree>
    <p:extLst>
      <p:ext uri="{BB962C8B-B14F-4D97-AF65-F5344CB8AC3E}">
        <p14:creationId xmlns:p14="http://schemas.microsoft.com/office/powerpoint/2010/main" val="145680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274867" y="321347"/>
            <a:ext cx="90976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Особенности у взрослых и детей</a:t>
            </a:r>
            <a:endParaRPr lang="en-US" sz="4450" b="1" dirty="0">
              <a:solidFill>
                <a:srgbClr val="C0000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459463" y="4103649"/>
            <a:ext cx="6571417" cy="3443250"/>
          </a:xfrm>
          <a:prstGeom prst="roundRect">
            <a:avLst>
              <a:gd name="adj" fmla="val 1154"/>
            </a:avLst>
          </a:prstGeom>
          <a:solidFill>
            <a:srgbClr val="28282F"/>
          </a:solidFill>
          <a:ln/>
        </p:spPr>
      </p:sp>
      <p:sp>
        <p:nvSpPr>
          <p:cNvPr id="4" name="Text 2"/>
          <p:cNvSpPr/>
          <p:nvPr/>
        </p:nvSpPr>
        <p:spPr>
          <a:xfrm>
            <a:off x="2327553" y="4270387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👶</a:t>
            </a:r>
            <a:r>
              <a:rPr lang="en-US" sz="220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Дети</a:t>
            </a:r>
            <a:endParaRPr lang="en-US" sz="2800" dirty="0"/>
          </a:p>
        </p:txBody>
      </p:sp>
      <p:sp>
        <p:nvSpPr>
          <p:cNvPr id="5" name="Text 3"/>
          <p:cNvSpPr/>
          <p:nvPr/>
        </p:nvSpPr>
        <p:spPr>
          <a:xfrm>
            <a:off x="686277" y="4799074"/>
            <a:ext cx="6117788" cy="2052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Облизывание губ и покусывание уголков рта</a:t>
            </a:r>
            <a:endParaRPr lang="en-US" sz="220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Сосание пальца — постоянное увлажнение кожи</a:t>
            </a:r>
            <a:endParaRPr lang="en-US" sz="220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Снижение иммунитета при ОРВИ, соматических заболеваниях</a:t>
            </a:r>
            <a:endParaRPr lang="en-US" sz="2200" dirty="0"/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Преобладает стрептококковая форма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8898970" y="4171282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🧑‍⚕️</a:t>
            </a: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Взрослые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632337"/>
            <a:ext cx="6688469" cy="20523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Нарушение архитектоники рта при протезировании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Возрастное снижение тонуса кожи и стирание зубов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Сахарный диабет, иммунодефицитные состояния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Inter" pitchFamily="34" charset="-120"/>
              </a:rPr>
              <a:t>Преобладает кандидозная и смешанная форма</a:t>
            </a:r>
            <a:endParaRPr lang="en-US" sz="2200" dirty="0">
              <a:latin typeface="Inter" panose="020B0604020202020204" charset="0"/>
              <a:ea typeface="Inter" panose="020B0604020202020204" charset="0"/>
            </a:endParaRPr>
          </a:p>
        </p:txBody>
      </p:sp>
      <p:pic>
        <p:nvPicPr>
          <p:cNvPr id="1030" name="Picture 6" descr="📌Заеды в уголках рта -если использовать медицинскую терминологию, то она носит название ангулярный хейлит. 📌Причины ✓ привычка постоянно облизывать губы; ✓сильное переохлаждение; ✓несоблюдение гигиены полости рта; ✓ механическое воздействие ...">
            <a:extLst>
              <a:ext uri="{FF2B5EF4-FFF2-40B4-BE49-F238E27FC236}">
                <a16:creationId xmlns:a16="http://schemas.microsoft.com/office/drawing/2014/main" id="{B8C20F00-03F4-4658-A78A-039ED0E7E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" t="22231" r="3026" b="26487"/>
          <a:stretch/>
        </p:blipFill>
        <p:spPr bwMode="auto">
          <a:xfrm>
            <a:off x="7994329" y="1063024"/>
            <a:ext cx="5268984" cy="294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Хейлит — что это такое, симптомы, лечение и профилактика | Камистад">
            <a:extLst>
              <a:ext uri="{FF2B5EF4-FFF2-40B4-BE49-F238E27FC236}">
                <a16:creationId xmlns:a16="http://schemas.microsoft.com/office/drawing/2014/main" id="{E7DFBC0C-09AB-4817-B1C6-84DBE38E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5" y="990389"/>
            <a:ext cx="4690961" cy="298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314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756722" y="186750"/>
            <a:ext cx="9586158" cy="10077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9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Симптомы </a:t>
            </a:r>
            <a:r>
              <a:rPr lang="en-US" sz="4000" b="1" dirty="0" err="1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ангулярного</a:t>
            </a: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хейлита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2" y="1711166"/>
            <a:ext cx="403146" cy="4031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90876" y="1791237"/>
            <a:ext cx="2015728" cy="251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Болезненность</a:t>
            </a:r>
            <a:endParaRPr lang="en-US" sz="2800" b="1" dirty="0"/>
          </a:p>
        </p:txBody>
      </p:sp>
      <p:sp>
        <p:nvSpPr>
          <p:cNvPr id="6" name="Text 2"/>
          <p:cNvSpPr/>
          <p:nvPr/>
        </p:nvSpPr>
        <p:spPr>
          <a:xfrm>
            <a:off x="644962" y="2305110"/>
            <a:ext cx="7854077" cy="2337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Боль при открывании рта, приёме пищи и разговоре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</a:p>
          <a:p>
            <a:pPr marL="0" indent="0" algn="l">
              <a:lnSpc>
                <a:spcPts val="18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нтенсивность нарастает при движении губ.</a:t>
            </a:r>
            <a:endParaRPr lang="en-US" sz="22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2" y="3104198"/>
            <a:ext cx="403146" cy="4031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90876" y="3211276"/>
            <a:ext cx="2015728" cy="251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Жжение и зуд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644962" y="3676353"/>
            <a:ext cx="7854077" cy="467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Постоянное или периодическое жжение в уголках рта, зуд, усиливающийся при контакте со слюной.</a:t>
            </a:r>
            <a:endParaRPr lang="en-US" sz="22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2" y="4730948"/>
            <a:ext cx="403146" cy="40314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290876" y="4806553"/>
            <a:ext cx="2937272" cy="251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Плохо заживающие трещины</a:t>
            </a:r>
            <a:endParaRPr lang="en-US" sz="2800" b="1" dirty="0"/>
          </a:p>
        </p:txBody>
      </p:sp>
      <p:sp>
        <p:nvSpPr>
          <p:cNvPr id="12" name="Text 6"/>
          <p:cNvSpPr/>
          <p:nvPr/>
        </p:nvSpPr>
        <p:spPr>
          <a:xfrm>
            <a:off x="644962" y="5356026"/>
            <a:ext cx="7854077" cy="467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Трещины, которые не заживают в течение 10–14 дней, почти всегда указывают на скрытую причину.</a:t>
            </a:r>
            <a:endParaRPr lang="en-US" sz="22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62" y="6357699"/>
            <a:ext cx="403146" cy="403146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290876" y="6463099"/>
            <a:ext cx="2015728" cy="2519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Рецидивы</a:t>
            </a:r>
            <a:endParaRPr lang="en-US" sz="2800" b="1" dirty="0"/>
          </a:p>
        </p:txBody>
      </p:sp>
      <p:sp>
        <p:nvSpPr>
          <p:cNvPr id="15" name="Text 8"/>
          <p:cNvSpPr/>
          <p:nvPr/>
        </p:nvSpPr>
        <p:spPr>
          <a:xfrm>
            <a:off x="644962" y="7021353"/>
            <a:ext cx="7854077" cy="4674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Периодические обострения в одном и том же месте — характерный признак хронического течения.</a:t>
            </a:r>
            <a:endParaRPr lang="en-US" sz="2200" dirty="0"/>
          </a:p>
        </p:txBody>
      </p:sp>
      <p:pic>
        <p:nvPicPr>
          <p:cNvPr id="5126" name="Picture 6" descr="Ангулярный хейлит: лечение, фото ангулярного хейлита">
            <a:extLst>
              <a:ext uri="{FF2B5EF4-FFF2-40B4-BE49-F238E27FC236}">
                <a16:creationId xmlns:a16="http://schemas.microsoft.com/office/drawing/2014/main" id="{E097B527-B41B-44F2-9177-EE4B78A85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852" y="4599701"/>
            <a:ext cx="4649098" cy="303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4FD23FD-CD3E-4D12-AFD8-A9C36F1188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9851" y="427891"/>
            <a:ext cx="4804099" cy="32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77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315200" y="154604"/>
            <a:ext cx="5092541" cy="6007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70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Клиническая картина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Text 2"/>
          <p:cNvSpPr/>
          <p:nvPr/>
        </p:nvSpPr>
        <p:spPr>
          <a:xfrm>
            <a:off x="6162317" y="918491"/>
            <a:ext cx="7605951" cy="12111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Течение и прогноз 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АХ 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существенно различаются в зависимости от формы заболевания.</a:t>
            </a:r>
            <a:endParaRPr lang="en-US" sz="2200" dirty="0"/>
          </a:p>
        </p:txBody>
      </p:sp>
      <p:sp>
        <p:nvSpPr>
          <p:cNvPr id="7" name="Shape 3"/>
          <p:cNvSpPr/>
          <p:nvPr/>
        </p:nvSpPr>
        <p:spPr>
          <a:xfrm>
            <a:off x="5791615" y="1816635"/>
            <a:ext cx="8139710" cy="2119432"/>
          </a:xfrm>
          <a:prstGeom prst="roundRect">
            <a:avLst>
              <a:gd name="adj" fmla="val 989"/>
            </a:avLst>
          </a:prstGeom>
          <a:solidFill>
            <a:srgbClr val="EDEBE3"/>
          </a:solidFill>
          <a:ln/>
        </p:spPr>
      </p:sp>
      <p:sp>
        <p:nvSpPr>
          <p:cNvPr id="8" name="Text 4"/>
          <p:cNvSpPr/>
          <p:nvPr/>
        </p:nvSpPr>
        <p:spPr>
          <a:xfrm>
            <a:off x="9123284" y="1934554"/>
            <a:ext cx="2403396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Острый АХ</a:t>
            </a:r>
            <a:endParaRPr lang="en-US" sz="2800" b="1" dirty="0"/>
          </a:p>
        </p:txBody>
      </p:sp>
      <p:sp>
        <p:nvSpPr>
          <p:cNvPr id="9" name="Text 5"/>
          <p:cNvSpPr/>
          <p:nvPr/>
        </p:nvSpPr>
        <p:spPr>
          <a:xfrm>
            <a:off x="5895437" y="2425701"/>
            <a:ext cx="7872831" cy="12962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Является преимущественно дерматологическим дефектом кожи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342900" indent="-342900" algn="just"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орошо поддаётся лечению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just"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 рецидивирует при адекватной терапии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200" dirty="0"/>
          </a:p>
        </p:txBody>
      </p:sp>
      <p:sp>
        <p:nvSpPr>
          <p:cNvPr id="10" name="Shape 6"/>
          <p:cNvSpPr/>
          <p:nvPr/>
        </p:nvSpPr>
        <p:spPr>
          <a:xfrm>
            <a:off x="5791615" y="4376081"/>
            <a:ext cx="8139709" cy="3158966"/>
          </a:xfrm>
          <a:prstGeom prst="roundRect">
            <a:avLst>
              <a:gd name="adj" fmla="val 989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1" name="Text 7"/>
          <p:cNvSpPr/>
          <p:nvPr/>
        </p:nvSpPr>
        <p:spPr>
          <a:xfrm>
            <a:off x="9022557" y="4715230"/>
            <a:ext cx="2504123" cy="3003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Хронический </a:t>
            </a:r>
            <a:r>
              <a:rPr lang="ru-RU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ецидивирующий АХ</a:t>
            </a:r>
            <a:endParaRPr lang="en-US" sz="2800" b="1" dirty="0"/>
          </a:p>
        </p:txBody>
      </p:sp>
      <p:sp>
        <p:nvSpPr>
          <p:cNvPr id="12" name="Text 8"/>
          <p:cNvSpPr/>
          <p:nvPr/>
        </p:nvSpPr>
        <p:spPr>
          <a:xfrm>
            <a:off x="5895437" y="5239014"/>
            <a:ext cx="7741425" cy="21194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Имеет длительное, рецидивирующее течение с формированием глубоких болезненных трещин.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just"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Характеризуется формированием грануляционной ткани в углах рта.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just">
              <a:lnSpc>
                <a:spcPts val="23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прилегающих участках кожи выявляется чешуйчатый дерматит. </a:t>
            </a:r>
            <a:endParaRPr lang="en-US" sz="2200" dirty="0"/>
          </a:p>
        </p:txBody>
      </p:sp>
      <p:pic>
        <p:nvPicPr>
          <p:cNvPr id="2050" name="Picture 2" descr="Заеды в уголках рта: причины и лечение у взрослых и детей | Клиника «Силк  Смайл»">
            <a:extLst>
              <a:ext uri="{FF2B5EF4-FFF2-40B4-BE49-F238E27FC236}">
                <a16:creationId xmlns:a16="http://schemas.microsoft.com/office/drawing/2014/main" id="{CCCF59EE-E01C-4E6B-A050-D9A34C09A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5" y="2593879"/>
            <a:ext cx="5290270" cy="529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9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8596" y="311714"/>
            <a:ext cx="1255168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45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Клиника АХ</a:t>
            </a:r>
            <a:endParaRPr lang="en-US" sz="4450" b="1" dirty="0">
              <a:solidFill>
                <a:srgbClr val="C0000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839510" y="2244372"/>
            <a:ext cx="6407944" cy="2396958"/>
          </a:xfrm>
          <a:prstGeom prst="roundRect">
            <a:avLst>
              <a:gd name="adj" fmla="val 6988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373332"/>
            <a:ext cx="121920" cy="2093714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</p:sp>
      <p:sp>
        <p:nvSpPr>
          <p:cNvPr id="5" name="Text 3"/>
          <p:cNvSpPr/>
          <p:nvPr/>
        </p:nvSpPr>
        <p:spPr>
          <a:xfrm>
            <a:off x="1354397" y="2447491"/>
            <a:ext cx="322754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Стрептококковая заеда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1165384" y="3059115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Острое начало.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Медово-жёлтые корки, радиальные трещины, гиперемия.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28548" y="2244372"/>
            <a:ext cx="6733501" cy="2396958"/>
          </a:xfrm>
          <a:prstGeom prst="roundRect">
            <a:avLst>
              <a:gd name="adj" fmla="val 6988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8067" y="2386108"/>
            <a:ext cx="121920" cy="2093714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</p:sp>
      <p:sp>
        <p:nvSpPr>
          <p:cNvPr id="9" name="Text 7"/>
          <p:cNvSpPr/>
          <p:nvPr/>
        </p:nvSpPr>
        <p:spPr>
          <a:xfrm>
            <a:off x="8111819" y="2417126"/>
            <a:ext cx="39653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Кандидамикотическая заеда</a:t>
            </a:r>
            <a:endParaRPr lang="en-US" sz="2800" b="1" dirty="0"/>
          </a:p>
        </p:txBody>
      </p:sp>
      <p:sp>
        <p:nvSpPr>
          <p:cNvPr id="10" name="Text 8"/>
          <p:cNvSpPr/>
          <p:nvPr/>
        </p:nvSpPr>
        <p:spPr>
          <a:xfrm>
            <a:off x="7777282" y="2863653"/>
            <a:ext cx="625095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Хроническое течение.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Беловатый налёт на эрозиях, мацерация, мокнущие трещины.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Ассоциирована с протезами и иммунодефицитом.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793790" y="4809410"/>
            <a:ext cx="6407944" cy="2261795"/>
          </a:xfrm>
          <a:prstGeom prst="roundRect">
            <a:avLst>
              <a:gd name="adj" fmla="val 6988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63310" y="4809411"/>
            <a:ext cx="121920" cy="2093714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</p:sp>
      <p:sp>
        <p:nvSpPr>
          <p:cNvPr id="13" name="Text 11"/>
          <p:cNvSpPr/>
          <p:nvPr/>
        </p:nvSpPr>
        <p:spPr>
          <a:xfrm>
            <a:off x="1165384" y="4966617"/>
            <a:ext cx="405836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Гипорибофлавинозная</a:t>
            </a: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заеда</a:t>
            </a:r>
            <a:endParaRPr lang="en-US" sz="2800" b="1" dirty="0"/>
          </a:p>
        </p:txBody>
      </p:sp>
      <p:sp>
        <p:nvSpPr>
          <p:cNvPr id="14" name="Text 12"/>
          <p:cNvSpPr/>
          <p:nvPr/>
        </p:nvSpPr>
        <p:spPr>
          <a:xfrm>
            <a:off x="1081443" y="5459889"/>
            <a:ext cx="599824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Длительное упорное течение.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Сухость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шелушение, ярко-красный глянцевый язык, себорейные изменения кожи лица.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7419232" y="4809411"/>
            <a:ext cx="6408063" cy="2261794"/>
          </a:xfrm>
          <a:prstGeom prst="roundRect">
            <a:avLst>
              <a:gd name="adj" fmla="val 6988"/>
            </a:avLst>
          </a:prstGeom>
          <a:solidFill>
            <a:srgbClr val="F9F8F5"/>
          </a:solidFill>
          <a:ln w="30480">
            <a:solidFill>
              <a:srgbClr val="D3D1C9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76781" y="4893450"/>
            <a:ext cx="121920" cy="2093714"/>
          </a:xfrm>
          <a:prstGeom prst="roundRect">
            <a:avLst>
              <a:gd name="adj" fmla="val 27907"/>
            </a:avLst>
          </a:prstGeom>
          <a:solidFill>
            <a:srgbClr val="28282F"/>
          </a:solidFill>
          <a:ln/>
        </p:spPr>
      </p:sp>
      <p:sp>
        <p:nvSpPr>
          <p:cNvPr id="17" name="Text 15"/>
          <p:cNvSpPr/>
          <p:nvPr/>
        </p:nvSpPr>
        <p:spPr>
          <a:xfrm>
            <a:off x="8201029" y="497500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Смешанная</a:t>
            </a: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форма</a:t>
            </a:r>
            <a:endParaRPr lang="en-US" sz="2800" b="1" dirty="0"/>
          </a:p>
        </p:txBody>
      </p:sp>
      <p:sp>
        <p:nvSpPr>
          <p:cNvPr id="18" name="Text 16"/>
          <p:cNvSpPr/>
          <p:nvPr/>
        </p:nvSpPr>
        <p:spPr>
          <a:xfrm>
            <a:off x="7777282" y="5557123"/>
            <a:ext cx="6059328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яжёлое течение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</a:p>
          <a:p>
            <a:pPr marL="342900" indent="-342900" algn="l">
              <a:lnSpc>
                <a:spcPts val="2850"/>
              </a:lnSpc>
              <a:buFont typeface="Wingdings" panose="05000000000000000000" pitchFamily="2" charset="2"/>
              <a:buChar char="§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ыраженная инфильтрация, папулы, пустулы, корки.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354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554"/>
            <a:ext cx="565094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Стрептококковая заеда</a:t>
            </a:r>
            <a:endParaRPr lang="en-US" sz="4000" b="1" dirty="0">
              <a:solidFill>
                <a:srgbClr val="C00000"/>
              </a:solidFill>
            </a:endParaRPr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57" y="1433344"/>
            <a:ext cx="297656" cy="29765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981567" y="1415944"/>
            <a:ext cx="2857976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Боль при движении губ</a:t>
            </a:r>
            <a:endParaRPr lang="en-US" sz="2800" b="1" dirty="0"/>
          </a:p>
        </p:txBody>
      </p:sp>
      <p:sp>
        <p:nvSpPr>
          <p:cNvPr id="6" name="Text 3"/>
          <p:cNvSpPr/>
          <p:nvPr/>
        </p:nvSpPr>
        <p:spPr>
          <a:xfrm>
            <a:off x="1193357" y="1982894"/>
            <a:ext cx="6310789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Болезненность при любом движении губ, невозможность безболезненно открыть рот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2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04" y="3237800"/>
            <a:ext cx="297656" cy="297656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981567" y="3189377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Зуд и слюнотечение</a:t>
            </a:r>
            <a:endParaRPr lang="en-US" sz="2800" b="1" dirty="0"/>
          </a:p>
        </p:txBody>
      </p:sp>
      <p:sp>
        <p:nvSpPr>
          <p:cNvPr id="9" name="Text 5"/>
          <p:cNvSpPr/>
          <p:nvPr/>
        </p:nvSpPr>
        <p:spPr>
          <a:xfrm>
            <a:off x="1193357" y="3887946"/>
            <a:ext cx="63107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Пациентов беспокоит сильный зуд, повышенное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люнотечение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2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456" y="5107815"/>
            <a:ext cx="297656" cy="297656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1846906" y="5085252"/>
            <a:ext cx="275022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Сопутствующий ринит</a:t>
            </a:r>
            <a:endParaRPr lang="en-US" sz="2800" b="1" dirty="0"/>
          </a:p>
        </p:txBody>
      </p:sp>
      <p:sp>
        <p:nvSpPr>
          <p:cNvPr id="12" name="Text 7"/>
          <p:cNvSpPr/>
          <p:nvPr/>
        </p:nvSpPr>
        <p:spPr>
          <a:xfrm>
            <a:off x="1085680" y="5611628"/>
            <a:ext cx="6310789" cy="31754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Заболевание может сопровождаться длительным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5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асморком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200" dirty="0"/>
          </a:p>
        </p:txBody>
      </p:sp>
      <p:sp>
        <p:nvSpPr>
          <p:cNvPr id="13" name="Shape 8"/>
          <p:cNvSpPr/>
          <p:nvPr/>
        </p:nvSpPr>
        <p:spPr>
          <a:xfrm>
            <a:off x="8527409" y="519522"/>
            <a:ext cx="5981111" cy="6710799"/>
          </a:xfrm>
          <a:prstGeom prst="roundRect">
            <a:avLst>
              <a:gd name="adj" fmla="val 506"/>
            </a:avLst>
          </a:prstGeom>
          <a:solidFill>
            <a:srgbClr val="28282F"/>
          </a:solidFill>
          <a:ln/>
        </p:spPr>
      </p:sp>
      <p:sp>
        <p:nvSpPr>
          <p:cNvPr id="14" name="Text 9"/>
          <p:cNvSpPr/>
          <p:nvPr/>
        </p:nvSpPr>
        <p:spPr>
          <a:xfrm>
            <a:off x="8804632" y="759500"/>
            <a:ext cx="2487930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Ключевые</a:t>
            </a:r>
            <a:r>
              <a:rPr lang="en-US" sz="195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признаки</a:t>
            </a:r>
            <a:endParaRPr lang="en-US" sz="2800" dirty="0"/>
          </a:p>
        </p:txBody>
      </p:sp>
      <p:sp>
        <p:nvSpPr>
          <p:cNvPr id="15" name="Text 10"/>
          <p:cNvSpPr/>
          <p:nvPr/>
        </p:nvSpPr>
        <p:spPr>
          <a:xfrm>
            <a:off x="8411847" y="1397675"/>
            <a:ext cx="5491996" cy="18653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Фликтены с </a:t>
            </a:r>
            <a:r>
              <a:rPr lang="en-US" sz="2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гнойным</a:t>
            </a: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содержимым</a:t>
            </a:r>
            <a:endParaRPr lang="ru-RU" sz="2200" dirty="0">
              <a:solidFill>
                <a:srgbClr val="FFFFFF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l">
              <a:lnSpc>
                <a:spcPts val="2500"/>
              </a:lnSpc>
              <a:buSzPct val="100000"/>
            </a:pPr>
            <a:endParaRPr lang="en-US" sz="22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Эрозии </a:t>
            </a:r>
            <a:r>
              <a:rPr lang="en-US" sz="2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под</a:t>
            </a: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корочкой</a:t>
            </a:r>
            <a:endParaRPr lang="ru-RU" sz="2200" dirty="0">
              <a:solidFill>
                <a:srgbClr val="FFFFFF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l">
              <a:lnSpc>
                <a:spcPts val="2500"/>
              </a:lnSpc>
              <a:buSzPct val="100000"/>
            </a:pPr>
            <a:endParaRPr lang="en-US" sz="22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Корочки лопаются при </a:t>
            </a:r>
            <a:r>
              <a:rPr lang="en-US" sz="2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открывании</a:t>
            </a: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рта</a:t>
            </a:r>
            <a:endParaRPr lang="ru-RU" sz="2200" dirty="0">
              <a:solidFill>
                <a:srgbClr val="FFFFFF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algn="l">
              <a:lnSpc>
                <a:spcPts val="2500"/>
              </a:lnSpc>
              <a:buSzPct val="100000"/>
            </a:pPr>
            <a:endParaRPr lang="en-US" sz="2200" dirty="0"/>
          </a:p>
          <a:p>
            <a:pPr marL="342900" indent="-342900" algn="l">
              <a:lnSpc>
                <a:spcPts val="2500"/>
              </a:lnSpc>
              <a:buSzPct val="100000"/>
              <a:buChar char="•"/>
            </a:pPr>
            <a:r>
              <a:rPr lang="en-US" sz="2200" dirty="0" err="1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Преимущественно</a:t>
            </a: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детский возраст</a:t>
            </a:r>
            <a:endParaRPr lang="en-US" sz="2200" dirty="0"/>
          </a:p>
        </p:txBody>
      </p:sp>
      <p:pic>
        <p:nvPicPr>
          <p:cNvPr id="3076" name="Picture 4" descr="У ребенка появились ЗАЕДЫ | Управление по образованию администрации  Московского района г. Минска">
            <a:extLst>
              <a:ext uri="{FF2B5EF4-FFF2-40B4-BE49-F238E27FC236}">
                <a16:creationId xmlns:a16="http://schemas.microsoft.com/office/drawing/2014/main" id="{D2432E49-ED52-42B4-93FD-A895EA3BE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05" y="4217818"/>
            <a:ext cx="4189046" cy="27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281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"/>
          <p:cNvSpPr/>
          <p:nvPr/>
        </p:nvSpPr>
        <p:spPr>
          <a:xfrm>
            <a:off x="155576" y="1541975"/>
            <a:ext cx="4994106" cy="1889271"/>
          </a:xfrm>
          <a:prstGeom prst="roundRect">
            <a:avLst>
              <a:gd name="adj" fmla="val 1420"/>
            </a:avLst>
          </a:prstGeom>
          <a:solidFill>
            <a:schemeClr val="accent4">
              <a:lumMod val="20000"/>
              <a:lumOff val="80000"/>
            </a:schemeClr>
          </a:solidFill>
          <a:ln/>
        </p:spPr>
      </p:sp>
      <p:sp>
        <p:nvSpPr>
          <p:cNvPr id="3" name="Text 0"/>
          <p:cNvSpPr/>
          <p:nvPr/>
        </p:nvSpPr>
        <p:spPr>
          <a:xfrm>
            <a:off x="245327" y="305439"/>
            <a:ext cx="14106293" cy="8638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Uni Sans Heavy CAPS" panose="00000500000000000000" charset="-52"/>
                <a:ea typeface="Inter" panose="020B0604020202020204" charset="0"/>
                <a:cs typeface="DM Sans Medium" pitchFamily="34" charset="-120"/>
              </a:rPr>
              <a:t>А</a:t>
            </a:r>
            <a:r>
              <a:rPr lang="en-US" sz="2800" b="1" i="1" dirty="0" err="1">
                <a:solidFill>
                  <a:srgbClr val="C00000"/>
                </a:solidFill>
                <a:latin typeface="Uni Sans Heavy CAPS" panose="00000500000000000000" charset="-52"/>
                <a:ea typeface="Inter" panose="020B0604020202020204" charset="0"/>
                <a:cs typeface="DM Sans Medium" pitchFamily="34" charset="-120"/>
              </a:rPr>
              <a:t>нгулярный</a:t>
            </a:r>
            <a:r>
              <a:rPr lang="en-US" sz="2800" b="1" i="1" dirty="0">
                <a:solidFill>
                  <a:srgbClr val="C00000"/>
                </a:solidFill>
                <a:latin typeface="Uni Sans Heavy CAPS" panose="00000500000000000000" charset="-52"/>
                <a:ea typeface="Inter" panose="020B0604020202020204" charset="0"/>
                <a:cs typeface="DM Sans Medium" pitchFamily="34" charset="-12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Uni Sans Heavy CAPS" panose="00000500000000000000" charset="-52"/>
                <a:ea typeface="Inter" panose="020B0604020202020204" charset="0"/>
                <a:cs typeface="DM Sans Medium" pitchFamily="34" charset="-120"/>
              </a:rPr>
              <a:t>хейлит</a:t>
            </a:r>
            <a:r>
              <a:rPr lang="ru-RU" sz="2800" b="1" i="1" dirty="0">
                <a:solidFill>
                  <a:srgbClr val="C00000"/>
                </a:solidFill>
                <a:latin typeface="Uni Sans Heavy CAPS" panose="00000500000000000000" charset="-52"/>
                <a:ea typeface="Inter" panose="020B0604020202020204" charset="0"/>
                <a:cs typeface="DM Sans Medium" pitchFamily="34" charset="-120"/>
              </a:rPr>
              <a:t> (АХ)  </a:t>
            </a:r>
            <a:r>
              <a:rPr lang="ru-RU" sz="2400" dirty="0"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— заболевание слизистой оболочки и кожи углов рта.</a:t>
            </a:r>
          </a:p>
          <a:p>
            <a:pPr algn="just"/>
            <a:r>
              <a:rPr lang="ru-RU" sz="2400" dirty="0"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Заболевание затрагивает как слизистую оболочку губ, так и прилегающие участки кожи лица.</a:t>
            </a:r>
          </a:p>
          <a:p>
            <a:pPr algn="just"/>
            <a:r>
              <a:rPr lang="ru-RU" sz="2400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DM Sans Medium" pitchFamily="34" charset="-120"/>
              </a:rPr>
              <a:t>.</a:t>
            </a:r>
          </a:p>
          <a:p>
            <a:pPr marL="0" indent="0" algn="l">
              <a:lnSpc>
                <a:spcPts val="4850"/>
              </a:lnSpc>
              <a:buNone/>
            </a:pPr>
            <a:endParaRPr lang="en-US" sz="2400" dirty="0"/>
          </a:p>
        </p:txBody>
      </p:sp>
      <p:sp>
        <p:nvSpPr>
          <p:cNvPr id="4" name="Text 1"/>
          <p:cNvSpPr/>
          <p:nvPr/>
        </p:nvSpPr>
        <p:spPr>
          <a:xfrm>
            <a:off x="6280190" y="1769920"/>
            <a:ext cx="7556421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500"/>
              </a:lnSpc>
            </a:pPr>
            <a:endParaRPr lang="en-US" sz="1550" dirty="0"/>
          </a:p>
        </p:txBody>
      </p:sp>
      <p:sp>
        <p:nvSpPr>
          <p:cNvPr id="5" name="Shape 2"/>
          <p:cNvSpPr/>
          <p:nvPr/>
        </p:nvSpPr>
        <p:spPr>
          <a:xfrm>
            <a:off x="5389578" y="1465185"/>
            <a:ext cx="4606148" cy="210837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/>
        </p:spPr>
      </p:sp>
      <p:sp>
        <p:nvSpPr>
          <p:cNvPr id="6" name="Text 3"/>
          <p:cNvSpPr/>
          <p:nvPr/>
        </p:nvSpPr>
        <p:spPr>
          <a:xfrm>
            <a:off x="448509" y="179093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Uni Sans Heavy CAPS" panose="00000500000000000000" charset="-52"/>
                <a:ea typeface="DM Sans Medium" pitchFamily="34" charset="-122"/>
                <a:cs typeface="DM Sans Medium" pitchFamily="34" charset="-120"/>
              </a:rPr>
              <a:t>Синонимы</a:t>
            </a:r>
            <a:endParaRPr lang="en-US" sz="2800" b="1" dirty="0">
              <a:latin typeface="Uni Sans Heavy CAPS" panose="00000500000000000000" charset="-52"/>
            </a:endParaRPr>
          </a:p>
        </p:txBody>
      </p:sp>
      <p:sp>
        <p:nvSpPr>
          <p:cNvPr id="7" name="Text 4"/>
          <p:cNvSpPr/>
          <p:nvPr/>
        </p:nvSpPr>
        <p:spPr>
          <a:xfrm>
            <a:off x="6478548" y="4070152"/>
            <a:ext cx="328231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10202255" y="1506712"/>
            <a:ext cx="4269206" cy="2090379"/>
          </a:xfrm>
          <a:prstGeom prst="roundRect">
            <a:avLst>
              <a:gd name="adj" fmla="val 1420"/>
            </a:avLst>
          </a:prstGeom>
          <a:solidFill>
            <a:schemeClr val="bg1">
              <a:lumMod val="85000"/>
            </a:schemeClr>
          </a:solidFill>
          <a:ln/>
        </p:spPr>
      </p:sp>
      <p:sp>
        <p:nvSpPr>
          <p:cNvPr id="9" name="Text 6"/>
          <p:cNvSpPr/>
          <p:nvPr/>
        </p:nvSpPr>
        <p:spPr>
          <a:xfrm>
            <a:off x="10327407" y="172634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Uni Sans Heavy CAPS" panose="00000500000000000000" charset="-52"/>
                <a:ea typeface="DM Sans Medium" pitchFamily="34" charset="-122"/>
                <a:cs typeface="DM Sans Medium" pitchFamily="34" charset="-120"/>
              </a:rPr>
              <a:t>Распространенность </a:t>
            </a:r>
          </a:p>
          <a:p>
            <a:pPr marL="0" indent="0" algn="ctr">
              <a:lnSpc>
                <a:spcPts val="2400"/>
              </a:lnSpc>
              <a:buNone/>
            </a:pPr>
            <a:endParaRPr lang="en-US" sz="2800" b="1" dirty="0"/>
          </a:p>
        </p:txBody>
      </p:sp>
      <p:sp>
        <p:nvSpPr>
          <p:cNvPr id="10" name="Text 7"/>
          <p:cNvSpPr/>
          <p:nvPr/>
        </p:nvSpPr>
        <p:spPr>
          <a:xfrm>
            <a:off x="10355937" y="4070152"/>
            <a:ext cx="3282315" cy="12701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12" name="Text 9"/>
          <p:cNvSpPr/>
          <p:nvPr/>
        </p:nvSpPr>
        <p:spPr>
          <a:xfrm>
            <a:off x="6915040" y="1758232"/>
            <a:ext cx="250888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Uni Sans Heavy CAPS" panose="00000500000000000000" charset="-52"/>
                <a:ea typeface="DM Sans Medium" pitchFamily="34" charset="-122"/>
                <a:cs typeface="DM Sans Medium" pitchFamily="34" charset="-120"/>
              </a:rPr>
              <a:t>Течение</a:t>
            </a:r>
            <a:endParaRPr lang="en-US" sz="2800" b="1" dirty="0">
              <a:latin typeface="Uni Sans Heavy CAPS" panose="00000500000000000000" charset="-52"/>
            </a:endParaRPr>
          </a:p>
        </p:txBody>
      </p:sp>
      <p:sp>
        <p:nvSpPr>
          <p:cNvPr id="13" name="Text 10"/>
          <p:cNvSpPr/>
          <p:nvPr/>
        </p:nvSpPr>
        <p:spPr>
          <a:xfrm>
            <a:off x="8670925" y="5993793"/>
            <a:ext cx="3605453" cy="1541243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endParaRPr lang="ru-RU" sz="2200" dirty="0">
              <a:effectLst/>
              <a:latin typeface="Inter" panose="020B0604020202020204" charset="0"/>
              <a:ea typeface="Inter" panose="020B0604020202020204" charset="0"/>
            </a:endParaRPr>
          </a:p>
          <a:p>
            <a:pPr marL="0" indent="0" algn="ctr">
              <a:lnSpc>
                <a:spcPts val="2500"/>
              </a:lnSpc>
              <a:buNone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Встречается:</a:t>
            </a:r>
          </a:p>
          <a:p>
            <a:pPr marL="457200" indent="-188913" algn="just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 у взрослых</a:t>
            </a:r>
          </a:p>
          <a:p>
            <a:pPr marL="457200" indent="-188913" algn="just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 у детей</a:t>
            </a:r>
            <a:endParaRPr lang="en-US" sz="2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1DB41D-7CD9-495C-A5EA-45D95DC74122}"/>
              </a:ext>
            </a:extLst>
          </p:cNvPr>
          <p:cNvSpPr txBox="1"/>
          <p:nvPr/>
        </p:nvSpPr>
        <p:spPr>
          <a:xfrm>
            <a:off x="12123" y="2111961"/>
            <a:ext cx="745043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угловой </a:t>
            </a:r>
            <a:r>
              <a:rPr lang="ru-RU" sz="2800" dirty="0" err="1">
                <a:latin typeface="Inter" panose="020B0604020202020204" charset="0"/>
                <a:ea typeface="Inter" panose="020B0604020202020204" charset="0"/>
              </a:rPr>
              <a:t>хейлоз</a:t>
            </a: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Inter" panose="020B0604020202020204" charset="0"/>
                <a:ea typeface="Inter" panose="020B0604020202020204" charset="0"/>
              </a:rPr>
              <a:t>комиссуральный</a:t>
            </a: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2800" dirty="0" err="1">
                <a:latin typeface="Inter" panose="020B0604020202020204" charset="0"/>
                <a:ea typeface="Inter" panose="020B0604020202020204" charset="0"/>
              </a:rPr>
              <a:t>хейлит</a:t>
            </a: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угловой стоматит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Inter" panose="020B0604020202020204" charset="0"/>
                <a:ea typeface="Inter" panose="020B0604020202020204" charset="0"/>
              </a:rPr>
              <a:t>заеда</a:t>
            </a:r>
            <a:endParaRPr lang="ru-RU" sz="2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1EBABB-0509-4ABF-8CC5-6E55399D46A0}"/>
              </a:ext>
            </a:extLst>
          </p:cNvPr>
          <p:cNvSpPr txBox="1"/>
          <p:nvPr/>
        </p:nvSpPr>
        <p:spPr>
          <a:xfrm>
            <a:off x="10355936" y="2165930"/>
            <a:ext cx="384088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л</a:t>
            </a: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окализованный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Inter" panose="020B0604020202020204" charset="0"/>
                <a:ea typeface="Inter" panose="020B0604020202020204" charset="0"/>
              </a:rPr>
              <a:t>г</a:t>
            </a:r>
            <a:r>
              <a:rPr lang="ru-RU" sz="2800" dirty="0" err="1">
                <a:effectLst/>
                <a:latin typeface="Inter" panose="020B0604020202020204" charset="0"/>
                <a:ea typeface="Inter" panose="020B0604020202020204" charset="0"/>
              </a:rPr>
              <a:t>енерализованный</a:t>
            </a:r>
            <a:endParaRPr lang="ru-RU" sz="2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5B47D5-7BC6-4729-BD68-F2201D2A93DF}"/>
              </a:ext>
            </a:extLst>
          </p:cNvPr>
          <p:cNvSpPr txBox="1"/>
          <p:nvPr/>
        </p:nvSpPr>
        <p:spPr>
          <a:xfrm>
            <a:off x="5545418" y="2069814"/>
            <a:ext cx="412119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о</a:t>
            </a: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строе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хроническое </a:t>
            </a:r>
            <a:r>
              <a:rPr lang="ru-RU" sz="2800" dirty="0" err="1">
                <a:effectLst/>
                <a:latin typeface="Inter" panose="020B0604020202020204" charset="0"/>
                <a:ea typeface="Inter" panose="020B0604020202020204" charset="0"/>
              </a:rPr>
              <a:t>рецедивирующее</a:t>
            </a:r>
            <a:endParaRPr lang="ru-RU" sz="2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3909A19-56FD-42E5-A3ED-774866890540}"/>
              </a:ext>
            </a:extLst>
          </p:cNvPr>
          <p:cNvSpPr txBox="1"/>
          <p:nvPr/>
        </p:nvSpPr>
        <p:spPr>
          <a:xfrm>
            <a:off x="7379595" y="4154103"/>
            <a:ext cx="5952683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effectLst/>
                <a:latin typeface="Uni Sans Heavy CAPS" panose="00000500000000000000" charset="-52"/>
                <a:ea typeface="Inter" panose="020B0604020202020204" charset="0"/>
              </a:rPr>
              <a:t>Поражение может быть: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Inter" panose="020B0604020202020204" charset="0"/>
                <a:ea typeface="Inter" panose="020B0604020202020204" charset="0"/>
              </a:rPr>
              <a:t>о</a:t>
            </a: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дносторонним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Inter" panose="020B0604020202020204" charset="0"/>
                <a:ea typeface="Inter" panose="020B0604020202020204" charset="0"/>
              </a:rPr>
              <a:t>двусторонним</a:t>
            </a:r>
            <a:endParaRPr lang="ru-RU" sz="28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" name="AutoShape 2" descr="Заеды в уголках рта – причины, чем лечить ангулярный хейлит губ, маз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" y="3573556"/>
            <a:ext cx="6216058" cy="465604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3105864" y="216814"/>
            <a:ext cx="5641896" cy="4554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Грибковая (кандидозная) заеда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24645" y="845584"/>
            <a:ext cx="2365772" cy="227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Клинические особенности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369411" y="1369071"/>
            <a:ext cx="12849226" cy="101084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 этой форме воспаления </a:t>
            </a:r>
            <a:r>
              <a:rPr lang="en-US" sz="2200" b="1" dirty="0">
                <a:solidFill>
                  <a:srgbClr val="C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 формируются пузырьки и корочки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розия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покрыта белесоватым налётом, который легко удаляется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налёт может быть незаметен при закрывании рта, что затрудняет визуальную диагностику.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Нередко сочетается с грибковым стоматитом, что требует осмотра всей полости рта.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1959758" y="2979826"/>
            <a:ext cx="1821894" cy="2276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Факторы риска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880904" y="3416277"/>
            <a:ext cx="7318216" cy="9208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Длительный курс антибактериальной терапии</a:t>
            </a:r>
            <a:endParaRPr lang="en-US" sz="22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Цитостатическая терапия</a:t>
            </a:r>
            <a:endParaRPr lang="en-US" sz="22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Лечение глюкокортикостероидными гормонами</a:t>
            </a:r>
            <a:endParaRPr lang="en-US" sz="2200" dirty="0"/>
          </a:p>
          <a:p>
            <a:pPr marL="342900" indent="-342900" algn="l">
              <a:lnSpc>
                <a:spcPct val="150000"/>
              </a:lnSpc>
              <a:buSzPct val="10000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Иммунодефицитные состояния</a:t>
            </a:r>
            <a:endParaRPr lang="en-US" sz="2200" dirty="0"/>
          </a:p>
        </p:txBody>
      </p:sp>
      <p:sp>
        <p:nvSpPr>
          <p:cNvPr id="8" name="Shape 5"/>
          <p:cNvSpPr/>
          <p:nvPr/>
        </p:nvSpPr>
        <p:spPr>
          <a:xfrm>
            <a:off x="1422559" y="6669482"/>
            <a:ext cx="11493698" cy="920829"/>
          </a:xfrm>
          <a:prstGeom prst="roundRect">
            <a:avLst>
              <a:gd name="adj" fmla="val 4247"/>
            </a:avLst>
          </a:prstGeom>
          <a:solidFill>
            <a:srgbClr val="B6D6FC"/>
          </a:solidFill>
          <a:ln/>
        </p:spPr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305" y="6835417"/>
            <a:ext cx="304453" cy="243563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2070219" y="6825812"/>
            <a:ext cx="10874335" cy="2021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5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Грибковые и бактериальные заеды лечатся принципиально по-разному </a:t>
            </a:r>
            <a:endParaRPr lang="ru-RU" sz="220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точная идентификация возбудителя критически важна до начала терапии.</a:t>
            </a:r>
            <a:endParaRPr lang="en-US" sz="2200" dirty="0"/>
          </a:p>
        </p:txBody>
      </p:sp>
      <p:pic>
        <p:nvPicPr>
          <p:cNvPr id="11" name="Picture 6" descr="Презентация на тему: Кандидоз слизистых оболочек формируется в области  полости рта, гениталий. Клинические варианты процесса соответствуют">
            <a:extLst>
              <a:ext uri="{FF2B5EF4-FFF2-40B4-BE49-F238E27FC236}">
                <a16:creationId xmlns:a16="http://schemas.microsoft.com/office/drawing/2014/main" id="{D933052C-DDCD-4AA0-98FF-CD9550F4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120" y="2721440"/>
            <a:ext cx="6339840" cy="390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97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46010" y="165392"/>
            <a:ext cx="8165663" cy="5620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0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Диагностика: комплексный протокол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696516" y="838782"/>
            <a:ext cx="13191649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Комплексный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диагностический протокол включает четыре обязательных этапа.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607278" y="1883985"/>
            <a:ext cx="6514267" cy="2214443"/>
          </a:xfrm>
          <a:prstGeom prst="roundRect">
            <a:avLst>
              <a:gd name="adj" fmla="val 1267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07278" y="1356788"/>
            <a:ext cx="6514267" cy="539591"/>
          </a:xfrm>
          <a:prstGeom prst="rect">
            <a:avLst/>
          </a:prstGeom>
          <a:solidFill>
            <a:srgbClr val="EDEBE3"/>
          </a:solidFill>
          <a:ln/>
        </p:spPr>
      </p:sp>
      <p:sp>
        <p:nvSpPr>
          <p:cNvPr id="6" name="Text 4"/>
          <p:cNvSpPr/>
          <p:nvPr/>
        </p:nvSpPr>
        <p:spPr>
          <a:xfrm>
            <a:off x="3821786" y="1488803"/>
            <a:ext cx="269796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1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181380" y="1914050"/>
            <a:ext cx="3389352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Визуальный осмотр и анамнез</a:t>
            </a:r>
            <a:endParaRPr lang="en-US" sz="2800" b="1" dirty="0"/>
          </a:p>
        </p:txBody>
      </p:sp>
      <p:sp>
        <p:nvSpPr>
          <p:cNvPr id="8" name="Text 6"/>
          <p:cNvSpPr/>
          <p:nvPr/>
        </p:nvSpPr>
        <p:spPr>
          <a:xfrm>
            <a:off x="902195" y="2485354"/>
            <a:ext cx="6108978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Оценка характера трещин, наличия налёта, симметричности поражения. Опрос о сопутствующих заболеваниях, диете и вредных привычках</a:t>
            </a:r>
            <a:endParaRPr lang="en-US" sz="2000" dirty="0"/>
          </a:p>
        </p:txBody>
      </p:sp>
      <p:sp>
        <p:nvSpPr>
          <p:cNvPr id="9" name="Shape 7"/>
          <p:cNvSpPr/>
          <p:nvPr/>
        </p:nvSpPr>
        <p:spPr>
          <a:xfrm>
            <a:off x="7292902" y="1920660"/>
            <a:ext cx="6514386" cy="2214443"/>
          </a:xfrm>
          <a:prstGeom prst="roundRect">
            <a:avLst>
              <a:gd name="adj" fmla="val 1267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10" name="Shape 8"/>
          <p:cNvSpPr/>
          <p:nvPr/>
        </p:nvSpPr>
        <p:spPr>
          <a:xfrm>
            <a:off x="7284600" y="1366831"/>
            <a:ext cx="6522687" cy="539591"/>
          </a:xfrm>
          <a:prstGeom prst="rect">
            <a:avLst/>
          </a:prstGeom>
          <a:solidFill>
            <a:srgbClr val="EDEBE3"/>
          </a:solidFill>
          <a:ln/>
        </p:spPr>
      </p:sp>
      <p:sp>
        <p:nvSpPr>
          <p:cNvPr id="11" name="Text 9"/>
          <p:cNvSpPr/>
          <p:nvPr/>
        </p:nvSpPr>
        <p:spPr>
          <a:xfrm>
            <a:off x="10635413" y="1569237"/>
            <a:ext cx="269796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2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7436287" y="1961813"/>
            <a:ext cx="3966686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Оценка стоматологического статуса</a:t>
            </a:r>
            <a:endParaRPr lang="en-US" sz="2800" b="1" dirty="0"/>
          </a:p>
        </p:txBody>
      </p:sp>
      <p:sp>
        <p:nvSpPr>
          <p:cNvPr id="13" name="Text 11"/>
          <p:cNvSpPr/>
          <p:nvPr/>
        </p:nvSpPr>
        <p:spPr>
          <a:xfrm>
            <a:off x="7491394" y="2435542"/>
            <a:ext cx="6109097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Осмотр зубных рядов, проверка плотности смыкания челюстей, измерение высоты прикуса, оценка состояния протезов, коронок и пломб</a:t>
            </a:r>
            <a:endParaRPr lang="en-US" sz="2000" dirty="0"/>
          </a:p>
        </p:txBody>
      </p:sp>
      <p:sp>
        <p:nvSpPr>
          <p:cNvPr id="14" name="Shape 12"/>
          <p:cNvSpPr/>
          <p:nvPr/>
        </p:nvSpPr>
        <p:spPr>
          <a:xfrm>
            <a:off x="719376" y="4418052"/>
            <a:ext cx="6514267" cy="2858963"/>
          </a:xfrm>
          <a:prstGeom prst="roundRect">
            <a:avLst>
              <a:gd name="adj" fmla="val 1122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15" name="Shape 13"/>
          <p:cNvSpPr/>
          <p:nvPr/>
        </p:nvSpPr>
        <p:spPr>
          <a:xfrm>
            <a:off x="742236" y="4440912"/>
            <a:ext cx="6468547" cy="539591"/>
          </a:xfrm>
          <a:prstGeom prst="rect">
            <a:avLst/>
          </a:prstGeom>
          <a:solidFill>
            <a:srgbClr val="EDEBE3"/>
          </a:solidFill>
          <a:ln/>
        </p:spPr>
      </p:sp>
      <p:sp>
        <p:nvSpPr>
          <p:cNvPr id="16" name="Text 14"/>
          <p:cNvSpPr/>
          <p:nvPr/>
        </p:nvSpPr>
        <p:spPr>
          <a:xfrm>
            <a:off x="3841552" y="4542115"/>
            <a:ext cx="269796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3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532573" y="5100034"/>
            <a:ext cx="244387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Лабораторный соскоб</a:t>
            </a:r>
            <a:endParaRPr lang="en-US" sz="2800" b="1" dirty="0"/>
          </a:p>
        </p:txBody>
      </p:sp>
      <p:sp>
        <p:nvSpPr>
          <p:cNvPr id="18" name="Text 16"/>
          <p:cNvSpPr/>
          <p:nvPr/>
        </p:nvSpPr>
        <p:spPr>
          <a:xfrm>
            <a:off x="922020" y="5522238"/>
            <a:ext cx="6108978" cy="1638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Мазок с поверхности трещины для бактериологического посева и микроскопии. Определение ДНК </a:t>
            </a:r>
            <a:r>
              <a:rPr lang="en-US" sz="2000" i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Candida albicans</a:t>
            </a: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посев на </a:t>
            </a:r>
            <a:endParaRPr lang="ru-RU" sz="20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just">
              <a:lnSpc>
                <a:spcPts val="2150"/>
              </a:lnSpc>
              <a:buNone/>
            </a:pPr>
            <a:r>
              <a:rPr lang="en-US" sz="2000" i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S. aureus</a:t>
            </a: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 </a:t>
            </a:r>
            <a:r>
              <a:rPr lang="en-US" sz="2000" i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Streptococcus spp.</a:t>
            </a: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 определением чувствительности к антимикробным препаратам</a:t>
            </a:r>
            <a:endParaRPr lang="en-US" sz="2000" dirty="0"/>
          </a:p>
        </p:txBody>
      </p:sp>
      <p:sp>
        <p:nvSpPr>
          <p:cNvPr id="19" name="Shape 17"/>
          <p:cNvSpPr/>
          <p:nvPr/>
        </p:nvSpPr>
        <p:spPr>
          <a:xfrm>
            <a:off x="7376408" y="4850569"/>
            <a:ext cx="6518011" cy="2426446"/>
          </a:xfrm>
          <a:prstGeom prst="roundRect">
            <a:avLst>
              <a:gd name="adj" fmla="val 1122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20" name="Shape 18"/>
          <p:cNvSpPr/>
          <p:nvPr/>
        </p:nvSpPr>
        <p:spPr>
          <a:xfrm>
            <a:off x="7353548" y="4419439"/>
            <a:ext cx="6468666" cy="658268"/>
          </a:xfrm>
          <a:prstGeom prst="rect">
            <a:avLst/>
          </a:prstGeom>
          <a:solidFill>
            <a:srgbClr val="EDEBE3"/>
          </a:solidFill>
          <a:ln/>
        </p:spPr>
      </p:sp>
      <p:sp>
        <p:nvSpPr>
          <p:cNvPr id="21" name="Text 19"/>
          <p:cNvSpPr/>
          <p:nvPr/>
        </p:nvSpPr>
        <p:spPr>
          <a:xfrm>
            <a:off x="10635413" y="4612540"/>
            <a:ext cx="269796" cy="3371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21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4</a:t>
            </a:r>
            <a:endParaRPr lang="en-US" sz="2100" dirty="0"/>
          </a:p>
        </p:txBody>
      </p:sp>
      <p:sp>
        <p:nvSpPr>
          <p:cNvPr id="22" name="Text 20"/>
          <p:cNvSpPr/>
          <p:nvPr/>
        </p:nvSpPr>
        <p:spPr>
          <a:xfrm>
            <a:off x="8987544" y="5168935"/>
            <a:ext cx="2248257" cy="2809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Анализы крови</a:t>
            </a:r>
            <a:endParaRPr lang="en-US" sz="2800" b="1" dirty="0"/>
          </a:p>
        </p:txBody>
      </p:sp>
      <p:sp>
        <p:nvSpPr>
          <p:cNvPr id="23" name="Text 21"/>
          <p:cNvSpPr/>
          <p:nvPr/>
        </p:nvSpPr>
        <p:spPr>
          <a:xfrm>
            <a:off x="7491394" y="5579773"/>
            <a:ext cx="6109097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150"/>
              </a:lnSpc>
              <a:buNone/>
            </a:pPr>
            <a:r>
              <a:rPr lang="en-US" sz="2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ВИЧ, гепатиты, сифилис. Общий анализ крови, биохимия, глюкоза, ферритин (показатель запасов железа) и витамины группы В для исключения системных причин</a:t>
            </a:r>
            <a:endParaRPr lang="en-US" sz="2000" dirty="0"/>
          </a:p>
        </p:txBody>
      </p:sp>
      <p:sp>
        <p:nvSpPr>
          <p:cNvPr id="24" name="Shape 22"/>
          <p:cNvSpPr/>
          <p:nvPr/>
        </p:nvSpPr>
        <p:spPr>
          <a:xfrm>
            <a:off x="1123950" y="7435136"/>
            <a:ext cx="13191649" cy="718780"/>
          </a:xfrm>
          <a:prstGeom prst="roundRect">
            <a:avLst>
              <a:gd name="adj" fmla="val 3754"/>
            </a:avLst>
          </a:prstGeom>
          <a:solidFill>
            <a:srgbClr val="D6D6DC"/>
          </a:solidFill>
          <a:ln/>
        </p:spPr>
      </p:sp>
      <p:pic>
        <p:nvPicPr>
          <p:cNvPr id="2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817" y="7520206"/>
            <a:ext cx="756997" cy="605436"/>
          </a:xfrm>
          <a:prstGeom prst="rect">
            <a:avLst/>
          </a:prstGeom>
        </p:spPr>
      </p:pic>
      <p:sp>
        <p:nvSpPr>
          <p:cNvPr id="26" name="Text 23"/>
          <p:cNvSpPr/>
          <p:nvPr/>
        </p:nvSpPr>
        <p:spPr>
          <a:xfrm>
            <a:off x="2876056" y="7520206"/>
            <a:ext cx="12427506" cy="2743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Дифференциальную диагностику проводят с атопическим и </a:t>
            </a:r>
            <a:endParaRPr lang="ru-RU" sz="240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экзематозным хейлитом.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24314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98844" y="149232"/>
            <a:ext cx="902148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Комплексный подход к лечению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01278" y="1479834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01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01278" y="1928291"/>
            <a:ext cx="6407944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5" name="Text 3"/>
          <p:cNvSpPr/>
          <p:nvPr/>
        </p:nvSpPr>
        <p:spPr>
          <a:xfrm>
            <a:off x="714670" y="2077700"/>
            <a:ext cx="599491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Устранение предрасполагающих </a:t>
            </a:r>
            <a:endParaRPr lang="ru-RU" sz="2800" b="1" dirty="0">
              <a:solidFill>
                <a:srgbClr val="161613"/>
              </a:solidFill>
              <a:latin typeface="DM Sans Medium" pitchFamily="34" charset="0"/>
              <a:ea typeface="DM Sans Medium" pitchFamily="34" charset="-122"/>
              <a:cs typeface="DM Sans Medium" pitchFamily="34" charset="-120"/>
            </a:endParaRPr>
          </a:p>
          <a:p>
            <a:pPr marL="0" indent="0" algn="ctr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факторов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907256" y="2940111"/>
            <a:ext cx="620196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Адекватное протезирование, коррекция высоты прикуса, устранение ротового дыхания, отмена провоцирующих препаратов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40060" y="1555075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02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540060" y="1956495"/>
            <a:ext cx="6408063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9" name="Text 7"/>
          <p:cNvSpPr/>
          <p:nvPr/>
        </p:nvSpPr>
        <p:spPr>
          <a:xfrm>
            <a:off x="7540060" y="2130803"/>
            <a:ext cx="422850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Местная этиотропная терапия</a:t>
            </a:r>
            <a:endParaRPr lang="en-US" sz="2800" b="1" dirty="0"/>
          </a:p>
        </p:txBody>
      </p:sp>
      <p:sp>
        <p:nvSpPr>
          <p:cNvPr id="10" name="Text 8"/>
          <p:cNvSpPr/>
          <p:nvPr/>
        </p:nvSpPr>
        <p:spPr>
          <a:xfrm>
            <a:off x="7428547" y="2811198"/>
            <a:ext cx="640806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Противогрибковые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нтибактериальные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l">
              <a:lnSpc>
                <a:spcPts val="2850"/>
              </a:lnSpc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омбинированные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793790" y="4809411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03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164455"/>
            <a:ext cx="6407944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3" name="Text 11"/>
          <p:cNvSpPr/>
          <p:nvPr/>
        </p:nvSpPr>
        <p:spPr>
          <a:xfrm>
            <a:off x="793790" y="5338763"/>
            <a:ext cx="311146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Коррекция дефицитов</a:t>
            </a:r>
            <a:endParaRPr lang="en-US" sz="2800" b="1" dirty="0"/>
          </a:p>
        </p:txBody>
      </p:sp>
      <p:sp>
        <p:nvSpPr>
          <p:cNvPr id="14" name="Text 12"/>
          <p:cNvSpPr/>
          <p:nvPr/>
        </p:nvSpPr>
        <p:spPr>
          <a:xfrm>
            <a:off x="793790" y="5829181"/>
            <a:ext cx="640794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Препараты железа, рибофлавин (B2), цинк, B12 и фолиевая кислота — в зависимости от результатов лабораторного </a:t>
            </a:r>
            <a:r>
              <a:rPr lang="ru-RU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ис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следования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7428548" y="4809411"/>
            <a:ext cx="453628" cy="2834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161613"/>
                </a:solidFill>
                <a:latin typeface="DM Sans Light" pitchFamily="34" charset="0"/>
                <a:ea typeface="DM Sans Light" pitchFamily="34" charset="-122"/>
                <a:cs typeface="DM Sans Light" pitchFamily="34" charset="-120"/>
              </a:rPr>
              <a:t>04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7428548" y="5164455"/>
            <a:ext cx="6408063" cy="30480"/>
          </a:xfrm>
          <a:prstGeom prst="rect">
            <a:avLst/>
          </a:prstGeom>
          <a:solidFill>
            <a:srgbClr val="28282F"/>
          </a:solidFill>
          <a:ln/>
        </p:spPr>
      </p:sp>
      <p:sp>
        <p:nvSpPr>
          <p:cNvPr id="17" name="Text 15"/>
          <p:cNvSpPr/>
          <p:nvPr/>
        </p:nvSpPr>
        <p:spPr>
          <a:xfrm>
            <a:off x="7428548" y="5338763"/>
            <a:ext cx="50382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Гигиена и профилактика рецидивов</a:t>
            </a:r>
            <a:endParaRPr lang="en-US" sz="2800" b="1" dirty="0"/>
          </a:p>
        </p:txBody>
      </p:sp>
      <p:sp>
        <p:nvSpPr>
          <p:cNvPr id="18" name="Text 16"/>
          <p:cNvSpPr/>
          <p:nvPr/>
        </p:nvSpPr>
        <p:spPr>
          <a:xfrm>
            <a:off x="7428548" y="5829181"/>
            <a:ext cx="640806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Регулярная санация полости рта, правильный уход за протезами, использование защитных бальзамов для губ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959256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44734" y="184845"/>
            <a:ext cx="4884301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Местное лечение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877490" y="974383"/>
            <a:ext cx="13067586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Лечение должно быть комплексным и направленным на устранение причины, борьбу с инфекцией и заживление тканей.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781407" y="2414588"/>
            <a:ext cx="4227671" cy="2829997"/>
          </a:xfrm>
          <a:prstGeom prst="roundRect">
            <a:avLst>
              <a:gd name="adj" fmla="val 1036"/>
            </a:avLst>
          </a:prstGeom>
          <a:solidFill>
            <a:srgbClr val="EDEBE3"/>
          </a:solidFill>
          <a:ln/>
        </p:spPr>
      </p:sp>
      <p:sp>
        <p:nvSpPr>
          <p:cNvPr id="5" name="Shape 3"/>
          <p:cNvSpPr/>
          <p:nvPr/>
        </p:nvSpPr>
        <p:spPr>
          <a:xfrm>
            <a:off x="976670" y="2609850"/>
            <a:ext cx="586026" cy="586026"/>
          </a:xfrm>
          <a:prstGeom prst="roundRect">
            <a:avLst>
              <a:gd name="adj" fmla="val 15601843"/>
            </a:avLst>
          </a:prstGeom>
          <a:solidFill>
            <a:srgbClr val="28282F"/>
          </a:solidFill>
          <a:ln/>
        </p:spPr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61" y="2770942"/>
            <a:ext cx="263723" cy="263723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674196" y="2780283"/>
            <a:ext cx="244209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Антисептики</a:t>
            </a:r>
            <a:endParaRPr lang="en-US" sz="2800" b="1" dirty="0"/>
          </a:p>
        </p:txBody>
      </p:sp>
      <p:sp>
        <p:nvSpPr>
          <p:cNvPr id="8" name="Text 5"/>
          <p:cNvSpPr/>
          <p:nvPr/>
        </p:nvSpPr>
        <p:spPr>
          <a:xfrm>
            <a:off x="976670" y="3495378"/>
            <a:ext cx="3837146" cy="1240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Мирамистин, хлоргексидин — для очищения и санации поверхности трещин перед нанесением лечебных средств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5201364" y="2414588"/>
            <a:ext cx="4227671" cy="2829997"/>
          </a:xfrm>
          <a:prstGeom prst="roundRect">
            <a:avLst>
              <a:gd name="adj" fmla="val 1036"/>
            </a:avLst>
          </a:prstGeom>
          <a:solidFill>
            <a:srgbClr val="EDEBE3"/>
          </a:solidFill>
          <a:ln/>
        </p:spPr>
      </p:sp>
      <p:sp>
        <p:nvSpPr>
          <p:cNvPr id="10" name="Shape 7"/>
          <p:cNvSpPr/>
          <p:nvPr/>
        </p:nvSpPr>
        <p:spPr>
          <a:xfrm>
            <a:off x="5396627" y="2609850"/>
            <a:ext cx="586026" cy="586026"/>
          </a:xfrm>
          <a:prstGeom prst="roundRect">
            <a:avLst>
              <a:gd name="adj" fmla="val 15601843"/>
            </a:avLst>
          </a:prstGeom>
          <a:solidFill>
            <a:srgbClr val="28282F"/>
          </a:solidFill>
          <a:ln/>
        </p:spPr>
      </p:sp>
      <p:pic>
        <p:nvPicPr>
          <p:cNvPr id="11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718" y="2770942"/>
            <a:ext cx="263723" cy="263723"/>
          </a:xfrm>
          <a:prstGeom prst="rect">
            <a:avLst/>
          </a:prstGeom>
        </p:spPr>
      </p:pic>
      <p:sp>
        <p:nvSpPr>
          <p:cNvPr id="12" name="Text 8"/>
          <p:cNvSpPr/>
          <p:nvPr/>
        </p:nvSpPr>
        <p:spPr>
          <a:xfrm>
            <a:off x="6082849" y="2780283"/>
            <a:ext cx="2973705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Противогрибковые</a:t>
            </a:r>
            <a:endParaRPr lang="ru-RU" sz="2800" b="1" dirty="0">
              <a:solidFill>
                <a:srgbClr val="161613"/>
              </a:solidFill>
              <a:latin typeface="DM Sans Medium" pitchFamily="34" charset="0"/>
              <a:ea typeface="DM Sans Medium" pitchFamily="34" charset="-122"/>
              <a:cs typeface="DM Sans Medium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мази</a:t>
            </a:r>
            <a:endParaRPr lang="en-US" sz="2800" b="1" dirty="0"/>
          </a:p>
        </p:txBody>
      </p:sp>
      <p:sp>
        <p:nvSpPr>
          <p:cNvPr id="13" name="Text 9"/>
          <p:cNvSpPr/>
          <p:nvPr/>
        </p:nvSpPr>
        <p:spPr>
          <a:xfrm>
            <a:off x="5396627" y="3495378"/>
            <a:ext cx="3837146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 основе клотримазола, — при подтверждённой кандидозной природе поражения</a:t>
            </a:r>
            <a:endParaRPr lang="en-US" sz="2200" dirty="0"/>
          </a:p>
        </p:txBody>
      </p:sp>
      <p:sp>
        <p:nvSpPr>
          <p:cNvPr id="14" name="Shape 10"/>
          <p:cNvSpPr/>
          <p:nvPr/>
        </p:nvSpPr>
        <p:spPr>
          <a:xfrm>
            <a:off x="9621322" y="2414588"/>
            <a:ext cx="4674541" cy="2829997"/>
          </a:xfrm>
          <a:prstGeom prst="roundRect">
            <a:avLst>
              <a:gd name="adj" fmla="val 1036"/>
            </a:avLst>
          </a:prstGeom>
          <a:solidFill>
            <a:srgbClr val="EDEBE3"/>
          </a:solidFill>
          <a:ln/>
        </p:spPr>
      </p:sp>
      <p:sp>
        <p:nvSpPr>
          <p:cNvPr id="15" name="Shape 11"/>
          <p:cNvSpPr/>
          <p:nvPr/>
        </p:nvSpPr>
        <p:spPr>
          <a:xfrm>
            <a:off x="9816584" y="2609850"/>
            <a:ext cx="586026" cy="586026"/>
          </a:xfrm>
          <a:prstGeom prst="roundRect">
            <a:avLst>
              <a:gd name="adj" fmla="val 15601843"/>
            </a:avLst>
          </a:prstGeom>
          <a:solidFill>
            <a:srgbClr val="28282F"/>
          </a:solidFill>
          <a:ln/>
        </p:spPr>
      </p:sp>
      <p:pic>
        <p:nvPicPr>
          <p:cNvPr id="16" name="Image 2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676" y="2770942"/>
            <a:ext cx="263723" cy="263723"/>
          </a:xfrm>
          <a:prstGeom prst="rect">
            <a:avLst/>
          </a:prstGeom>
        </p:spPr>
      </p:pic>
      <p:sp>
        <p:nvSpPr>
          <p:cNvPr id="17" name="Text 12"/>
          <p:cNvSpPr/>
          <p:nvPr/>
        </p:nvSpPr>
        <p:spPr>
          <a:xfrm>
            <a:off x="10594897" y="2750224"/>
            <a:ext cx="3090743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Антибактериальные</a:t>
            </a:r>
            <a:endParaRPr lang="ru-RU" sz="2800" b="1" dirty="0">
              <a:solidFill>
                <a:srgbClr val="161613"/>
              </a:solidFill>
              <a:latin typeface="DM Sans Medium" pitchFamily="34" charset="0"/>
              <a:ea typeface="DM Sans Medium" pitchFamily="34" charset="-122"/>
              <a:cs typeface="DM Sans Medium" pitchFamily="34" charset="-120"/>
            </a:endParaRPr>
          </a:p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мази</a:t>
            </a:r>
            <a:endParaRPr lang="en-US" sz="2800" b="1" dirty="0"/>
          </a:p>
        </p:txBody>
      </p:sp>
      <p:sp>
        <p:nvSpPr>
          <p:cNvPr id="18" name="Text 13"/>
          <p:cNvSpPr/>
          <p:nvPr/>
        </p:nvSpPr>
        <p:spPr>
          <a:xfrm>
            <a:off x="9977676" y="3649563"/>
            <a:ext cx="4228978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 мупироцином, 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эритромицином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</a:t>
            </a:r>
          </a:p>
          <a:p>
            <a:pPr marL="0" indent="0" algn="l">
              <a:lnSpc>
                <a:spcPts val="24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 бацитрацином</a:t>
            </a:r>
          </a:p>
        </p:txBody>
      </p:sp>
      <p:sp>
        <p:nvSpPr>
          <p:cNvPr id="19" name="Shape 14"/>
          <p:cNvSpPr/>
          <p:nvPr/>
        </p:nvSpPr>
        <p:spPr>
          <a:xfrm>
            <a:off x="781407" y="5436870"/>
            <a:ext cx="6437590" cy="2209681"/>
          </a:xfrm>
          <a:prstGeom prst="roundRect">
            <a:avLst>
              <a:gd name="adj" fmla="val 1326"/>
            </a:avLst>
          </a:prstGeom>
          <a:solidFill>
            <a:srgbClr val="EDEBE3"/>
          </a:solidFill>
          <a:ln/>
        </p:spPr>
      </p:sp>
      <p:sp>
        <p:nvSpPr>
          <p:cNvPr id="20" name="Shape 15"/>
          <p:cNvSpPr/>
          <p:nvPr/>
        </p:nvSpPr>
        <p:spPr>
          <a:xfrm>
            <a:off x="976670" y="5632133"/>
            <a:ext cx="586026" cy="586026"/>
          </a:xfrm>
          <a:prstGeom prst="roundRect">
            <a:avLst>
              <a:gd name="adj" fmla="val 15601843"/>
            </a:avLst>
          </a:prstGeom>
          <a:solidFill>
            <a:srgbClr val="28282F"/>
          </a:solidFill>
          <a:ln/>
        </p:spPr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761" y="5793224"/>
            <a:ext cx="263723" cy="263723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754863" y="5751790"/>
            <a:ext cx="3403759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Комбинированные средства</a:t>
            </a:r>
            <a:endParaRPr lang="en-US" sz="2800" b="1" dirty="0"/>
          </a:p>
        </p:txBody>
      </p:sp>
      <p:sp>
        <p:nvSpPr>
          <p:cNvPr id="23" name="Text 17"/>
          <p:cNvSpPr/>
          <p:nvPr/>
        </p:nvSpPr>
        <p:spPr>
          <a:xfrm>
            <a:off x="1137761" y="6312039"/>
            <a:ext cx="6047065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Препараты с антибиотиком и противогрибковым компонентом — при смешанной инфекции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(</a:t>
            </a:r>
            <a:r>
              <a:rPr lang="ru-RU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Тридерм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ru-RU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Пимафукорт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)</a:t>
            </a:r>
            <a:endParaRPr lang="en-US" sz="2200" dirty="0"/>
          </a:p>
        </p:txBody>
      </p:sp>
      <p:sp>
        <p:nvSpPr>
          <p:cNvPr id="24" name="Shape 18"/>
          <p:cNvSpPr/>
          <p:nvPr/>
        </p:nvSpPr>
        <p:spPr>
          <a:xfrm>
            <a:off x="7411283" y="5436870"/>
            <a:ext cx="6437709" cy="2209681"/>
          </a:xfrm>
          <a:prstGeom prst="roundRect">
            <a:avLst>
              <a:gd name="adj" fmla="val 1326"/>
            </a:avLst>
          </a:prstGeom>
          <a:solidFill>
            <a:srgbClr val="EDEBE3"/>
          </a:solidFill>
          <a:ln/>
        </p:spPr>
      </p:sp>
      <p:sp>
        <p:nvSpPr>
          <p:cNvPr id="25" name="Shape 19"/>
          <p:cNvSpPr/>
          <p:nvPr/>
        </p:nvSpPr>
        <p:spPr>
          <a:xfrm>
            <a:off x="7606546" y="5632133"/>
            <a:ext cx="586026" cy="586026"/>
          </a:xfrm>
          <a:prstGeom prst="roundRect">
            <a:avLst>
              <a:gd name="adj" fmla="val 15601843"/>
            </a:avLst>
          </a:prstGeom>
          <a:solidFill>
            <a:srgbClr val="28282F"/>
          </a:solidFill>
          <a:ln/>
        </p:spPr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5793224"/>
            <a:ext cx="263723" cy="263723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8402419" y="5704820"/>
            <a:ext cx="3414236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Ранозаживляющие средства</a:t>
            </a:r>
            <a:endParaRPr lang="en-US" sz="2800" b="1" dirty="0"/>
          </a:p>
        </p:txBody>
      </p:sp>
      <p:sp>
        <p:nvSpPr>
          <p:cNvPr id="28" name="Text 21"/>
          <p:cNvSpPr/>
          <p:nvPr/>
        </p:nvSpPr>
        <p:spPr>
          <a:xfrm>
            <a:off x="7638456" y="6312039"/>
            <a:ext cx="6047184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Мази с декспантенолом, метилурацилом, </a:t>
            </a:r>
            <a:r>
              <a:rPr lang="en-US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солкосерил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ом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для ускорения регенерации тканей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91365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392555" y="213123"/>
            <a:ext cx="8665250" cy="6104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Системная терапия и физиотерапия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569534" y="965180"/>
            <a:ext cx="244209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Общее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лечение</a:t>
            </a:r>
            <a:r>
              <a:rPr lang="ru-RU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:</a:t>
            </a:r>
            <a:endParaRPr lang="en-US" sz="2800" b="1" dirty="0"/>
          </a:p>
        </p:txBody>
      </p:sp>
      <p:sp>
        <p:nvSpPr>
          <p:cNvPr id="4" name="Text 2"/>
          <p:cNvSpPr/>
          <p:nvPr/>
        </p:nvSpPr>
        <p:spPr>
          <a:xfrm>
            <a:off x="781406" y="1500834"/>
            <a:ext cx="629554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4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Назначается в сложных случаях при обширном или глубоком поражении, а также при наличии системных причин.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553486" y="2497811"/>
            <a:ext cx="6761714" cy="27503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Витамины группы B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коррекция дефицита, особенно B2, B6, B12</a:t>
            </a:r>
            <a:endParaRPr lang="en-US" sz="2200" dirty="0"/>
          </a:p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Препараты железа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при подтверждённой анемии</a:t>
            </a:r>
            <a:endParaRPr lang="en-US" sz="2200" dirty="0"/>
          </a:p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Препараты цинка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при дефиците микроэлемента</a:t>
            </a:r>
            <a:endParaRPr lang="en-US" sz="2200" dirty="0"/>
          </a:p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Системные противогрибковые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флуконазол, итраконазол при резистентном кандидозе</a:t>
            </a:r>
            <a:endParaRPr lang="en-US" sz="2200" dirty="0"/>
          </a:p>
          <a:p>
            <a:pPr marL="342900" indent="-342900" algn="l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Системные антибиотики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при распространённой бактериальной инфекции</a:t>
            </a:r>
            <a:endParaRPr lang="en-US" sz="2200" dirty="0"/>
          </a:p>
        </p:txBody>
      </p:sp>
      <p:sp>
        <p:nvSpPr>
          <p:cNvPr id="6" name="Shape 4"/>
          <p:cNvSpPr/>
          <p:nvPr/>
        </p:nvSpPr>
        <p:spPr>
          <a:xfrm>
            <a:off x="500183" y="5959793"/>
            <a:ext cx="6576773" cy="1442204"/>
          </a:xfrm>
          <a:prstGeom prst="roundRect">
            <a:avLst>
              <a:gd name="adj" fmla="val 2032"/>
            </a:avLst>
          </a:prstGeom>
          <a:solidFill>
            <a:srgbClr val="FCF2B5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4" y="6175325"/>
            <a:ext cx="632272" cy="50557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416129" y="6200894"/>
            <a:ext cx="5465564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400"/>
              </a:lnSpc>
            </a:pPr>
            <a:r>
              <a:rPr lang="ru-RU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</a:t>
            </a: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ечение основного заболевания: коррекция гликемии при диабете, терапия анемии</a:t>
            </a:r>
            <a:endParaRPr lang="en-US" sz="2200" dirty="0"/>
          </a:p>
        </p:txBody>
      </p:sp>
      <p:sp>
        <p:nvSpPr>
          <p:cNvPr id="9" name="Shape 6"/>
          <p:cNvSpPr/>
          <p:nvPr/>
        </p:nvSpPr>
        <p:spPr>
          <a:xfrm>
            <a:off x="7465032" y="1293734"/>
            <a:ext cx="6576774" cy="6108263"/>
          </a:xfrm>
          <a:prstGeom prst="roundRect">
            <a:avLst>
              <a:gd name="adj" fmla="val 480"/>
            </a:avLst>
          </a:prstGeom>
          <a:solidFill>
            <a:srgbClr val="28282F"/>
          </a:solidFill>
          <a:ln/>
        </p:spPr>
      </p:sp>
      <p:sp>
        <p:nvSpPr>
          <p:cNvPr id="10" name="Text 7"/>
          <p:cNvSpPr/>
          <p:nvPr/>
        </p:nvSpPr>
        <p:spPr>
          <a:xfrm>
            <a:off x="9487792" y="1632050"/>
            <a:ext cx="2442091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Физиотерапия</a:t>
            </a:r>
            <a:r>
              <a:rPr 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: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 8"/>
          <p:cNvSpPr/>
          <p:nvPr/>
        </p:nvSpPr>
        <p:spPr>
          <a:xfrm>
            <a:off x="7615714" y="2199799"/>
            <a:ext cx="6186249" cy="6203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Целесообразна для ускорения заживления тканей и сокращения сроков лечения.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615714" y="2993112"/>
            <a:ext cx="6186249" cy="13079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Лазеротерапия</a:t>
            </a: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стимулирует регенерацию, обладает противовоспалительным эффектом</a:t>
            </a:r>
            <a:endParaRPr lang="en-US" sz="2200" dirty="0"/>
          </a:p>
          <a:p>
            <a:pPr marL="342900" indent="-342900" algn="just">
              <a:lnSpc>
                <a:spcPts val="2400"/>
              </a:lnSpc>
              <a:buSzPct val="100000"/>
              <a:buChar char="•"/>
            </a:pPr>
            <a:r>
              <a:rPr lang="en-US" sz="2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УФ-облучение</a:t>
            </a: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бактерицидное действие, ускорение эпителизации</a:t>
            </a:r>
            <a:endParaRPr lang="en-US" sz="2200" dirty="0"/>
          </a:p>
        </p:txBody>
      </p:sp>
      <p:sp>
        <p:nvSpPr>
          <p:cNvPr id="13" name="Shape 10"/>
          <p:cNvSpPr/>
          <p:nvPr/>
        </p:nvSpPr>
        <p:spPr>
          <a:xfrm>
            <a:off x="7615714" y="4566166"/>
            <a:ext cx="6186249" cy="14645"/>
          </a:xfrm>
          <a:prstGeom prst="rect">
            <a:avLst/>
          </a:prstGeom>
          <a:solidFill>
            <a:srgbClr val="FFFFFF">
              <a:alpha val="50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8802648" y="4811766"/>
            <a:ext cx="2510314" cy="3051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Особенности у детей</a:t>
            </a:r>
            <a:endParaRPr lang="en-US" sz="2800" dirty="0"/>
          </a:p>
        </p:txBody>
      </p:sp>
      <p:sp>
        <p:nvSpPr>
          <p:cNvPr id="15" name="Text 12"/>
          <p:cNvSpPr/>
          <p:nvPr/>
        </p:nvSpPr>
        <p:spPr>
          <a:xfrm>
            <a:off x="7615714" y="5343406"/>
            <a:ext cx="6186249" cy="9304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Лечение АХ у детей имеет свои особенности и требует особой осторожности в выборе препаратов</a:t>
            </a:r>
            <a:endParaRPr lang="ru-RU" sz="2200" dirty="0">
              <a:solidFill>
                <a:srgbClr val="FFFFFF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342900" indent="-342900" algn="just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Должно проходить </a:t>
            </a:r>
            <a:r>
              <a:rPr lang="en-US" sz="2200" b="1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строго под контролем педиатра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08581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301954" y="398026"/>
            <a:ext cx="3178612" cy="3973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endParaRPr lang="en-US" sz="2500" dirty="0"/>
          </a:p>
        </p:txBody>
      </p:sp>
      <p:sp>
        <p:nvSpPr>
          <p:cNvPr id="3" name="Text 1"/>
          <p:cNvSpPr/>
          <p:nvPr/>
        </p:nvSpPr>
        <p:spPr>
          <a:xfrm>
            <a:off x="1471393" y="398026"/>
            <a:ext cx="10026491" cy="6247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3200" b="1" dirty="0">
                <a:solidFill>
                  <a:srgbClr val="C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Ангулярный хейлит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— многоликое </a:t>
            </a:r>
            <a:r>
              <a:rPr lang="en-US" sz="24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заболевание</a:t>
            </a:r>
            <a:r>
              <a:rPr lang="en-US" sz="2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 множеством причин. </a:t>
            </a:r>
            <a:endParaRPr lang="ru-RU" sz="24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Успешное лечение возможно только при точном понимании механизма его развития</a:t>
            </a:r>
            <a:r>
              <a:rPr lang="en-US" sz="10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10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579" y="1203060"/>
            <a:ext cx="10026491" cy="440138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002809" y="3188515"/>
            <a:ext cx="1757561" cy="543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Выявить причину</a:t>
            </a:r>
            <a:endParaRPr lang="en-US" sz="2800" b="1" dirty="0"/>
          </a:p>
        </p:txBody>
      </p:sp>
      <p:sp>
        <p:nvSpPr>
          <p:cNvPr id="6" name="Text 3"/>
          <p:cNvSpPr/>
          <p:nvPr/>
        </p:nvSpPr>
        <p:spPr>
          <a:xfrm>
            <a:off x="4002809" y="3870717"/>
            <a:ext cx="1757561" cy="534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Инфекция, мацерация, дефицит, системное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8870032" y="3188515"/>
            <a:ext cx="1946651" cy="543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Назначить лечение</a:t>
            </a:r>
            <a:endParaRPr lang="en-US" sz="2800" b="1" dirty="0"/>
          </a:p>
        </p:txBody>
      </p:sp>
      <p:sp>
        <p:nvSpPr>
          <p:cNvPr id="8" name="Text 5"/>
          <p:cNvSpPr/>
          <p:nvPr/>
        </p:nvSpPr>
        <p:spPr>
          <a:xfrm>
            <a:off x="8776010" y="3839650"/>
            <a:ext cx="2040673" cy="356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местно и системно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6484639" y="1678131"/>
            <a:ext cx="1878776" cy="543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100"/>
              </a:lnSpc>
              <a:buNone/>
            </a:pP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Устранить фактор</a:t>
            </a:r>
            <a:endParaRPr lang="en-US" sz="2800" b="1" dirty="0"/>
          </a:p>
        </p:txBody>
      </p:sp>
      <p:sp>
        <p:nvSpPr>
          <p:cNvPr id="10" name="Text 7"/>
          <p:cNvSpPr/>
          <p:nvPr/>
        </p:nvSpPr>
        <p:spPr>
          <a:xfrm>
            <a:off x="6436418" y="2412396"/>
            <a:ext cx="1757560" cy="3564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Гигиена, коррекция прикуса, питание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02997" y="5867411"/>
            <a:ext cx="13941468" cy="5346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en-US" sz="2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Комплексный подход — от выявления первопричины до устранения провоцирующих факторов — обеспечивает стойкий результат и предотвращает рецидивы.</a:t>
            </a:r>
            <a:endParaRPr lang="en-US" sz="2400" dirty="0"/>
          </a:p>
        </p:txBody>
      </p:sp>
      <p:sp>
        <p:nvSpPr>
          <p:cNvPr id="21" name="Shape 18"/>
          <p:cNvSpPr/>
          <p:nvPr/>
        </p:nvSpPr>
        <p:spPr>
          <a:xfrm>
            <a:off x="1683834" y="6927947"/>
            <a:ext cx="11853746" cy="903627"/>
          </a:xfrm>
          <a:prstGeom prst="roundRect">
            <a:avLst>
              <a:gd name="adj" fmla="val 4578"/>
            </a:avLst>
          </a:prstGeom>
          <a:solidFill>
            <a:srgbClr val="D6D6DC"/>
          </a:solidFill>
          <a:ln/>
        </p:spPr>
      </p:sp>
      <p:pic>
        <p:nvPicPr>
          <p:cNvPr id="22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6646" y="7071503"/>
            <a:ext cx="610613" cy="587973"/>
          </a:xfrm>
          <a:prstGeom prst="rect">
            <a:avLst/>
          </a:prstGeom>
        </p:spPr>
      </p:pic>
      <p:sp>
        <p:nvSpPr>
          <p:cNvPr id="23" name="Text 19"/>
          <p:cNvSpPr/>
          <p:nvPr/>
        </p:nvSpPr>
        <p:spPr>
          <a:xfrm>
            <a:off x="2800527" y="7183940"/>
            <a:ext cx="9486543" cy="9510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3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Важно:</a:t>
            </a: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Если заеды не проходят в течение 2 недель или </a:t>
            </a:r>
            <a:r>
              <a:rPr lang="ru-RU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часто </a:t>
            </a: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рецидивируют —</a:t>
            </a:r>
            <a:endParaRPr lang="ru-RU" sz="2200" dirty="0">
              <a:solidFill>
                <a:srgbClr val="000000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l">
              <a:buNone/>
            </a:pP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необходима консультация врача для исключения системных заболеваний.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7"/>
          <p:cNvSpPr/>
          <p:nvPr/>
        </p:nvSpPr>
        <p:spPr>
          <a:xfrm>
            <a:off x="7585710" y="5077569"/>
            <a:ext cx="6727346" cy="2589194"/>
          </a:xfrm>
          <a:prstGeom prst="roundRect">
            <a:avLst>
              <a:gd name="adj" fmla="val 2014"/>
            </a:avLst>
          </a:prstGeom>
          <a:solidFill>
            <a:srgbClr val="B6D6FC"/>
          </a:solidFill>
          <a:ln/>
        </p:spPr>
      </p:sp>
      <p:sp>
        <p:nvSpPr>
          <p:cNvPr id="2" name="Text 0"/>
          <p:cNvSpPr/>
          <p:nvPr/>
        </p:nvSpPr>
        <p:spPr>
          <a:xfrm>
            <a:off x="3116561" y="154552"/>
            <a:ext cx="7167994" cy="6200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850"/>
              </a:lnSpc>
            </a:pP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Ангулярный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хейлит -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мультифакторное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заболевание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lnSpc>
                <a:spcPts val="4850"/>
              </a:lnSpc>
              <a:buNone/>
            </a:pP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3472477" y="796967"/>
            <a:ext cx="8034445" cy="6350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>
              <a:lnSpc>
                <a:spcPts val="2500"/>
              </a:lnSpc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hape 2"/>
          <p:cNvSpPr/>
          <p:nvPr/>
        </p:nvSpPr>
        <p:spPr>
          <a:xfrm>
            <a:off x="650915" y="4601195"/>
            <a:ext cx="6565106" cy="3252635"/>
          </a:xfrm>
          <a:prstGeom prst="roundRect">
            <a:avLst>
              <a:gd name="adj" fmla="val 831"/>
            </a:avLst>
          </a:prstGeom>
          <a:solidFill>
            <a:schemeClr val="tx1">
              <a:lumMod val="65000"/>
              <a:lumOff val="35000"/>
            </a:schemeClr>
          </a:solidFill>
          <a:ln/>
        </p:spPr>
      </p:sp>
      <p:sp>
        <p:nvSpPr>
          <p:cNvPr id="5" name="Text 3"/>
          <p:cNvSpPr/>
          <p:nvPr/>
        </p:nvSpPr>
        <p:spPr>
          <a:xfrm>
            <a:off x="2232025" y="5093951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Первичный</a:t>
            </a:r>
            <a:r>
              <a:rPr lang="ru-RU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АХ</a:t>
            </a:r>
            <a:r>
              <a:rPr lang="en-US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 4"/>
          <p:cNvSpPr/>
          <p:nvPr/>
        </p:nvSpPr>
        <p:spPr>
          <a:xfrm>
            <a:off x="849273" y="5807905"/>
            <a:ext cx="6168390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Рассматривается как самостоятельное </a:t>
            </a:r>
            <a:r>
              <a:rPr lang="en-US" sz="2200" dirty="0" err="1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заболевание</a:t>
            </a:r>
            <a:r>
              <a:rPr lang="ru-RU" sz="2200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и ч</a:t>
            </a:r>
            <a:r>
              <a:rPr lang="en-US" sz="2200" dirty="0" err="1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аще</a:t>
            </a:r>
            <a:r>
              <a:rPr lang="en-US" sz="2200" dirty="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всего вызван местными факторами: инфекцией, мацерацией, травмой или контактным раздражителем</a:t>
            </a:r>
            <a:endParaRPr lang="en-US" sz="2200" dirty="0"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14997" y="5459589"/>
            <a:ext cx="2480905" cy="3101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Вторичный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АХ</a:t>
            </a:r>
            <a:r>
              <a:rPr 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 6"/>
          <p:cNvSpPr/>
          <p:nvPr/>
        </p:nvSpPr>
        <p:spPr>
          <a:xfrm>
            <a:off x="7868729" y="6067317"/>
            <a:ext cx="6279356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Является симптомом или следствием системной патологии: дефицита витаминов, сахарного диабета, иммунодефицита, заболеваний ЖКТ и других состояний</a:t>
            </a:r>
            <a:endParaRPr lang="en-US" sz="2200" dirty="0">
              <a:latin typeface="Inter" panose="020B0604020202020204" charset="0"/>
              <a:ea typeface="Inter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10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6192" y="1337373"/>
            <a:ext cx="796945" cy="637403"/>
          </a:xfrm>
          <a:prstGeom prst="rect">
            <a:avLst/>
          </a:prstGeom>
        </p:spPr>
      </p:pic>
      <p:sp>
        <p:nvSpPr>
          <p:cNvPr id="11" name="Text 8"/>
          <p:cNvSpPr/>
          <p:nvPr/>
        </p:nvSpPr>
        <p:spPr>
          <a:xfrm>
            <a:off x="7970894" y="1461752"/>
            <a:ext cx="5956979" cy="9526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500"/>
              </a:lnSpc>
              <a:buNone/>
            </a:pPr>
            <a:r>
              <a:rPr lang="ru-RU" sz="2200" b="1" dirty="0">
                <a:effectLst/>
                <a:latin typeface="Uni Sans Heavy CAPS" panose="00000500000000000000" pitchFamily="2" charset="-52"/>
                <a:ea typeface="Calibri" panose="020F0502020204030204" pitchFamily="34" charset="0"/>
              </a:rPr>
              <a:t>Пол: </a:t>
            </a:r>
          </a:p>
          <a:p>
            <a:pPr marL="0" indent="0" algn="just">
              <a:lnSpc>
                <a:spcPts val="2500"/>
              </a:lnSpc>
              <a:buNone/>
            </a:pPr>
            <a:r>
              <a:rPr lang="ru-RU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Ж</a:t>
            </a: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енщины подверга</a:t>
            </a:r>
            <a:r>
              <a:rPr lang="ru-RU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ю</a:t>
            </a:r>
            <a:r>
              <a:rPr lang="en-US" sz="22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тся более высокому риску из-за гормональных изменений</a:t>
            </a:r>
            <a:endParaRPr lang="en-US" sz="2200" dirty="0"/>
          </a:p>
        </p:txBody>
      </p:sp>
      <p:pic>
        <p:nvPicPr>
          <p:cNvPr id="12" name="Image 0" descr="preencoded.png">
            <a:extLst>
              <a:ext uri="{FF2B5EF4-FFF2-40B4-BE49-F238E27FC236}">
                <a16:creationId xmlns:a16="http://schemas.microsoft.com/office/drawing/2014/main" id="{FB27094B-5841-4790-B3D2-33B791AD00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56" y="1330308"/>
            <a:ext cx="796945" cy="6374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B43BAD8-A1DD-40DB-B567-AC1C81D018A2}"/>
              </a:ext>
            </a:extLst>
          </p:cNvPr>
          <p:cNvSpPr txBox="1"/>
          <p:nvPr/>
        </p:nvSpPr>
        <p:spPr>
          <a:xfrm>
            <a:off x="1053458" y="1297968"/>
            <a:ext cx="5779406" cy="129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Uni Sans Heavy CAP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Возраст: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Дети и пожилые люди более восприимчивы к заболеванию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40EAE7-508B-4A66-9869-B2F1F1DE0624}"/>
              </a:ext>
            </a:extLst>
          </p:cNvPr>
          <p:cNvSpPr txBox="1"/>
          <p:nvPr/>
        </p:nvSpPr>
        <p:spPr>
          <a:xfrm>
            <a:off x="3731203" y="3057623"/>
            <a:ext cx="8479382" cy="1258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effectLst/>
                <a:latin typeface="Uni Sans Heavy CAPS" panose="000005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Географическое положение: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У людей, живущих в холодном климате больше случаев заболевания из-за сухого воздуха</a:t>
            </a:r>
          </a:p>
        </p:txBody>
      </p:sp>
      <p:pic>
        <p:nvPicPr>
          <p:cNvPr id="17" name="Image 0" descr="preencoded.png">
            <a:extLst>
              <a:ext uri="{FF2B5EF4-FFF2-40B4-BE49-F238E27FC236}">
                <a16:creationId xmlns:a16="http://schemas.microsoft.com/office/drawing/2014/main" id="{786EB599-1AF1-45C3-BAC3-6F289C3C6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8089" y="3013328"/>
            <a:ext cx="796945" cy="6374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5160936" cy="8229600"/>
          </a:xfrm>
          <a:prstGeom prst="rect">
            <a:avLst/>
          </a:prstGeom>
          <a:solidFill>
            <a:srgbClr val="DFDFE0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1689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377912" y="274148"/>
            <a:ext cx="9144000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000" b="1" dirty="0">
                <a:solidFill>
                  <a:srgbClr val="C00000"/>
                </a:solidFill>
              </a:rPr>
              <a:t>Ключевые особенности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0F68B1F-8A8C-4A77-981C-FD49753D0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2611486"/>
              </p:ext>
            </p:extLst>
          </p:nvPr>
        </p:nvGraphicFramePr>
        <p:xfrm>
          <a:off x="5336856" y="1137424"/>
          <a:ext cx="9056869" cy="5709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 5"/>
          <p:cNvSpPr/>
          <p:nvPr/>
        </p:nvSpPr>
        <p:spPr>
          <a:xfrm>
            <a:off x="10131691" y="1951861"/>
            <a:ext cx="4262034" cy="35040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just">
              <a:lnSpc>
                <a:spcPts val="2850"/>
              </a:lnSpc>
              <a:buSzPct val="100000"/>
              <a:buChar char="•"/>
            </a:pPr>
            <a:endParaRPr lang="en-US" sz="22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789213144"/>
              </p:ext>
            </p:extLst>
          </p:nvPr>
        </p:nvGraphicFramePr>
        <p:xfrm>
          <a:off x="493846" y="0"/>
          <a:ext cx="4323044" cy="8229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936997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2"/>
          <p:cNvSpPr/>
          <p:nvPr/>
        </p:nvSpPr>
        <p:spPr>
          <a:xfrm>
            <a:off x="7315200" y="5483251"/>
            <a:ext cx="6430913" cy="1001666"/>
          </a:xfrm>
          <a:prstGeom prst="roundRect">
            <a:avLst>
              <a:gd name="adj" fmla="val 2690"/>
            </a:avLst>
          </a:prstGeom>
          <a:solidFill>
            <a:srgbClr val="FCF2B5"/>
          </a:solidFill>
          <a:ln/>
        </p:spPr>
      </p:sp>
      <p:sp>
        <p:nvSpPr>
          <p:cNvPr id="2" name="Text 0"/>
          <p:cNvSpPr/>
          <p:nvPr/>
        </p:nvSpPr>
        <p:spPr>
          <a:xfrm>
            <a:off x="3981330" y="395352"/>
            <a:ext cx="5676186" cy="5717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500"/>
              </a:lnSpc>
              <a:buNone/>
            </a:pPr>
            <a:r>
              <a:rPr lang="en-US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Инфекци</a:t>
            </a:r>
            <a:r>
              <a:rPr lang="ru-RU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онный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фактор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1"/>
          <p:cNvSpPr/>
          <p:nvPr/>
        </p:nvSpPr>
        <p:spPr>
          <a:xfrm>
            <a:off x="731758" y="1336308"/>
            <a:ext cx="13166884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200"/>
              </a:lnSpc>
              <a:buNone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Инфекция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одна из наиболее частых причин ангулярного хейлита.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2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Возбудители могут действовать как самостоятельно, так и присоединяться к уже имеющемуся воспалению другой этиологии</a:t>
            </a:r>
            <a:r>
              <a:rPr lang="en-US" sz="2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400" dirty="0"/>
          </a:p>
        </p:txBody>
      </p:sp>
      <p:sp>
        <p:nvSpPr>
          <p:cNvPr id="4" name="Shape 2"/>
          <p:cNvSpPr/>
          <p:nvPr/>
        </p:nvSpPr>
        <p:spPr>
          <a:xfrm>
            <a:off x="731758" y="2502694"/>
            <a:ext cx="6499146" cy="1894165"/>
          </a:xfrm>
          <a:prstGeom prst="roundRect">
            <a:avLst>
              <a:gd name="adj" fmla="val 5793"/>
            </a:avLst>
          </a:prstGeom>
          <a:solidFill>
            <a:srgbClr val="F9F8F5"/>
          </a:solidFill>
          <a:ln/>
        </p:spPr>
      </p:sp>
      <p:sp>
        <p:nvSpPr>
          <p:cNvPr id="5" name="Shape 3"/>
          <p:cNvSpPr/>
          <p:nvPr/>
        </p:nvSpPr>
        <p:spPr>
          <a:xfrm>
            <a:off x="731758" y="2479834"/>
            <a:ext cx="6499146" cy="91440"/>
          </a:xfrm>
          <a:prstGeom prst="roundRect">
            <a:avLst>
              <a:gd name="adj" fmla="val 30015"/>
            </a:avLst>
          </a:prstGeom>
          <a:solidFill>
            <a:srgbClr val="28282F"/>
          </a:solidFill>
          <a:ln/>
        </p:spPr>
      </p:sp>
      <p:sp>
        <p:nvSpPr>
          <p:cNvPr id="6" name="Shape 4"/>
          <p:cNvSpPr/>
          <p:nvPr/>
        </p:nvSpPr>
        <p:spPr>
          <a:xfrm>
            <a:off x="3706892" y="2228255"/>
            <a:ext cx="548878" cy="548878"/>
          </a:xfrm>
          <a:prstGeom prst="roundRect">
            <a:avLst>
              <a:gd name="adj" fmla="val 166594"/>
            </a:avLst>
          </a:prstGeom>
          <a:solidFill>
            <a:srgbClr val="28282F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1555" y="2392799"/>
            <a:ext cx="219551" cy="219551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937498" y="2960013"/>
            <a:ext cx="2801779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161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Золотистый стафилококк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 6"/>
          <p:cNvSpPr/>
          <p:nvPr/>
        </p:nvSpPr>
        <p:spPr>
          <a:xfrm>
            <a:off x="937498" y="3347085"/>
            <a:ext cx="6087666" cy="8440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наиболее распространённый бактериальный возбудитель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АХ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7399496" y="2502694"/>
            <a:ext cx="6499146" cy="1894165"/>
          </a:xfrm>
          <a:prstGeom prst="roundRect">
            <a:avLst>
              <a:gd name="adj" fmla="val 5793"/>
            </a:avLst>
          </a:prstGeom>
          <a:solidFill>
            <a:srgbClr val="F9F8F5"/>
          </a:solidFill>
          <a:ln/>
        </p:spPr>
      </p:sp>
      <p:sp>
        <p:nvSpPr>
          <p:cNvPr id="11" name="Shape 8"/>
          <p:cNvSpPr/>
          <p:nvPr/>
        </p:nvSpPr>
        <p:spPr>
          <a:xfrm>
            <a:off x="7399496" y="2479834"/>
            <a:ext cx="6499146" cy="91440"/>
          </a:xfrm>
          <a:prstGeom prst="roundRect">
            <a:avLst>
              <a:gd name="adj" fmla="val 30015"/>
            </a:avLst>
          </a:prstGeom>
          <a:solidFill>
            <a:srgbClr val="28282F"/>
          </a:solidFill>
          <a:ln/>
        </p:spPr>
      </p:sp>
      <p:sp>
        <p:nvSpPr>
          <p:cNvPr id="12" name="Shape 9"/>
          <p:cNvSpPr/>
          <p:nvPr/>
        </p:nvSpPr>
        <p:spPr>
          <a:xfrm>
            <a:off x="10374630" y="2228255"/>
            <a:ext cx="548878" cy="548878"/>
          </a:xfrm>
          <a:prstGeom prst="roundRect">
            <a:avLst>
              <a:gd name="adj" fmla="val 166594"/>
            </a:avLst>
          </a:prstGeom>
          <a:solidFill>
            <a:srgbClr val="28282F"/>
          </a:solidFill>
          <a:ln/>
        </p:spPr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39293" y="2392799"/>
            <a:ext cx="219551" cy="219551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7605236" y="2960013"/>
            <a:ext cx="2797254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161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Кандидозное поражение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 11"/>
          <p:cNvSpPr/>
          <p:nvPr/>
        </p:nvSpPr>
        <p:spPr>
          <a:xfrm>
            <a:off x="7605236" y="3347085"/>
            <a:ext cx="6087666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характерн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для людей с ослабленным иммунитетом и сахарным диабетом</a:t>
            </a:r>
            <a:endParaRPr lang="en-US" sz="2200" dirty="0"/>
          </a:p>
        </p:txBody>
      </p:sp>
      <p:sp>
        <p:nvSpPr>
          <p:cNvPr id="16" name="Shape 12"/>
          <p:cNvSpPr/>
          <p:nvPr/>
        </p:nvSpPr>
        <p:spPr>
          <a:xfrm>
            <a:off x="731758" y="5684282"/>
            <a:ext cx="6499146" cy="768430"/>
          </a:xfrm>
          <a:prstGeom prst="roundRect">
            <a:avLst>
              <a:gd name="adj" fmla="val 6803"/>
            </a:avLst>
          </a:prstGeom>
          <a:solidFill>
            <a:srgbClr val="F9F8F5"/>
          </a:solidFill>
          <a:ln/>
        </p:spPr>
        <p:txBody>
          <a:bodyPr/>
          <a:lstStyle/>
          <a:p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б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ета-гемолитический стрептококк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ч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</a:t>
            </a:r>
            <a:r>
              <a:rPr lang="ru-RU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ще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встречается у детей</a:t>
            </a:r>
            <a:endParaRPr lang="ru-RU" sz="2200" dirty="0"/>
          </a:p>
        </p:txBody>
      </p:sp>
      <p:sp>
        <p:nvSpPr>
          <p:cNvPr id="17" name="Shape 13"/>
          <p:cNvSpPr/>
          <p:nvPr/>
        </p:nvSpPr>
        <p:spPr>
          <a:xfrm>
            <a:off x="731758" y="4817031"/>
            <a:ext cx="6499146" cy="91440"/>
          </a:xfrm>
          <a:prstGeom prst="roundRect">
            <a:avLst>
              <a:gd name="adj" fmla="val 30015"/>
            </a:avLst>
          </a:prstGeom>
          <a:solidFill>
            <a:srgbClr val="28282F"/>
          </a:solidFill>
          <a:ln/>
        </p:spPr>
      </p:sp>
      <p:sp>
        <p:nvSpPr>
          <p:cNvPr id="18" name="Shape 14"/>
          <p:cNvSpPr/>
          <p:nvPr/>
        </p:nvSpPr>
        <p:spPr>
          <a:xfrm>
            <a:off x="3706892" y="4565452"/>
            <a:ext cx="548878" cy="548878"/>
          </a:xfrm>
          <a:prstGeom prst="roundRect">
            <a:avLst>
              <a:gd name="adj" fmla="val 166594"/>
            </a:avLst>
          </a:prstGeom>
          <a:solidFill>
            <a:srgbClr val="28282F"/>
          </a:solidFill>
          <a:ln/>
        </p:spPr>
      </p:sp>
      <p:pic>
        <p:nvPicPr>
          <p:cNvPr id="19" name="Image 2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1555" y="4729996"/>
            <a:ext cx="219551" cy="219551"/>
          </a:xfrm>
          <a:prstGeom prst="rect">
            <a:avLst/>
          </a:prstGeom>
        </p:spPr>
      </p:pic>
      <p:sp>
        <p:nvSpPr>
          <p:cNvPr id="20" name="Text 15"/>
          <p:cNvSpPr/>
          <p:nvPr/>
        </p:nvSpPr>
        <p:spPr>
          <a:xfrm>
            <a:off x="937498" y="5297210"/>
            <a:ext cx="2287072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endParaRPr lang="en-US" sz="2400" b="1" dirty="0"/>
          </a:p>
        </p:txBody>
      </p:sp>
      <p:sp>
        <p:nvSpPr>
          <p:cNvPr id="21" name="Text 16"/>
          <p:cNvSpPr/>
          <p:nvPr/>
        </p:nvSpPr>
        <p:spPr>
          <a:xfrm>
            <a:off x="937498" y="5684282"/>
            <a:ext cx="6087666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endParaRPr lang="en-US" sz="2200" dirty="0"/>
          </a:p>
        </p:txBody>
      </p:sp>
      <p:sp>
        <p:nvSpPr>
          <p:cNvPr id="23" name="Shape 18"/>
          <p:cNvSpPr/>
          <p:nvPr/>
        </p:nvSpPr>
        <p:spPr>
          <a:xfrm>
            <a:off x="7399496" y="4817031"/>
            <a:ext cx="6499146" cy="91440"/>
          </a:xfrm>
          <a:prstGeom prst="roundRect">
            <a:avLst>
              <a:gd name="adj" fmla="val 30015"/>
            </a:avLst>
          </a:prstGeom>
          <a:solidFill>
            <a:srgbClr val="28282F"/>
          </a:solidFill>
          <a:ln/>
        </p:spPr>
      </p:sp>
      <p:sp>
        <p:nvSpPr>
          <p:cNvPr id="24" name="Shape 19"/>
          <p:cNvSpPr/>
          <p:nvPr/>
        </p:nvSpPr>
        <p:spPr>
          <a:xfrm>
            <a:off x="10374630" y="4565452"/>
            <a:ext cx="548878" cy="548878"/>
          </a:xfrm>
          <a:prstGeom prst="roundRect">
            <a:avLst>
              <a:gd name="adj" fmla="val 166594"/>
            </a:avLst>
          </a:prstGeom>
          <a:solidFill>
            <a:srgbClr val="28282F"/>
          </a:solidFill>
          <a:ln/>
        </p:spPr>
      </p:sp>
      <p:pic>
        <p:nvPicPr>
          <p:cNvPr id="25" name="Image 3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9293" y="4729996"/>
            <a:ext cx="219551" cy="219551"/>
          </a:xfrm>
          <a:prstGeom prst="rect">
            <a:avLst/>
          </a:prstGeom>
        </p:spPr>
      </p:pic>
      <p:sp>
        <p:nvSpPr>
          <p:cNvPr id="26" name="Text 20"/>
          <p:cNvSpPr/>
          <p:nvPr/>
        </p:nvSpPr>
        <p:spPr>
          <a:xfrm>
            <a:off x="1194851" y="5240804"/>
            <a:ext cx="2287072" cy="2858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2400" b="1" dirty="0">
                <a:solidFill>
                  <a:srgbClr val="1616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Стрептококк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 21"/>
          <p:cNvSpPr/>
          <p:nvPr/>
        </p:nvSpPr>
        <p:spPr>
          <a:xfrm>
            <a:off x="7992322" y="5705713"/>
            <a:ext cx="6087666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2200"/>
              </a:lnSpc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itchFamily="34" charset="0"/>
                <a:ea typeface="Inter" pitchFamily="34" charset="-122"/>
                <a:cs typeface="Inter" pitchFamily="34" charset="-120"/>
              </a:rPr>
              <a:t>Нередко речь идёт о комбинации инфекций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</a:pPr>
            <a:endParaRPr lang="en-US" sz="2200" dirty="0"/>
          </a:p>
        </p:txBody>
      </p:sp>
      <p:pic>
        <p:nvPicPr>
          <p:cNvPr id="29" name="Image 4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236" y="5645227"/>
            <a:ext cx="637876" cy="510301"/>
          </a:xfrm>
          <a:prstGeom prst="rect">
            <a:avLst/>
          </a:prstGeom>
        </p:spPr>
      </p:pic>
      <p:sp>
        <p:nvSpPr>
          <p:cNvPr id="30" name="Text 23"/>
          <p:cNvSpPr/>
          <p:nvPr/>
        </p:nvSpPr>
        <p:spPr>
          <a:xfrm>
            <a:off x="1326118" y="6856690"/>
            <a:ext cx="12389644" cy="562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56642" y="469940"/>
            <a:ext cx="7563207" cy="591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Мацерация: главная провокатор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271925" y="1165503"/>
            <a:ext cx="8552525" cy="591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24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Постоянное увлажнение уголков рта слюной — одна из самых частых причин заед. Слюна содержит ферменты, которые разрушают защитный барьер кожи.</a:t>
            </a:r>
            <a:endParaRPr lang="en-US" sz="2400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646" y="2119512"/>
            <a:ext cx="613676" cy="6136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61300" y="2248384"/>
            <a:ext cx="3176945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 детей младшего возраста</a:t>
            </a:r>
            <a:endParaRPr lang="en-US" sz="2800" b="1" dirty="0"/>
          </a:p>
        </p:txBody>
      </p:sp>
      <p:sp>
        <p:nvSpPr>
          <p:cNvPr id="7" name="Text 3"/>
          <p:cNvSpPr/>
          <p:nvPr/>
        </p:nvSpPr>
        <p:spPr>
          <a:xfrm>
            <a:off x="1371243" y="2668191"/>
            <a:ext cx="7016115" cy="8865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Слабость круговой мышцы рта,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just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слюна вытекает и скапливается в уголках губ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</a:p>
          <a:p>
            <a:pPr marL="0" indent="0" algn="just">
              <a:lnSpc>
                <a:spcPts val="23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к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ожа постоянно увлажнена — идеальная среда для инфекции</a:t>
            </a:r>
            <a:endParaRPr lang="en-US" sz="220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4175" y="3790987"/>
            <a:ext cx="601883" cy="60188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1371243" y="3915251"/>
            <a:ext cx="236458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 детей</a:t>
            </a:r>
            <a:r>
              <a:rPr lang="ru-RU" sz="2800" b="1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среднего и старшего возраста</a:t>
            </a:r>
            <a:endParaRPr lang="en-US" sz="2800" b="1" dirty="0"/>
          </a:p>
        </p:txBody>
      </p:sp>
      <p:sp>
        <p:nvSpPr>
          <p:cNvPr id="10" name="Text 5"/>
          <p:cNvSpPr/>
          <p:nvPr/>
        </p:nvSpPr>
        <p:spPr>
          <a:xfrm>
            <a:off x="1371243" y="4318873"/>
            <a:ext cx="7016115" cy="591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Вредные привычки — закусывание губ, частое облизывание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губ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сосание леденцов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</a:t>
            </a:r>
          </a:p>
          <a:p>
            <a:pPr marL="0" indent="0" algn="just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Рот полуоткрыт, слюна вытекает наружу.</a:t>
            </a:r>
            <a:endParaRPr lang="en-US" sz="220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313" y="5150372"/>
            <a:ext cx="535609" cy="53560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371243" y="5270421"/>
            <a:ext cx="236458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 взрослых</a:t>
            </a:r>
            <a:endParaRPr lang="en-US" sz="2800" b="1" dirty="0"/>
          </a:p>
        </p:txBody>
      </p:sp>
      <p:sp>
        <p:nvSpPr>
          <p:cNvPr id="13" name="Text 7"/>
          <p:cNvSpPr/>
          <p:nvPr/>
        </p:nvSpPr>
        <p:spPr>
          <a:xfrm>
            <a:off x="1371243" y="5674042"/>
            <a:ext cx="7453207" cy="591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Ночное слюнотечение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из-за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неправильн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ого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прикус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 или неправильно изготовленных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зубны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х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протез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ов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, 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 также 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привычк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а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облизывать губы.</a:t>
            </a:r>
            <a:endParaRPr lang="en-US" sz="2200" dirty="0"/>
          </a:p>
        </p:txBody>
      </p:sp>
      <p:pic>
        <p:nvPicPr>
          <p:cNvPr id="14" name="Image 4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455" y="6557202"/>
            <a:ext cx="544291" cy="544291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1430760" y="6632167"/>
            <a:ext cx="236458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800" b="1" dirty="0"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У курильщиков</a:t>
            </a:r>
            <a:endParaRPr lang="en-US" sz="2800" b="1" dirty="0"/>
          </a:p>
        </p:txBody>
      </p:sp>
      <p:sp>
        <p:nvSpPr>
          <p:cNvPr id="16" name="Text 9"/>
          <p:cNvSpPr/>
          <p:nvPr/>
        </p:nvSpPr>
        <p:spPr>
          <a:xfrm>
            <a:off x="1371243" y="7029212"/>
            <a:ext cx="7016115" cy="591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just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Заеды нередки из-за постоянной сухости рта и раздражающего действия смол и дёгтя на кожу уголков губ.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898086" y="263790"/>
            <a:ext cx="6823829" cy="5911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650"/>
              </a:lnSpc>
              <a:buNone/>
            </a:pPr>
            <a:r>
              <a:rPr lang="ru-RU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«</a:t>
            </a: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Стоматологические</a:t>
            </a:r>
            <a:r>
              <a:rPr lang="ru-RU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» и анатомические</a:t>
            </a:r>
            <a:r>
              <a:rPr lang="en-US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причины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5" name="Shape 3"/>
          <p:cNvSpPr/>
          <p:nvPr/>
        </p:nvSpPr>
        <p:spPr>
          <a:xfrm>
            <a:off x="394005" y="3463720"/>
            <a:ext cx="3774551" cy="2359029"/>
          </a:xfrm>
          <a:prstGeom prst="roundRect">
            <a:avLst>
              <a:gd name="adj" fmla="val 1589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935698" y="3595662"/>
            <a:ext cx="236458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Стираемость зубов</a:t>
            </a:r>
            <a:endParaRPr lang="en-US" sz="2400" b="1" dirty="0"/>
          </a:p>
        </p:txBody>
      </p:sp>
      <p:sp>
        <p:nvSpPr>
          <p:cNvPr id="7" name="Text 5"/>
          <p:cNvSpPr/>
          <p:nvPr/>
        </p:nvSpPr>
        <p:spPr>
          <a:xfrm>
            <a:off x="504103" y="4107575"/>
            <a:ext cx="3455737" cy="14514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Сильная стираемость жевательных поверхностей снижает высоту прикуса</a:t>
            </a:r>
            <a:endParaRPr lang="en-US" sz="2200" dirty="0"/>
          </a:p>
        </p:txBody>
      </p:sp>
      <p:sp>
        <p:nvSpPr>
          <p:cNvPr id="8" name="Shape 6"/>
          <p:cNvSpPr/>
          <p:nvPr/>
        </p:nvSpPr>
        <p:spPr>
          <a:xfrm>
            <a:off x="4377272" y="3475896"/>
            <a:ext cx="3620632" cy="2323756"/>
          </a:xfrm>
          <a:prstGeom prst="roundRect">
            <a:avLst>
              <a:gd name="adj" fmla="val 1589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5005297" y="3585926"/>
            <a:ext cx="236458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4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Потеря зубов</a:t>
            </a:r>
            <a:endParaRPr lang="en-US" sz="2400" b="1" dirty="0"/>
          </a:p>
        </p:txBody>
      </p:sp>
      <p:sp>
        <p:nvSpPr>
          <p:cNvPr id="10" name="Text 8"/>
          <p:cNvSpPr/>
          <p:nvPr/>
        </p:nvSpPr>
        <p:spPr>
          <a:xfrm>
            <a:off x="4482790" y="3952134"/>
            <a:ext cx="3378820" cy="17297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Отсутствие жевательных зубов приводит к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lnSpc>
                <a:spcPts val="230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уменьшению 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нижней трети лица</a:t>
            </a:r>
            <a:endParaRPr lang="en-US" sz="2200" dirty="0"/>
          </a:p>
        </p:txBody>
      </p:sp>
      <p:sp>
        <p:nvSpPr>
          <p:cNvPr id="11" name="Shape 9"/>
          <p:cNvSpPr/>
          <p:nvPr/>
        </p:nvSpPr>
        <p:spPr>
          <a:xfrm>
            <a:off x="756642" y="5979914"/>
            <a:ext cx="7006709" cy="1800235"/>
          </a:xfrm>
          <a:prstGeom prst="roundRect">
            <a:avLst>
              <a:gd name="adj" fmla="val 1904"/>
            </a:avLst>
          </a:prstGeom>
          <a:solidFill>
            <a:srgbClr val="F9F8F5"/>
          </a:solidFill>
          <a:ln w="22860">
            <a:solidFill>
              <a:srgbClr val="D3D1C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2945419" y="6171091"/>
            <a:ext cx="2364581" cy="2955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ru-RU" sz="24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Зубные</a:t>
            </a:r>
            <a:r>
              <a:rPr lang="en-US" sz="24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протезы</a:t>
            </a:r>
            <a:endParaRPr lang="en-US" sz="2400" b="1" dirty="0"/>
          </a:p>
        </p:txBody>
      </p:sp>
      <p:sp>
        <p:nvSpPr>
          <p:cNvPr id="13" name="Text 11"/>
          <p:cNvSpPr/>
          <p:nvPr/>
        </p:nvSpPr>
        <p:spPr>
          <a:xfrm>
            <a:off x="968573" y="6667619"/>
            <a:ext cx="6582847" cy="5910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Неправильно изготовленные протезы или ортодонтическое лечение могут изменить прикус</a:t>
            </a:r>
            <a:endParaRPr lang="en-US" sz="22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7A6062-A65A-49DC-BA65-7F72A0BD6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4388" y="1083681"/>
            <a:ext cx="4695049" cy="3516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F4BB739-7ED4-432B-8E51-B087E28309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7520" y="5016287"/>
            <a:ext cx="4719104" cy="3141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2E68B5D-AD6A-401F-895F-74C254C3BADD}"/>
              </a:ext>
            </a:extLst>
          </p:cNvPr>
          <p:cNvSpPr txBox="1"/>
          <p:nvPr/>
        </p:nvSpPr>
        <p:spPr>
          <a:xfrm>
            <a:off x="682704" y="2390015"/>
            <a:ext cx="731520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Inter" panose="020B0604020202020204" charset="0"/>
                <a:ea typeface="Inter" panose="020B0604020202020204" charset="0"/>
              </a:rPr>
              <a:t>Аномалии прикуса</a:t>
            </a:r>
          </a:p>
          <a:p>
            <a:pPr algn="ctr"/>
            <a:endParaRPr lang="ru-RU" sz="2200" b="1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4137E9-372A-456D-8FE9-A4877B72303B}"/>
              </a:ext>
            </a:extLst>
          </p:cNvPr>
          <p:cNvSpPr txBox="1"/>
          <p:nvPr/>
        </p:nvSpPr>
        <p:spPr>
          <a:xfrm>
            <a:off x="682704" y="1374894"/>
            <a:ext cx="7315200" cy="8617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Inter" panose="020B0604020202020204" charset="0"/>
                <a:ea typeface="Inter" panose="020B0604020202020204" charset="0"/>
              </a:rPr>
              <a:t>Анатомические особенности</a:t>
            </a:r>
          </a:p>
          <a:p>
            <a:pPr algn="ctr"/>
            <a:endParaRPr lang="ru-RU" sz="2200" b="1" dirty="0">
              <a:latin typeface="Inter" panose="020B0604020202020204" charset="0"/>
              <a:ea typeface="Inter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72C25C-D468-496A-83A5-F84D806DBAC5}"/>
              </a:ext>
            </a:extLst>
          </p:cNvPr>
          <p:cNvSpPr txBox="1"/>
          <p:nvPr/>
        </p:nvSpPr>
        <p:spPr>
          <a:xfrm>
            <a:off x="1416205" y="296208"/>
            <a:ext cx="80177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none" strike="noStrike" dirty="0">
                <a:solidFill>
                  <a:srgbClr val="C00000"/>
                </a:solidFill>
                <a:effectLst/>
                <a:latin typeface="Uni Sans Heavy CAPS" panose="00000500000000000000" pitchFamily="2" charset="-5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Брекет-системы</a:t>
            </a:r>
            <a:endParaRPr lang="ru-RU" sz="3200" dirty="0">
              <a:solidFill>
                <a:srgbClr val="C00000"/>
              </a:solidFill>
              <a:latin typeface="Uni Sans Heavy CAPS" panose="00000500000000000000" pitchFamily="2" charset="-5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B6FF74-958E-4632-B251-153094FC665A}"/>
              </a:ext>
            </a:extLst>
          </p:cNvPr>
          <p:cNvSpPr txBox="1"/>
          <p:nvPr/>
        </p:nvSpPr>
        <p:spPr>
          <a:xfrm>
            <a:off x="356839" y="1070518"/>
            <a:ext cx="8396868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i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604020202020204" charset="0"/>
                <a:ea typeface="Inter" panose="020B0604020202020204" charset="0"/>
              </a:rPr>
              <a:t>Брекеты и хейлит:</a:t>
            </a:r>
          </a:p>
          <a:p>
            <a:pPr algn="just"/>
            <a:endParaRPr lang="ru-RU" sz="3200" b="1" i="1" u="none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Постоянное растяжение уголков рта:</a:t>
            </a:r>
            <a:r>
              <a:rPr lang="ru-RU" sz="24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 брекеты увеличивают объем зубов, что может приводить к хроническому растяжению кожи в углах рта</a:t>
            </a:r>
          </a:p>
          <a:p>
            <a:pPr algn="just"/>
            <a:endParaRPr lang="ru-RU" sz="2400" b="0" u="none" strike="noStrike" dirty="0">
              <a:effectLst/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Повышенное слюноотделение:</a:t>
            </a:r>
            <a:r>
              <a:rPr lang="ru-RU" sz="24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 установка брекетов часто провоцирует усиленное слюноотделение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ru-RU" sz="2400" dirty="0"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 </a:t>
            </a:r>
            <a:r>
              <a:rPr lang="ru-RU" sz="2400" b="1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Изменение прикуса:</a:t>
            </a:r>
            <a:r>
              <a:rPr lang="ru-RU" sz="24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 в процессе коррекции меняется высота нижнего отдела лица, что может приводить к образованию складок в уголках губ, где скапливается слюна</a:t>
            </a:r>
          </a:p>
          <a:p>
            <a:pPr algn="just"/>
            <a:endParaRPr lang="ru-RU" sz="2400" b="0" u="none" strike="noStrike" dirty="0">
              <a:effectLst/>
              <a:latin typeface="Inter" panose="020B0604020202020204" charset="0"/>
              <a:ea typeface="Inter" panose="020B060402020202020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ru-RU" sz="2400" b="1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Раздражение слизистой оболочки рта: о</a:t>
            </a:r>
            <a:r>
              <a:rPr lang="ru-RU" sz="2400" b="0" u="none" strike="noStrike" dirty="0">
                <a:effectLst/>
                <a:latin typeface="Inter" panose="020B0604020202020204" charset="0"/>
                <a:ea typeface="Inter" panose="020B0604020202020204" charset="0"/>
              </a:rPr>
              <a:t>ртодонтические элементы могут вызывать механическое раздражение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2A37AC-EDA7-4DF4-BCF1-50BF92F15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0" t="17805" r="12821" b="18585"/>
          <a:stretch/>
        </p:blipFill>
        <p:spPr bwMode="auto">
          <a:xfrm>
            <a:off x="9188604" y="3925177"/>
            <a:ext cx="5229923" cy="363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C2431-57D0-4692-820E-B6EBC1A6F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7121" y="908380"/>
            <a:ext cx="4052888" cy="269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7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4"/>
          <p:cNvSpPr/>
          <p:nvPr/>
        </p:nvSpPr>
        <p:spPr>
          <a:xfrm>
            <a:off x="7315200" y="2080929"/>
            <a:ext cx="6408063" cy="2040374"/>
          </a:xfrm>
          <a:prstGeom prst="roundRect">
            <a:avLst>
              <a:gd name="adj" fmla="val 1668"/>
            </a:avLst>
          </a:prstGeom>
          <a:solidFill>
            <a:srgbClr val="EDEBE3"/>
          </a:solidFill>
          <a:ln/>
        </p:spPr>
      </p:sp>
      <p:sp>
        <p:nvSpPr>
          <p:cNvPr id="2" name="Text 0"/>
          <p:cNvSpPr/>
          <p:nvPr/>
        </p:nvSpPr>
        <p:spPr>
          <a:xfrm>
            <a:off x="928096" y="125474"/>
            <a:ext cx="121129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ru-RU" sz="4000" b="1" dirty="0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Д</a:t>
            </a:r>
            <a:r>
              <a:rPr lang="en-US" sz="4000" b="1" dirty="0" err="1">
                <a:solidFill>
                  <a:srgbClr val="C00000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ефициты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Shape 1"/>
          <p:cNvSpPr/>
          <p:nvPr/>
        </p:nvSpPr>
        <p:spPr>
          <a:xfrm>
            <a:off x="774065" y="2080929"/>
            <a:ext cx="6350793" cy="2598592"/>
          </a:xfrm>
          <a:prstGeom prst="roundRect">
            <a:avLst>
              <a:gd name="adj" fmla="val 1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4" name="Text 2"/>
          <p:cNvSpPr/>
          <p:nvPr/>
        </p:nvSpPr>
        <p:spPr>
          <a:xfrm>
            <a:off x="1384523" y="2149656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8384203" y="2746322"/>
            <a:ext cx="4212788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endParaRPr lang="en-US" sz="2200" dirty="0"/>
          </a:p>
        </p:txBody>
      </p:sp>
      <p:sp>
        <p:nvSpPr>
          <p:cNvPr id="9" name="Shape 7"/>
          <p:cNvSpPr/>
          <p:nvPr/>
        </p:nvSpPr>
        <p:spPr>
          <a:xfrm>
            <a:off x="793790" y="4809411"/>
            <a:ext cx="6407944" cy="2040374"/>
          </a:xfrm>
          <a:prstGeom prst="roundRect">
            <a:avLst>
              <a:gd name="adj" fmla="val 1668"/>
            </a:avLst>
          </a:prstGeom>
          <a:solidFill>
            <a:srgbClr val="EDEBE3"/>
          </a:solidFill>
          <a:ln/>
        </p:spPr>
      </p:sp>
      <p:sp>
        <p:nvSpPr>
          <p:cNvPr id="10" name="Text 8"/>
          <p:cNvSpPr/>
          <p:nvPr/>
        </p:nvSpPr>
        <p:spPr>
          <a:xfrm>
            <a:off x="1526505" y="2165713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en-US" sz="2800" b="1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Витамин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В2</a:t>
            </a:r>
            <a:endParaRPr lang="en-US" sz="2800" b="1" dirty="0"/>
          </a:p>
        </p:txBody>
      </p:sp>
      <p:sp>
        <p:nvSpPr>
          <p:cNvPr id="11" name="Text 9"/>
          <p:cNvSpPr/>
          <p:nvPr/>
        </p:nvSpPr>
        <p:spPr>
          <a:xfrm>
            <a:off x="1020663" y="2633490"/>
            <a:ext cx="59543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Острая нехватка витамина В2 (рибофлавина) признана специалистами классической причиной хронических </a:t>
            </a:r>
            <a:r>
              <a:rPr lang="ru-RU" sz="2200" dirty="0" err="1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заед</a:t>
            </a: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Отвечает за регенерацию клеток кожи и слизистых</a:t>
            </a:r>
            <a:endParaRPr lang="en-US" sz="2200" dirty="0"/>
          </a:p>
        </p:txBody>
      </p:sp>
      <p:sp>
        <p:nvSpPr>
          <p:cNvPr id="12" name="Shape 10"/>
          <p:cNvSpPr/>
          <p:nvPr/>
        </p:nvSpPr>
        <p:spPr>
          <a:xfrm>
            <a:off x="7428548" y="4373250"/>
            <a:ext cx="6408063" cy="2578635"/>
          </a:xfrm>
          <a:prstGeom prst="roundRect">
            <a:avLst>
              <a:gd name="adj" fmla="val 1668"/>
            </a:avLst>
          </a:prstGeom>
          <a:solidFill>
            <a:srgbClr val="EDEBE3"/>
          </a:solidFill>
          <a:ln/>
        </p:spPr>
        <p:txBody>
          <a:bodyPr/>
          <a:lstStyle/>
          <a:p>
            <a:endParaRPr lang="ru-RU" dirty="0"/>
          </a:p>
        </p:txBody>
      </p:sp>
      <p:sp>
        <p:nvSpPr>
          <p:cNvPr id="13" name="Text 11"/>
          <p:cNvSpPr/>
          <p:nvPr/>
        </p:nvSpPr>
        <p:spPr>
          <a:xfrm>
            <a:off x="2140805" y="4874238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ru-RU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Ц</a:t>
            </a:r>
            <a:r>
              <a:rPr lang="en-US" sz="2800" b="1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инк</a:t>
            </a:r>
            <a:endParaRPr lang="en-US" sz="2800" b="1" dirty="0"/>
          </a:p>
        </p:txBody>
      </p:sp>
      <p:sp>
        <p:nvSpPr>
          <p:cNvPr id="14" name="Text 12"/>
          <p:cNvSpPr/>
          <p:nvPr/>
        </p:nvSpPr>
        <p:spPr>
          <a:xfrm>
            <a:off x="1020544" y="5386282"/>
            <a:ext cx="59544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</a:t>
            </a:r>
            <a:endParaRPr lang="en-US" sz="2200" dirty="0"/>
          </a:p>
        </p:txBody>
      </p:sp>
      <p:pic>
        <p:nvPicPr>
          <p:cNvPr id="1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943" y="2133835"/>
            <a:ext cx="456427" cy="365054"/>
          </a:xfrm>
          <a:prstGeom prst="rect">
            <a:avLst/>
          </a:prstGeom>
        </p:spPr>
      </p:pic>
      <p:pic>
        <p:nvPicPr>
          <p:cNvPr id="1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276" y="2251118"/>
            <a:ext cx="456427" cy="365054"/>
          </a:xfrm>
          <a:prstGeom prst="rect">
            <a:avLst/>
          </a:prstGeom>
        </p:spPr>
      </p:pic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96" y="4999473"/>
            <a:ext cx="456427" cy="365054"/>
          </a:xfrm>
          <a:prstGeom prst="rect">
            <a:avLst/>
          </a:prstGeom>
        </p:spPr>
      </p:pic>
      <p:pic>
        <p:nvPicPr>
          <p:cNvPr id="18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0397" y="4562649"/>
            <a:ext cx="456427" cy="36505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06819D5-DFD8-4EFA-9E89-34AE89439FCC}"/>
              </a:ext>
            </a:extLst>
          </p:cNvPr>
          <p:cNvSpPr txBox="1"/>
          <p:nvPr/>
        </p:nvSpPr>
        <p:spPr>
          <a:xfrm>
            <a:off x="8261778" y="2138753"/>
            <a:ext cx="3447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Витамин  В6, В12</a:t>
            </a:r>
            <a:endParaRPr lang="ru-RU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012E2-B1D2-4C0B-8D0B-525AE41C8BE8}"/>
              </a:ext>
            </a:extLst>
          </p:cNvPr>
          <p:cNvSpPr txBox="1"/>
          <p:nvPr/>
        </p:nvSpPr>
        <p:spPr>
          <a:xfrm>
            <a:off x="7762676" y="4999473"/>
            <a:ext cx="5847180" cy="1983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Железодефицитная анемия вызывает кислородное голодание тканей. Кожа на губах истончается, сохнет и легко лопается при малейшем натяжении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200" dirty="0">
                <a:effectLst/>
                <a:latin typeface="Inter" panose="020B0604020202020204" charset="0"/>
                <a:ea typeface="Inter" panose="020B060402020202020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11">
            <a:extLst>
              <a:ext uri="{FF2B5EF4-FFF2-40B4-BE49-F238E27FC236}">
                <a16:creationId xmlns:a16="http://schemas.microsoft.com/office/drawing/2014/main" id="{90445FC1-BBE0-4FC4-8230-3DBD379F6AF8}"/>
              </a:ext>
            </a:extLst>
          </p:cNvPr>
          <p:cNvSpPr/>
          <p:nvPr/>
        </p:nvSpPr>
        <p:spPr>
          <a:xfrm>
            <a:off x="8333318" y="4517817"/>
            <a:ext cx="2835235" cy="36195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 err="1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Железо</a:t>
            </a:r>
            <a:r>
              <a:rPr lang="en-US" sz="2800" b="1" dirty="0">
                <a:solidFill>
                  <a:srgbClr val="161613"/>
                </a:solidFill>
                <a:latin typeface="DM Sans Medium" pitchFamily="34" charset="0"/>
                <a:ea typeface="DM Sans Medium" pitchFamily="34" charset="-122"/>
                <a:cs typeface="DM Sans Medium" pitchFamily="34" charset="-120"/>
              </a:rPr>
              <a:t> </a:t>
            </a:r>
            <a:endParaRPr lang="en-US" sz="28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F8D0B2E-6650-4DC8-A685-48A714C23BAA}"/>
              </a:ext>
            </a:extLst>
          </p:cNvPr>
          <p:cNvSpPr txBox="1"/>
          <p:nvPr/>
        </p:nvSpPr>
        <p:spPr>
          <a:xfrm>
            <a:off x="7580397" y="2710638"/>
            <a:ext cx="633320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0" i="0" dirty="0">
                <a:solidFill>
                  <a:srgbClr val="001D35"/>
                </a:solidFill>
                <a:effectLst/>
                <a:latin typeface="Inter" panose="020B0604020202020204" charset="0"/>
                <a:ea typeface="Inter" panose="020B0604020202020204" charset="0"/>
              </a:rPr>
              <a:t>Участвуют в синтезе ДНК, белков, жиров, выработке энергии, а также защищают сосуды и улучшают когнитивные функции</a:t>
            </a:r>
            <a:endParaRPr lang="ru-RU" sz="2200" dirty="0">
              <a:latin typeface="Inter" panose="020B0604020202020204" charset="0"/>
              <a:ea typeface="Inter" panose="020B060402020202020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C6FBC68-7EF8-46E5-A563-B367B6F55DEE}"/>
              </a:ext>
            </a:extLst>
          </p:cNvPr>
          <p:cNvSpPr txBox="1"/>
          <p:nvPr/>
        </p:nvSpPr>
        <p:spPr>
          <a:xfrm>
            <a:off x="390785" y="834253"/>
            <a:ext cx="13445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Нехватка нутриентов — частая причина хронических заед.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buNone/>
            </a:pPr>
            <a:r>
              <a:rPr lang="ru-RU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В результате</a:t>
            </a:r>
            <a:r>
              <a:rPr lang="en-US" sz="2200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кожа становится сухой, легко травмируется и хуже восстанавливается. </a:t>
            </a:r>
            <a:endParaRPr lang="ru-RU" sz="2200" dirty="0">
              <a:solidFill>
                <a:srgbClr val="161613"/>
              </a:solidFill>
              <a:latin typeface="Inter" pitchFamily="34" charset="0"/>
              <a:ea typeface="Inter" pitchFamily="34" charset="-122"/>
              <a:cs typeface="Inter" pitchFamily="34" charset="-120"/>
            </a:endParaRPr>
          </a:p>
          <a:p>
            <a:pPr marL="0" indent="0" algn="ctr">
              <a:buNone/>
            </a:pPr>
            <a:r>
              <a:rPr lang="en-US" sz="2200" b="1" dirty="0">
                <a:solidFill>
                  <a:srgbClr val="161613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Местное лечение в этом случае даёт лишь временный эффект.</a:t>
            </a:r>
            <a:endParaRPr lang="en-US" sz="22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B2C447-DF14-4FD6-A450-51031D407371}"/>
              </a:ext>
            </a:extLst>
          </p:cNvPr>
          <p:cNvSpPr txBox="1"/>
          <p:nvPr/>
        </p:nvSpPr>
        <p:spPr>
          <a:xfrm>
            <a:off x="1317371" y="5267815"/>
            <a:ext cx="580748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Inter" panose="020B0604020202020204" charset="0"/>
                <a:ea typeface="Inter" panose="020B0604020202020204" charset="0"/>
              </a:rPr>
              <a:t>Дефицит цинка нарушает процессы заживления и ослабляет местный иммунитет кожи, делая её уязвимой для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859323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1978</Words>
  <Application>Microsoft Office PowerPoint</Application>
  <PresentationFormat>Произвольный</PresentationFormat>
  <Paragraphs>325</Paragraphs>
  <Slides>25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Calibri</vt:lpstr>
      <vt:lpstr>Uni Sans Heavy CAPS</vt:lpstr>
      <vt:lpstr>DM Sans Light</vt:lpstr>
      <vt:lpstr>Inter</vt:lpstr>
      <vt:lpstr>DM Sans Medium</vt:lpstr>
      <vt:lpstr>Arial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Галина</dc:creator>
  <cp:lastModifiedBy>Галина</cp:lastModifiedBy>
  <cp:revision>60</cp:revision>
  <dcterms:created xsi:type="dcterms:W3CDTF">2026-04-27T17:33:30Z</dcterms:created>
  <dcterms:modified xsi:type="dcterms:W3CDTF">2026-05-04T13:53:27Z</dcterms:modified>
</cp:coreProperties>
</file>