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354" r:id="rId2"/>
    <p:sldId id="324" r:id="rId3"/>
    <p:sldId id="362" r:id="rId4"/>
    <p:sldId id="335" r:id="rId5"/>
    <p:sldId id="328" r:id="rId6"/>
    <p:sldId id="330" r:id="rId7"/>
    <p:sldId id="334" r:id="rId8"/>
    <p:sldId id="346" r:id="rId9"/>
    <p:sldId id="359" r:id="rId10"/>
    <p:sldId id="361" r:id="rId11"/>
    <p:sldId id="355" r:id="rId12"/>
    <p:sldId id="360" r:id="rId13"/>
    <p:sldId id="357" r:id="rId14"/>
    <p:sldId id="363" r:id="rId15"/>
    <p:sldId id="364" r:id="rId16"/>
    <p:sldId id="356" r:id="rId17"/>
    <p:sldId id="305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30AB6"/>
    <a:srgbClr val="FD516A"/>
    <a:srgbClr val="FD7387"/>
    <a:srgbClr val="FEACB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13" autoAdjust="0"/>
    <p:restoredTop sz="94374" autoAdjust="0"/>
  </p:normalViewPr>
  <p:slideViewPr>
    <p:cSldViewPr>
      <p:cViewPr varScale="1">
        <p:scale>
          <a:sx n="88" d="100"/>
          <a:sy n="88" d="100"/>
        </p:scale>
        <p:origin x="-288" y="-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C4E3F-A1C4-4B9E-85AE-FAAB10278DF6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039F6-6D97-4117-BF7E-B126786F2D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6536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3506E-FBDB-4256-A511-A5F0C13AAB71}" type="slidenum">
              <a:rPr lang="ru-RU" smtClean="0">
                <a:solidFill>
                  <a:prstClr val="black"/>
                </a:solidFill>
              </a:rPr>
              <a:pPr/>
              <a:t>17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7311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8069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98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482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952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899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622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1186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658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091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728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7498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6453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9216" userDrawn="1">
          <p15:clr>
            <a:srgbClr val="F26B43"/>
          </p15:clr>
        </p15:guide>
        <p15:guide id="2" pos="1248" userDrawn="1">
          <p15:clr>
            <a:srgbClr val="F26B43"/>
          </p15:clr>
        </p15:guide>
        <p15:guide id="3" pos="1152" userDrawn="1">
          <p15:clr>
            <a:srgbClr val="F26B43"/>
          </p15:clr>
        </p15:guide>
        <p15:guide id="4" orient="horz" pos="1368" userDrawn="1">
          <p15:clr>
            <a:srgbClr val="F26B43"/>
          </p15:clr>
        </p15:guide>
        <p15:guide id="5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6912" userDrawn="1">
          <p15:clr>
            <a:srgbClr val="F26B43"/>
          </p15:clr>
        </p15:guide>
        <p15:guide id="10" pos="936" userDrawn="1">
          <p15:clr>
            <a:srgbClr val="F26B43"/>
          </p15:clr>
        </p15:guide>
        <p15:guide id="11" pos="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359696" y="188640"/>
            <a:ext cx="8136904" cy="2232248"/>
          </a:xfrm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2000" b="1" dirty="0" smtClean="0">
                <a:latin typeface="+mn-lt"/>
              </a:rPr>
              <a:t>ФЕДЕРАЛЬНОЕ ГОСУДАРСТВЕННОЕ БЮДЖЕТНОЕ ОБРАЗОВАТЕЛЬНОЕ УЧРЕЖДЕНИЕ ВЫСШЕГО ОБРАЗОВАНИЯ</a:t>
            </a:r>
            <a:br>
              <a:rPr lang="ru-RU" sz="2000" b="1" dirty="0" smtClean="0">
                <a:latin typeface="+mn-lt"/>
              </a:rPr>
            </a:br>
            <a:r>
              <a:rPr lang="ru-RU" sz="2000" b="1" dirty="0" smtClean="0">
                <a:latin typeface="+mn-lt"/>
              </a:rPr>
              <a:t>«ДОНЕЦКИЙ ГОСУДАРСТВЕННЫЙ МЕДИЦИНСКИЙ УНИВЕРСИТЕТ ИМЕНИ М. ГОРЬКОГО»</a:t>
            </a:r>
            <a:br>
              <a:rPr lang="ru-RU" sz="2000" b="1" dirty="0" smtClean="0">
                <a:latin typeface="+mn-lt"/>
              </a:rPr>
            </a:br>
            <a:r>
              <a:rPr lang="ru-RU" sz="2000" b="1" dirty="0" smtClean="0">
                <a:latin typeface="+mn-lt"/>
              </a:rPr>
              <a:t>МИНИСТЕРСТВА ЗДРАВООХРАНЕНИЯ РОССИЙСКОЙ ФЕДЕРАЦИИ</a:t>
            </a:r>
            <a:r>
              <a:rPr lang="ru-RU" sz="20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230AB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пропедевтики педиатрии</a:t>
            </a:r>
            <a:br>
              <a:rPr lang="ru-RU" sz="1800" b="1" dirty="0" smtClean="0">
                <a:solidFill>
                  <a:srgbClr val="230AB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230AB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педиатрии №2</a:t>
            </a:r>
            <a:endParaRPr lang="ru-RU" sz="1800" b="1" dirty="0">
              <a:solidFill>
                <a:srgbClr val="230AB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791744" y="2780928"/>
            <a:ext cx="7488832" cy="252028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2000" b="1" dirty="0" smtClean="0"/>
          </a:p>
          <a:p>
            <a:r>
              <a:rPr lang="ru-RU" sz="3200" b="1" i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ОСОБЕННОСТИ АРИТМИЧЕСКОГО СИНДРОМА У ДЕТЕЙ  С ДИСПЛАЗИЕЙ СОЕДИНИТЕЛЬНОЙ ТКАНИ СЕРДЦА</a:t>
            </a:r>
          </a:p>
          <a:p>
            <a:endParaRPr lang="ru-RU" sz="20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143672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079776" y="544522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Налетов Андрей Васильевич – заведующий кафедрой педиатрии №2, профессор</a:t>
            </a:r>
          </a:p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Москалюк</a:t>
            </a:r>
            <a:r>
              <a:rPr lang="ru-RU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Оксана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Николаевна – доцент кафедры пропедевтики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педиатрии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2" descr="C:\Users\User\Desktop\сердце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80666"/>
            <a:ext cx="3168352" cy="27773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4589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368" y="332656"/>
            <a:ext cx="11233248" cy="6192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i="1" dirty="0" smtClean="0">
                <a:solidFill>
                  <a:srgbClr val="230AB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Нарушения сердечного ритма зарегистрированы</a:t>
            </a:r>
            <a:br>
              <a:rPr lang="ru-RU" sz="3600" b="1" i="1" dirty="0" smtClean="0">
                <a:solidFill>
                  <a:srgbClr val="230AB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у 104 (82,5%) пациентов с недифференцированной дисплазией соединительной ткани: </a:t>
            </a:r>
            <a:r>
              <a:rPr lang="ru-RU" sz="3200" b="1" dirty="0" smtClean="0">
                <a:solidFill>
                  <a:srgbClr val="FF0000"/>
                </a:solidFill>
              </a:rPr>
              <a:t>в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основной группе – 83 (97,6%), в группе сравнения – 21 (51,2%, </a:t>
            </a:r>
            <a:r>
              <a:rPr lang="ru-RU" sz="3200" b="1" dirty="0" err="1" smtClean="0">
                <a:solidFill>
                  <a:srgbClr val="FF0000"/>
                </a:solidFill>
              </a:rPr>
              <a:t>р</a:t>
            </a:r>
            <a:r>
              <a:rPr lang="ru-RU" sz="3200" b="1" dirty="0" smtClean="0">
                <a:solidFill>
                  <a:srgbClr val="FF0000"/>
                </a:solidFill>
              </a:rPr>
              <a:t> &lt;0,05).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dirty="0" err="1" smtClean="0"/>
              <a:t>Номотопные</a:t>
            </a:r>
            <a:r>
              <a:rPr lang="ru-RU" sz="3200" dirty="0" smtClean="0"/>
              <a:t> аритмии выявлены у 101 (80,1±3,5%) пациента с одинаковой частотой в обеих группах: 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err="1" smtClean="0"/>
              <a:t>синусовая</a:t>
            </a:r>
            <a:r>
              <a:rPr lang="ru-RU" sz="3200" b="1" dirty="0" smtClean="0"/>
              <a:t> аритмия </a:t>
            </a:r>
            <a:r>
              <a:rPr lang="ru-RU" sz="3200" dirty="0" smtClean="0"/>
              <a:t>– 50 (39,7%) 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err="1" smtClean="0"/>
              <a:t>синусовая</a:t>
            </a:r>
            <a:r>
              <a:rPr lang="ru-RU" sz="3200" b="1" dirty="0" smtClean="0"/>
              <a:t> тахикардия </a:t>
            </a:r>
            <a:r>
              <a:rPr lang="ru-RU" sz="3200" dirty="0" smtClean="0"/>
              <a:t>– 42 (33,3%),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err="1" smtClean="0"/>
              <a:t>синусовая</a:t>
            </a:r>
            <a:r>
              <a:rPr lang="ru-RU" sz="3200" b="1" dirty="0" smtClean="0"/>
              <a:t> брадикардия </a:t>
            </a:r>
            <a:r>
              <a:rPr lang="ru-RU" sz="3200" dirty="0" smtClean="0"/>
              <a:t>– 9 (7,1%),  </a:t>
            </a:r>
            <a:br>
              <a:rPr lang="ru-RU" sz="3200" dirty="0" smtClean="0"/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416" y="-200819"/>
            <a:ext cx="10515600" cy="200819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9376" y="836712"/>
            <a:ext cx="1101722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i="1" dirty="0" smtClean="0">
              <a:solidFill>
                <a:srgbClr val="230AB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600" b="1" dirty="0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smtClean="0"/>
              <a:t>Экстрасистолия </a:t>
            </a:r>
            <a:r>
              <a:rPr lang="ru-RU" sz="2800" dirty="0" err="1" smtClean="0"/>
              <a:t>зарегистирована</a:t>
            </a:r>
            <a:r>
              <a:rPr lang="ru-RU" sz="2800" dirty="0" smtClean="0"/>
              <a:t> у 104 (82,5%) пациентов.</a:t>
            </a:r>
          </a:p>
          <a:p>
            <a:pPr algn="ctr"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У детей с деформациями позвоночника и грудной клетки экстрасистолы в патологическом количестве выявлены чаще, чем у детей без деформаций позвоночника и грудной клетки</a:t>
            </a:r>
            <a:r>
              <a:rPr lang="ru-RU" sz="2800" dirty="0" smtClean="0">
                <a:solidFill>
                  <a:srgbClr val="FF0000"/>
                </a:solidFill>
              </a:rPr>
              <a:t>: </a:t>
            </a:r>
            <a:r>
              <a:rPr lang="ru-RU" sz="2800" dirty="0" smtClean="0"/>
              <a:t>соответственно </a:t>
            </a:r>
            <a:r>
              <a:rPr lang="ru-RU" sz="2800" dirty="0" err="1" smtClean="0"/>
              <a:t>суправентрикулярные</a:t>
            </a:r>
            <a:r>
              <a:rPr lang="ru-RU" sz="2800" dirty="0" smtClean="0"/>
              <a:t> – в 1,9 раза (</a:t>
            </a:r>
            <a:r>
              <a:rPr lang="ru-RU" sz="2800" dirty="0" err="1" smtClean="0"/>
              <a:t>р</a:t>
            </a:r>
            <a:r>
              <a:rPr lang="ru-RU" sz="2800" dirty="0" smtClean="0"/>
              <a:t> &lt;0,01); желудочковые – в 1,6 (</a:t>
            </a:r>
            <a:r>
              <a:rPr lang="ru-RU" sz="2800" dirty="0" err="1" smtClean="0"/>
              <a:t>р</a:t>
            </a:r>
            <a:r>
              <a:rPr lang="ru-RU" sz="2800" dirty="0" smtClean="0"/>
              <a:t> &lt;0,05).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47479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344" y="188640"/>
            <a:ext cx="11593288" cy="648072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3600" b="1" i="1" dirty="0" smtClean="0">
                <a:solidFill>
                  <a:srgbClr val="230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i="1" dirty="0" smtClean="0">
                <a:solidFill>
                  <a:srgbClr val="230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i="1" dirty="0" smtClean="0">
                <a:solidFill>
                  <a:srgbClr val="230AB6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3100" b="1" i="1" dirty="0" smtClean="0">
                <a:solidFill>
                  <a:srgbClr val="230AB6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3100" b="1" i="1" dirty="0" smtClean="0">
                <a:solidFill>
                  <a:srgbClr val="230AB6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3100" b="1" i="1" dirty="0" smtClean="0">
                <a:solidFill>
                  <a:srgbClr val="230AB6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3100" b="1" i="1" dirty="0" smtClean="0">
                <a:solidFill>
                  <a:srgbClr val="230AB6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3100" b="1" i="1" dirty="0" smtClean="0">
                <a:solidFill>
                  <a:srgbClr val="230AB6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3100" dirty="0" smtClean="0">
                <a:latin typeface="+mn-lt"/>
                <a:cs typeface="Times New Roman" pitchFamily="18" charset="0"/>
              </a:rPr>
              <a:t/>
            </a:r>
            <a:br>
              <a:rPr lang="ru-RU" sz="3100" dirty="0" smtClean="0">
                <a:latin typeface="+mn-lt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230AB6"/>
                </a:solidFill>
                <a:latin typeface="Times New Roman" pitchFamily="18" charset="0"/>
                <a:cs typeface="Times New Roman" pitchFamily="18" charset="0"/>
              </a:rPr>
              <a:t>Нарушения проводимости </a:t>
            </a:r>
            <a:br>
              <a:rPr lang="ru-RU" sz="3600" b="1" i="1" dirty="0" smtClean="0">
                <a:solidFill>
                  <a:srgbClr val="230AB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+mn-lt"/>
              </a:rPr>
              <a:t>выявлены у 101 (80,1%) пациента с недифференцированной дисплазией соединительно ткани. </a:t>
            </a:r>
            <a:br>
              <a:rPr lang="ru-RU" sz="3100" dirty="0" smtClean="0">
                <a:latin typeface="+mn-lt"/>
              </a:rPr>
            </a:br>
            <a:r>
              <a:rPr lang="ru-RU" sz="3100" dirty="0" smtClean="0">
                <a:latin typeface="+mn-lt"/>
              </a:rPr>
              <a:t>В обеих группах превалировала </a:t>
            </a:r>
            <a:r>
              <a:rPr lang="ru-RU" sz="3100" b="1" dirty="0" smtClean="0">
                <a:solidFill>
                  <a:srgbClr val="FF0000"/>
                </a:solidFill>
                <a:latin typeface="+mn-lt"/>
              </a:rPr>
              <a:t>неполная блокада правой ножки пучка Гиса</a:t>
            </a:r>
            <a:r>
              <a:rPr lang="ru-RU" sz="3100" dirty="0" smtClean="0">
                <a:latin typeface="+mn-lt"/>
              </a:rPr>
              <a:t> (НБ ПНПГ), достоверно чаще у детей с деформациями позвоночника и грудной клетки.</a:t>
            </a:r>
            <a:br>
              <a:rPr lang="ru-RU" sz="3100" dirty="0" smtClean="0">
                <a:latin typeface="+mn-lt"/>
              </a:rPr>
            </a:br>
            <a:r>
              <a:rPr lang="ru-RU" sz="3100" dirty="0" smtClean="0">
                <a:latin typeface="+mn-lt"/>
              </a:rPr>
              <a:t>У пациентов основной группы достоверно чаще </a:t>
            </a:r>
            <a:r>
              <a:rPr lang="ru-RU" sz="3100" b="1" dirty="0" smtClean="0">
                <a:solidFill>
                  <a:srgbClr val="FF0000"/>
                </a:solidFill>
                <a:latin typeface="+mn-lt"/>
              </a:rPr>
              <a:t>зарегистрированы </a:t>
            </a:r>
            <a:r>
              <a:rPr lang="ru-RU" sz="3100" b="1" dirty="0" err="1" smtClean="0">
                <a:solidFill>
                  <a:srgbClr val="FF0000"/>
                </a:solidFill>
                <a:latin typeface="+mn-lt"/>
              </a:rPr>
              <a:t>атрио-вентрикулярная</a:t>
            </a:r>
            <a:r>
              <a:rPr lang="ru-RU" sz="3100" b="1" dirty="0" smtClean="0">
                <a:solidFill>
                  <a:srgbClr val="FF0000"/>
                </a:solidFill>
                <a:latin typeface="+mn-lt"/>
              </a:rPr>
              <a:t> (АВ) блокада </a:t>
            </a:r>
            <a:r>
              <a:rPr lang="en-US" sz="3100" b="1" dirty="0" smtClean="0">
                <a:solidFill>
                  <a:srgbClr val="FF0000"/>
                </a:solidFill>
                <a:latin typeface="+mn-lt"/>
              </a:rPr>
              <a:t>II </a:t>
            </a:r>
            <a:r>
              <a:rPr lang="ru-RU" sz="3100" b="1" dirty="0" smtClean="0">
                <a:solidFill>
                  <a:srgbClr val="FF0000"/>
                </a:solidFill>
                <a:latin typeface="+mn-lt"/>
              </a:rPr>
              <a:t>степени и синдром преждевременного возбуждения желудочков (ПВЖ).</a:t>
            </a:r>
            <a:r>
              <a:rPr lang="ru-RU" sz="3100" dirty="0" smtClean="0">
                <a:latin typeface="+mn-lt"/>
              </a:rPr>
              <a:t/>
            </a:r>
            <a:br>
              <a:rPr lang="ru-RU" sz="3100" dirty="0" smtClean="0">
                <a:latin typeface="+mn-lt"/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3782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368" y="260648"/>
            <a:ext cx="11593288" cy="6336704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" y="3"/>
          <a:ext cx="12191998" cy="6724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714"/>
                <a:gridCol w="1741714"/>
                <a:gridCol w="1741714"/>
                <a:gridCol w="1741714"/>
                <a:gridCol w="1741714"/>
                <a:gridCol w="1741714"/>
                <a:gridCol w="1741714"/>
              </a:tblGrid>
              <a:tr h="482753">
                <a:tc gridSpan="7">
                  <a:txBody>
                    <a:bodyPr/>
                    <a:lstStyle/>
                    <a:p>
                      <a:pPr algn="ctr"/>
                      <a:r>
                        <a:rPr lang="ru-RU" sz="2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Частота регистрации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9282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kern="1400" spc="-10" dirty="0" smtClean="0">
                          <a:latin typeface="Times New Roman"/>
                          <a:ea typeface="Times New Roman"/>
                          <a:cs typeface="Times New Roman"/>
                        </a:rPr>
                        <a:t>Вид кардиальных аритмий</a:t>
                      </a:r>
                      <a:endParaRPr lang="ru-RU" sz="2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Все дети с НДСТ</a:t>
                      </a:r>
                      <a:endParaRPr lang="ru-RU" sz="22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2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uk-UA" sz="22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  <a:r>
                        <a:rPr lang="ru-RU" sz="22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126)</a:t>
                      </a:r>
                      <a:endParaRPr lang="ru-RU" sz="2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Дети с ДПГК</a:t>
                      </a:r>
                    </a:p>
                    <a:p>
                      <a:pPr algn="ctr"/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=85)</a:t>
                      </a:r>
                      <a:endParaRPr lang="ru-RU" sz="2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Дети без ДПГК</a:t>
                      </a:r>
                    </a:p>
                    <a:p>
                      <a:pPr algn="ctr"/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=41)</a:t>
                      </a:r>
                      <a:endParaRPr lang="ru-RU" sz="2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551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kern="1400" spc="-10" dirty="0" err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ru-RU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ru-RU" sz="2000" b="1" i="1" kern="1400" spc="-10" dirty="0" err="1">
                          <a:latin typeface="Times New Roman"/>
                          <a:ea typeface="Times New Roman"/>
                          <a:cs typeface="Times New Roman"/>
                        </a:rPr>
                        <a:t>±р</a:t>
                      </a:r>
                      <a:r>
                        <a:rPr lang="ru-RU" sz="2000" b="1" i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(%)</a:t>
                      </a:r>
                      <a:endParaRPr lang="ru-RU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kern="1400" spc="-10" dirty="0" err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ru-RU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ru-RU" sz="2000" b="1" i="1" kern="1400" spc="-10" dirty="0" err="1">
                          <a:latin typeface="Times New Roman"/>
                          <a:ea typeface="Times New Roman"/>
                          <a:cs typeface="Times New Roman"/>
                        </a:rPr>
                        <a:t>±р</a:t>
                      </a:r>
                      <a:r>
                        <a:rPr lang="ru-RU" sz="2000" b="1" i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(%)</a:t>
                      </a:r>
                      <a:endParaRPr lang="ru-RU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kern="1400" spc="-10" dirty="0" err="1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endParaRPr lang="ru-RU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ru-RU" sz="2000" b="1" i="1" kern="1400" spc="-10" dirty="0" err="1">
                          <a:latin typeface="Times New Roman"/>
                          <a:ea typeface="Times New Roman"/>
                          <a:cs typeface="Times New Roman"/>
                        </a:rPr>
                        <a:t>±р</a:t>
                      </a:r>
                      <a:r>
                        <a:rPr lang="ru-RU" sz="2000" b="1" i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(%)</a:t>
                      </a:r>
                      <a:endParaRPr lang="ru-RU" sz="20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3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30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НБ ПНПГ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56,3±4,4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69,4±5,0</a:t>
                      </a:r>
                      <a:r>
                        <a:rPr lang="ru-RU" sz="2000" b="1" kern="1400" spc="-1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29,3±7,1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038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СА блокада </a:t>
                      </a:r>
                      <a:r>
                        <a:rPr lang="en-US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степени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4,7±1,9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4,7±2,3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4,9±3,4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30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АВ блокада: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12,7±2,9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14,1±3,8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7,3±4,1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038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– АВ блокада </a:t>
                      </a:r>
                      <a:r>
                        <a:rPr lang="en-US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степени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4,7±1,9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4,7±2,3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4,9±3,4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038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– АВ блокада </a:t>
                      </a:r>
                      <a:r>
                        <a:rPr lang="en-US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степени: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7,1±2,2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9,4±3,2</a:t>
                      </a:r>
                      <a:r>
                        <a:rPr lang="ru-RU" sz="2000" b="1" kern="1400" spc="-10" baseline="30000" dirty="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620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АВ блокада </a:t>
                      </a:r>
                      <a:r>
                        <a:rPr lang="en-US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степени тип </a:t>
                      </a:r>
                      <a:r>
                        <a:rPr lang="en-US" sz="1600" b="1" kern="1400" spc="-10" dirty="0" err="1">
                          <a:latin typeface="Times New Roman"/>
                          <a:ea typeface="Times New Roman"/>
                          <a:cs typeface="Times New Roman"/>
                        </a:rPr>
                        <a:t>Mobitz</a:t>
                      </a: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3,9±1,7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4,7±2,3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7620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АВ блокада </a:t>
                      </a:r>
                      <a:r>
                        <a:rPr lang="en-US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степени тип </a:t>
                      </a:r>
                      <a:r>
                        <a:rPr lang="en-US" sz="1600" b="1" kern="1400" spc="-10" dirty="0" err="1">
                          <a:latin typeface="Times New Roman"/>
                          <a:ea typeface="Times New Roman"/>
                          <a:cs typeface="Times New Roman"/>
                        </a:rPr>
                        <a:t>Mobitz</a:t>
                      </a: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3,2±1,6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4,7±2,3</a:t>
                      </a:r>
                      <a:r>
                        <a:rPr lang="ru-RU" sz="2000" b="1" kern="1400" spc="-10" baseline="3000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230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Синдром ПВЖ: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7,1±2,2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9,4±3,2</a:t>
                      </a:r>
                      <a:r>
                        <a:rPr lang="ru-RU" sz="2000" b="1" kern="1400" spc="-10" baseline="3000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3068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Синдром </a:t>
                      </a:r>
                      <a:r>
                        <a:rPr lang="en-US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WPW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1,6±1,1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2,4±1,6</a:t>
                      </a:r>
                      <a:r>
                        <a:rPr lang="ru-RU" sz="2000" b="1" kern="1400" spc="-10" baseline="3000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5038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 Феномен укорочения </a:t>
                      </a:r>
                      <a:r>
                        <a:rPr lang="en-US" sz="16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PQ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5,5±2,0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7,1±2,8</a:t>
                      </a:r>
                      <a:r>
                        <a:rPr lang="ru-RU" sz="2000" b="1" kern="1400" spc="-10" baseline="30000"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316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5401" y="692696"/>
            <a:ext cx="108012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 smtClean="0">
                <a:solidFill>
                  <a:srgbClr val="230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Прогностически</a:t>
            </a:r>
            <a:r>
              <a:rPr lang="ru-RU" sz="3200" b="1" i="1" dirty="0" smtClean="0">
                <a:solidFill>
                  <a:srgbClr val="230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значимые нарушения сердечного ритма и проводимости:</a:t>
            </a:r>
            <a:endParaRPr lang="ru-RU" sz="3200" b="1" i="1" dirty="0">
              <a:solidFill>
                <a:srgbClr val="230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желудочковые экстрасистолы </a:t>
            </a:r>
            <a:r>
              <a:rPr lang="en-US" sz="2800" dirty="0" smtClean="0"/>
              <a:t>III</a:t>
            </a:r>
            <a:r>
              <a:rPr lang="ru-RU" sz="2800" dirty="0" smtClean="0"/>
              <a:t> градации,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частые </a:t>
            </a:r>
            <a:r>
              <a:rPr lang="ru-RU" sz="2800" dirty="0" err="1" smtClean="0"/>
              <a:t>суправентрикулярные</a:t>
            </a:r>
            <a:r>
              <a:rPr lang="ru-RU" sz="2800" dirty="0" smtClean="0"/>
              <a:t> экстрасистолы,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err="1" smtClean="0"/>
              <a:t>атрио-вентрикулярная</a:t>
            </a:r>
            <a:r>
              <a:rPr lang="ru-RU" sz="2800" dirty="0" smtClean="0"/>
              <a:t> блокада </a:t>
            </a:r>
            <a:r>
              <a:rPr lang="en-US" sz="2800" dirty="0" smtClean="0"/>
              <a:t>II</a:t>
            </a:r>
            <a:r>
              <a:rPr lang="ru-RU" sz="2800" dirty="0" smtClean="0"/>
              <a:t> степени, 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синдром преждевременного возбуждения желудочков</a:t>
            </a:r>
          </a:p>
          <a:p>
            <a:r>
              <a:rPr lang="ru-RU" sz="2800" b="1" dirty="0" smtClean="0"/>
              <a:t> 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достоверно чаще выявлены у пациентов основной группы. </a:t>
            </a:r>
          </a:p>
          <a:p>
            <a:endParaRPr lang="ru-RU" sz="2800" b="1" dirty="0" smtClean="0"/>
          </a:p>
          <a:p>
            <a:pPr algn="ctr"/>
            <a:r>
              <a:rPr lang="ru-RU" sz="2800" dirty="0" err="1" smtClean="0"/>
              <a:t>Суправентрикулярная</a:t>
            </a:r>
            <a:r>
              <a:rPr lang="ru-RU" sz="2800" dirty="0" smtClean="0"/>
              <a:t> пароксизмальная тахикардия имела место у 1 ребенка с деформациями позвоночника и грудной клетки.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993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368" y="0"/>
            <a:ext cx="11593288" cy="105273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3600" b="1" i="1" dirty="0" smtClean="0">
                <a:solidFill>
                  <a:srgbClr val="230AB6"/>
                </a:solidFill>
              </a:rPr>
              <a:t/>
            </a:r>
            <a:br>
              <a:rPr lang="ru-RU" sz="3600" b="1" i="1" dirty="0" smtClean="0">
                <a:solidFill>
                  <a:srgbClr val="230AB6"/>
                </a:solidFill>
              </a:rPr>
            </a:br>
            <a:r>
              <a:rPr lang="ru-RU" sz="3300" b="1" i="1" dirty="0" err="1" smtClean="0">
                <a:solidFill>
                  <a:srgbClr val="230AB6"/>
                </a:solidFill>
                <a:latin typeface="Times New Roman" pitchFamily="18" charset="0"/>
                <a:cs typeface="Times New Roman" pitchFamily="18" charset="0"/>
              </a:rPr>
              <a:t>Прогностически</a:t>
            </a:r>
            <a:r>
              <a:rPr lang="ru-RU" sz="3300" b="1" i="1" dirty="0" smtClean="0">
                <a:solidFill>
                  <a:srgbClr val="230AB6"/>
                </a:solidFill>
                <a:latin typeface="Times New Roman" pitchFamily="18" charset="0"/>
                <a:cs typeface="Times New Roman" pitchFamily="18" charset="0"/>
              </a:rPr>
              <a:t> значимые аритмии у детей с недифференцированной дисплазией соединительной ткани</a:t>
            </a:r>
            <a:r>
              <a:rPr lang="ru-RU" sz="3300" dirty="0" smtClean="0"/>
              <a:t/>
            </a:r>
            <a:br>
              <a:rPr lang="ru-RU" sz="3300" dirty="0" smtClean="0"/>
            </a:br>
            <a:endParaRPr lang="ru-RU" sz="33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052735"/>
          <a:ext cx="12192002" cy="5713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2915"/>
                <a:gridCol w="1802915"/>
                <a:gridCol w="1802915"/>
                <a:gridCol w="1802915"/>
                <a:gridCol w="1802915"/>
                <a:gridCol w="1802915"/>
                <a:gridCol w="1374512"/>
              </a:tblGrid>
              <a:tr h="473167">
                <a:tc gridSpan="7">
                  <a:txBody>
                    <a:bodyPr/>
                    <a:lstStyle/>
                    <a:p>
                      <a:pPr algn="ctr"/>
                      <a:r>
                        <a:rPr lang="ru-RU" sz="2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Частота регистрации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3318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 smtClean="0">
                          <a:latin typeface="+mn-lt"/>
                          <a:ea typeface="Times New Roman"/>
                          <a:cs typeface="Times New Roman"/>
                        </a:rPr>
                        <a:t>Аритмии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Все дети с НДСТ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uk-UA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=</a:t>
                      </a: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126)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Дети с ДПГК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=85)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Дети без ДПГК</a:t>
                      </a: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=41)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116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kern="1400" spc="-10" dirty="0" err="1">
                          <a:latin typeface="+mn-lt"/>
                          <a:ea typeface="Times New Roman"/>
                          <a:cs typeface="Times New Roman"/>
                        </a:rPr>
                        <a:t>n</a:t>
                      </a:r>
                      <a:endParaRPr lang="ru-RU" sz="14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kern="1400" spc="-10" dirty="0"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ru-RU" sz="1400" b="1" i="1" kern="1400" spc="-10" dirty="0" err="1">
                          <a:latin typeface="+mn-lt"/>
                          <a:ea typeface="Times New Roman"/>
                          <a:cs typeface="Times New Roman"/>
                        </a:rPr>
                        <a:t>±р</a:t>
                      </a:r>
                      <a:r>
                        <a:rPr lang="ru-RU" sz="1400" b="1" i="1" kern="1400" spc="-10" dirty="0">
                          <a:latin typeface="+mn-lt"/>
                          <a:ea typeface="Times New Roman"/>
                          <a:cs typeface="Times New Roman"/>
                        </a:rPr>
                        <a:t> (%)</a:t>
                      </a:r>
                      <a:endParaRPr lang="ru-RU" sz="14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kern="1400" spc="-10" dirty="0" err="1">
                          <a:latin typeface="+mn-lt"/>
                          <a:ea typeface="Times New Roman"/>
                          <a:cs typeface="Times New Roman"/>
                        </a:rPr>
                        <a:t>n</a:t>
                      </a:r>
                      <a:endParaRPr lang="ru-RU" sz="14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kern="1400" spc="-10" dirty="0"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ru-RU" sz="1400" b="1" i="1" kern="1400" spc="-10" dirty="0" err="1">
                          <a:latin typeface="+mn-lt"/>
                          <a:ea typeface="Times New Roman"/>
                          <a:cs typeface="Times New Roman"/>
                        </a:rPr>
                        <a:t>±р</a:t>
                      </a:r>
                      <a:r>
                        <a:rPr lang="ru-RU" sz="1400" b="1" i="1" kern="1400" spc="-10" dirty="0">
                          <a:latin typeface="+mn-lt"/>
                          <a:ea typeface="Times New Roman"/>
                          <a:cs typeface="Times New Roman"/>
                        </a:rPr>
                        <a:t> (%)</a:t>
                      </a:r>
                      <a:endParaRPr lang="ru-RU" sz="14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kern="1400" spc="-10" dirty="0" err="1">
                          <a:latin typeface="+mn-lt"/>
                          <a:ea typeface="Times New Roman"/>
                          <a:cs typeface="Times New Roman"/>
                        </a:rPr>
                        <a:t>n</a:t>
                      </a:r>
                      <a:endParaRPr lang="ru-RU" sz="14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kern="1400" spc="-10" dirty="0">
                          <a:latin typeface="+mn-lt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ru-RU" sz="1400" b="1" i="1" kern="1400" spc="-10" dirty="0" err="1">
                          <a:latin typeface="+mn-lt"/>
                          <a:ea typeface="Times New Roman"/>
                          <a:cs typeface="Times New Roman"/>
                        </a:rPr>
                        <a:t>±р</a:t>
                      </a:r>
                      <a:r>
                        <a:rPr lang="ru-RU" sz="1400" b="1" i="1" kern="1400" spc="-10" dirty="0">
                          <a:latin typeface="+mn-lt"/>
                          <a:ea typeface="Times New Roman"/>
                          <a:cs typeface="Times New Roman"/>
                        </a:rPr>
                        <a:t> (%)</a:t>
                      </a:r>
                      <a:endParaRPr lang="ru-RU" sz="1400" b="1" i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2116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lang="ru-RU" sz="1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535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Желудочковые экстрасистолы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III градации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8,7±2,5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11,8±3,4</a:t>
                      </a:r>
                      <a:r>
                        <a:rPr lang="ru-RU" sz="1600" b="1" kern="1400" spc="-10" baseline="30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750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Частые </a:t>
                      </a:r>
                      <a:r>
                        <a:rPr lang="ru-RU" sz="1400" b="1" kern="1400" spc="-10" dirty="0" err="1">
                          <a:latin typeface="Times New Roman"/>
                          <a:ea typeface="Times New Roman"/>
                          <a:cs typeface="Times New Roman"/>
                        </a:rPr>
                        <a:t>суправентрикулярные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экстрасистолы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11,2±2,8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14,1±3,6</a:t>
                      </a:r>
                      <a:r>
                        <a:rPr lang="ru-RU" sz="1600" b="1" kern="1400" spc="-10" baseline="30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4,8±3,3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750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Суправентрикулярная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пароксизмальная тахикардия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32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АВ-блокада II степени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7,1±2,2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9,4±3,2</a:t>
                      </a:r>
                      <a:r>
                        <a:rPr lang="ru-RU" sz="1600" b="1" kern="1400" spc="-10" baseline="30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750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Синдром преждевременного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>
                          <a:latin typeface="Times New Roman"/>
                          <a:ea typeface="Times New Roman"/>
                          <a:cs typeface="Times New Roman"/>
                        </a:rPr>
                        <a:t>возбуждения желудочков</a:t>
                      </a:r>
                      <a:endParaRPr lang="ru-RU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7,1±2,2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9,4±3,2</a:t>
                      </a:r>
                      <a:r>
                        <a:rPr lang="ru-RU" sz="1600" b="1" kern="1400" spc="-10" baseline="30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432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400" spc="-10" dirty="0">
                          <a:latin typeface="Times New Roman"/>
                          <a:ea typeface="Times New Roman"/>
                          <a:cs typeface="Times New Roman"/>
                        </a:rPr>
                        <a:t>Всего случаев регистрации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34,9±4,3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45,9±5,4</a:t>
                      </a:r>
                      <a:r>
                        <a:rPr lang="ru-RU" sz="1600" b="1" kern="1400" spc="-10" baseline="300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400" spc="-1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12,2±5,1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316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476672"/>
            <a:ext cx="10873208" cy="604867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3200" b="1" i="1" dirty="0" smtClean="0">
                <a:solidFill>
                  <a:srgbClr val="230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	</a:t>
            </a:r>
            <a:r>
              <a:rPr lang="ru-RU" sz="2900" dirty="0" smtClean="0">
                <a:latin typeface="+mn-lt"/>
              </a:rPr>
              <a:t>Нарушения ритма детей сердца и проводимости выявлены у 82,5% детей с недифференцированной дисплазией соединительной ткани, имеющих пролапс митрального клапана. Кардиальные аритмии, в том числе и </a:t>
            </a:r>
            <a:r>
              <a:rPr lang="ru-RU" sz="2900" dirty="0" err="1" smtClean="0">
                <a:latin typeface="+mn-lt"/>
              </a:rPr>
              <a:t>прогностически</a:t>
            </a:r>
            <a:r>
              <a:rPr lang="ru-RU" sz="2900" dirty="0" smtClean="0">
                <a:latin typeface="+mn-lt"/>
              </a:rPr>
              <a:t> значимые, достоверно чаще </a:t>
            </a:r>
            <a:r>
              <a:rPr lang="ru-RU" sz="2900" dirty="0" err="1" smtClean="0">
                <a:latin typeface="+mn-lt"/>
              </a:rPr>
              <a:t>зарегистированы</a:t>
            </a:r>
            <a:r>
              <a:rPr lang="ru-RU" sz="2900" dirty="0" smtClean="0">
                <a:latin typeface="+mn-lt"/>
              </a:rPr>
              <a:t> у пациентов с деформацией позвоночника и грудной клетки. Пациенты с дисплазией соединительной ткани сердца, имеющие пролапс митрального клапана и деформации позвоночника и грудной клетки, представляют группу риска по развитию </a:t>
            </a:r>
            <a:r>
              <a:rPr lang="ru-RU" sz="2900" dirty="0" err="1" smtClean="0">
                <a:latin typeface="+mn-lt"/>
              </a:rPr>
              <a:t>прогностически</a:t>
            </a:r>
            <a:r>
              <a:rPr lang="ru-RU" sz="2900" dirty="0" smtClean="0">
                <a:latin typeface="+mn-lt"/>
              </a:rPr>
              <a:t> значимых аритмий.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67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357169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87488" y="2132856"/>
            <a:ext cx="1847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6000" i="1" dirty="0">
              <a:solidFill>
                <a:srgbClr val="230AB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C:\Users\User\Desktop\140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7488" y="764704"/>
            <a:ext cx="9577064" cy="540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29898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260648"/>
            <a:ext cx="11593288" cy="6971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Дисплазия соединительной ткани сердца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400" dirty="0" smtClean="0"/>
              <a:t>(</a:t>
            </a:r>
            <a:r>
              <a:rPr lang="ru-RU" sz="2400" dirty="0" err="1" smtClean="0"/>
              <a:t>диспластическое</a:t>
            </a:r>
            <a:r>
              <a:rPr lang="ru-RU" sz="2400" dirty="0" smtClean="0"/>
              <a:t> сердце) представляет собой сочетание конституциональных, топографических, анатомических и функциональных особенностей сердца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Дисплазия соединительной ткани сердца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/>
              <a:t>обусловлена дефектами соединительнотканного каркаса и клапанного аппарата сердца, нарушениями структуры и функции соединительной ткани и межтканевых отношений, пространственным несоответствием между размерами сердца и грудной клетки, которые определяют механизмы адаптации и характер </a:t>
            </a:r>
            <a:r>
              <a:rPr lang="ru-RU" sz="2400" dirty="0" err="1" smtClean="0"/>
              <a:t>ремоделирования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сердечно-сосудистой</a:t>
            </a:r>
            <a:r>
              <a:rPr lang="ru-RU" sz="2400" dirty="0" smtClean="0"/>
              <a:t> системы.</a:t>
            </a:r>
          </a:p>
          <a:p>
            <a:pPr algn="r">
              <a:lnSpc>
                <a:spcPct val="150000"/>
              </a:lnSpc>
            </a:pPr>
            <a:r>
              <a:rPr lang="ru-RU" sz="2200" i="1" dirty="0" err="1" smtClean="0"/>
              <a:t>Полиорганные</a:t>
            </a:r>
            <a:r>
              <a:rPr lang="ru-RU" sz="2200" i="1" dirty="0" smtClean="0"/>
              <a:t> нарушения при дисплазиях соединительной ткани у детей. Алгоритмы диагностики. Тактика лечения. Проект российских рекомендаций. Часть 2, 2016.</a:t>
            </a:r>
          </a:p>
          <a:p>
            <a:pPr algn="r">
              <a:lnSpc>
                <a:spcPct val="150000"/>
              </a:lnSpc>
            </a:pPr>
            <a:endParaRPr lang="ru-RU" sz="2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799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16632"/>
            <a:ext cx="115932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ru-RU" sz="2800" b="1" i="1" dirty="0" smtClean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dirty="0" smtClean="0"/>
              <a:t>	 Среди детей с дисплазией соединительной ткани </a:t>
            </a:r>
            <a:r>
              <a:rPr lang="ru-RU" sz="2800" b="1" i="1" dirty="0" smtClean="0">
                <a:solidFill>
                  <a:srgbClr val="FF0000"/>
                </a:solidFill>
              </a:rPr>
              <a:t>частота </a:t>
            </a:r>
            <a:r>
              <a:rPr lang="ru-RU" sz="2800" b="1" i="1" dirty="0" err="1" smtClean="0">
                <a:solidFill>
                  <a:srgbClr val="FF0000"/>
                </a:solidFill>
              </a:rPr>
              <a:t>диспластического</a:t>
            </a:r>
            <a:r>
              <a:rPr lang="ru-RU" sz="2800" b="1" i="1" dirty="0" smtClean="0">
                <a:solidFill>
                  <a:srgbClr val="FF0000"/>
                </a:solidFill>
              </a:rPr>
              <a:t> сердца составляет 86%.</a:t>
            </a:r>
          </a:p>
          <a:p>
            <a:pPr>
              <a:lnSpc>
                <a:spcPct val="150000"/>
              </a:lnSpc>
            </a:pP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ru-RU" sz="2800" dirty="0" smtClean="0"/>
              <a:t> </a:t>
            </a:r>
            <a:r>
              <a:rPr lang="ru-RU" sz="2800" b="1" i="1" dirty="0" err="1" smtClean="0">
                <a:solidFill>
                  <a:srgbClr val="FF0000"/>
                </a:solidFill>
              </a:rPr>
              <a:t>Диспластическое</a:t>
            </a:r>
            <a:r>
              <a:rPr lang="ru-RU" sz="2800" b="1" i="1" dirty="0" smtClean="0">
                <a:solidFill>
                  <a:srgbClr val="FF0000"/>
                </a:solidFill>
              </a:rPr>
              <a:t> сердце формируют</a:t>
            </a:r>
            <a:r>
              <a:rPr lang="ru-RU" sz="2800" dirty="0" smtClean="0">
                <a:solidFill>
                  <a:srgbClr val="FF0000"/>
                </a:solidFill>
              </a:rPr>
              <a:t>: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конституциональные особенности («капельное», «висячее сердце»),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 </a:t>
            </a:r>
            <a:r>
              <a:rPr lang="ru-RU" sz="2800" dirty="0" err="1" smtClean="0"/>
              <a:t>костно-вертебральные</a:t>
            </a:r>
            <a:r>
              <a:rPr lang="ru-RU" sz="2800" dirty="0" smtClean="0"/>
              <a:t> дисплазии и деформации грудной клетки и позвоночника, которые приводят к развитию </a:t>
            </a:r>
            <a:r>
              <a:rPr lang="ru-RU" sz="2800" dirty="0" err="1" smtClean="0"/>
              <a:t>торако-диафрагмального</a:t>
            </a:r>
            <a:r>
              <a:rPr lang="ru-RU" sz="2800" dirty="0" smtClean="0"/>
              <a:t> синдрома,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особенности строения сердца и сосудов.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99722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1384" y="404664"/>
            <a:ext cx="1094521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i="1" dirty="0" smtClean="0">
                <a:solidFill>
                  <a:srgbClr val="230AB6"/>
                </a:solidFill>
              </a:rPr>
              <a:t>К соединительнотканным дисплазиям сердца относятся синдромы: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 клапанный,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 </a:t>
            </a:r>
            <a:r>
              <a:rPr lang="ru-RU" sz="2800" dirty="0" err="1" smtClean="0"/>
              <a:t>торако-диафрагмальный</a:t>
            </a:r>
            <a:r>
              <a:rPr lang="ru-RU" sz="2800" dirty="0" smtClean="0"/>
              <a:t> с различными вариантами </a:t>
            </a:r>
            <a:r>
              <a:rPr lang="ru-RU" sz="2800" dirty="0" err="1" smtClean="0"/>
              <a:t>торако</a:t>
            </a:r>
            <a:r>
              <a:rPr lang="ru-RU" sz="2800" dirty="0" smtClean="0"/>
              <a:t>-       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     диафрагмального сердца,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 аритмический,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 сосудистый,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 метаболическая </a:t>
            </a:r>
            <a:r>
              <a:rPr lang="ru-RU" sz="2800" dirty="0" err="1" smtClean="0"/>
              <a:t>кардиомиопатия</a:t>
            </a:r>
            <a:r>
              <a:rPr lang="ru-RU" sz="2800" dirty="0" smtClean="0"/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 синдром внезапной смерти.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19551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368" y="188640"/>
            <a:ext cx="1137726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/>
              <a:t> </a:t>
            </a:r>
            <a:r>
              <a:rPr lang="ru-RU" sz="2600" b="1" dirty="0" smtClean="0">
                <a:solidFill>
                  <a:srgbClr val="FF0000"/>
                </a:solidFill>
              </a:rPr>
              <a:t>Аритмический синдром является одним из наиболее значимым в плане прогноза для жизни и развития внезапной смерти при дисплазии соединительной ткани.</a:t>
            </a:r>
            <a:endParaRPr lang="ru-RU" sz="26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600" dirty="0" smtClean="0"/>
              <a:t>Аритмический синдром проявляется с 5-6 летнего возраста, максимально прогрессируя в подростковый период, нарастая по частоте параллельно формированию клапанного синдрома, метаболической </a:t>
            </a:r>
            <a:r>
              <a:rPr lang="ru-RU" sz="2600" dirty="0" err="1" smtClean="0"/>
              <a:t>кардиомиопатии</a:t>
            </a:r>
            <a:r>
              <a:rPr lang="ru-RU" sz="2600" dirty="0" smtClean="0"/>
              <a:t> и повышения давления по малому кругу кровообращения.</a:t>
            </a:r>
          </a:p>
          <a:p>
            <a:pPr>
              <a:lnSpc>
                <a:spcPct val="150000"/>
              </a:lnSpc>
            </a:pPr>
            <a:r>
              <a:rPr lang="ru-RU" sz="2600" b="1" dirty="0" smtClean="0">
                <a:solidFill>
                  <a:srgbClr val="FF0000"/>
                </a:solidFill>
              </a:rPr>
              <a:t>Нарушения сердечного ритма и проводимости у пациентов с дисплазией соединительной ткани регистрируются в  31,7- 91,0 % случаев.  </a:t>
            </a:r>
            <a:endParaRPr lang="ru-RU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180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8553" y="116632"/>
            <a:ext cx="11233247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230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аритмий при дисплазии соединительной ткани:</a:t>
            </a:r>
            <a:endParaRPr lang="ru-RU" sz="3200" b="1" i="1" dirty="0">
              <a:solidFill>
                <a:srgbClr val="230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функциональная метаболическая </a:t>
            </a:r>
            <a:r>
              <a:rPr lang="ru-RU" sz="2800" dirty="0" err="1" smtClean="0"/>
              <a:t>кардиомиопатия</a:t>
            </a:r>
            <a:r>
              <a:rPr lang="ru-RU" sz="2800" dirty="0" smtClean="0"/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клапанный синдром,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гиперфункция симпатического отдела вегетативной нервной системы,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dirty="0" smtClean="0"/>
              <a:t>структурно-функциональное </a:t>
            </a:r>
            <a:r>
              <a:rPr lang="ru-RU" sz="2800" dirty="0" err="1" smtClean="0"/>
              <a:t>ремоделирование</a:t>
            </a:r>
            <a:r>
              <a:rPr lang="ru-RU" sz="2800" dirty="0" smtClean="0"/>
              <a:t> сердца.</a:t>
            </a:r>
          </a:p>
          <a:p>
            <a:pPr algn="ctr"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Деформации грудной клетки и позвоночника, которые являются одними из наиболее частых внешних фенотипических проявлений дисплазии соединительной ткани, способствуют развитию аритмического синдрома, приводя к изменению геометрии камер сердца. </a:t>
            </a:r>
            <a:endParaRPr lang="ru-RU" sz="2800" dirty="0" smtClean="0">
              <a:solidFill>
                <a:srgbClr val="FF0000"/>
              </a:solidFill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993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16632"/>
            <a:ext cx="11521280" cy="694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i="1" dirty="0" smtClean="0">
              <a:solidFill>
                <a:srgbClr val="230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i="1" dirty="0" smtClean="0">
              <a:solidFill>
                <a:srgbClr val="230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i="1" dirty="0" smtClean="0">
                <a:solidFill>
                  <a:srgbClr val="230AB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</a:t>
            </a:r>
          </a:p>
          <a:p>
            <a:endParaRPr lang="ru-RU" sz="3200" b="1" i="1" dirty="0" smtClean="0">
              <a:solidFill>
                <a:srgbClr val="230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3200" dirty="0" smtClean="0"/>
              <a:t>Изучить особенности нарушений ритма сердца и проводимости у детей с дисплазией соединительной ткани сердца, имеющих пролапс митрального клапана и деформации позвоночника и грудной клетки.</a:t>
            </a:r>
          </a:p>
          <a:p>
            <a:pPr>
              <a:lnSpc>
                <a:spcPct val="150000"/>
              </a:lnSpc>
            </a:pPr>
            <a:r>
              <a:rPr lang="ru-RU" sz="3200" dirty="0" smtClean="0"/>
              <a:t> </a:t>
            </a:r>
          </a:p>
          <a:p>
            <a:endParaRPr lang="ru-RU" sz="3200" b="1" i="1" dirty="0" smtClean="0">
              <a:solidFill>
                <a:srgbClr val="230AB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2400" dirty="0" smtClean="0"/>
              <a:t>	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722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35560" y="404667"/>
            <a:ext cx="80648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80340" algn="l"/>
              </a:tabLst>
            </a:pP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	</a:t>
            </a:r>
            <a:endParaRPr lang="ru-RU" sz="22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332656"/>
            <a:ext cx="116652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/>
              <a:t>Обследовано 126 детей в возрасте 7-17 лет с недифференцированной дисплазией соединительной ткани (НДСТ), имеющих пролапс митрального клапана. </a:t>
            </a:r>
          </a:p>
          <a:p>
            <a:pPr>
              <a:lnSpc>
                <a:spcPct val="150000"/>
              </a:lnSpc>
            </a:pP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Деформации позвоночника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(сколиоз, кифоз, </a:t>
            </a:r>
            <a:r>
              <a:rPr lang="ru-RU" sz="2800" dirty="0" err="1" smtClean="0"/>
              <a:t>кифосколиоз</a:t>
            </a:r>
            <a:r>
              <a:rPr lang="ru-RU" sz="2800" dirty="0" smtClean="0"/>
              <a:t>) выявлены у 82 (65,1%) пациентов,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деформации грудной клетки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(воронкообразная, </a:t>
            </a:r>
            <a:r>
              <a:rPr lang="ru-RU" sz="2800" dirty="0" err="1" smtClean="0"/>
              <a:t>килевидная</a:t>
            </a:r>
            <a:r>
              <a:rPr lang="ru-RU" sz="2800" dirty="0" smtClean="0"/>
              <a:t>, </a:t>
            </a:r>
            <a:r>
              <a:rPr lang="ru-RU" sz="2800" dirty="0" err="1" smtClean="0"/>
              <a:t>сколиотическая</a:t>
            </a:r>
            <a:r>
              <a:rPr lang="ru-RU" sz="2800" dirty="0" smtClean="0"/>
              <a:t>) у 64 (50,8%),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астеническая форма грудной клетки и «капельное» сердце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у 29 (23,0 %).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90318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368" y="188640"/>
            <a:ext cx="11377264" cy="6552728"/>
          </a:xfrm>
        </p:spPr>
        <p:txBody>
          <a:bodyPr>
            <a:normAutofit/>
          </a:bodyPr>
          <a:lstStyle/>
          <a:p>
            <a:pPr indent="449580" algn="ctr">
              <a:lnSpc>
                <a:spcPct val="150000"/>
              </a:lnSpc>
              <a:spcBef>
                <a:spcPts val="0"/>
              </a:spcBef>
            </a:pPr>
            <a:r>
              <a:rPr lang="ru-RU" sz="3600" b="1" i="1" dirty="0" smtClean="0">
                <a:solidFill>
                  <a:srgbClr val="230AB6"/>
                </a:solidFill>
                <a:latin typeface="+mn-lt"/>
                <a:cs typeface="Times New Roman" panose="02020603050405020304" pitchFamily="18" charset="0"/>
              </a:rPr>
              <a:t/>
            </a:r>
            <a:br>
              <a:rPr lang="ru-RU" sz="3600" b="1" i="1" dirty="0" smtClean="0">
                <a:solidFill>
                  <a:srgbClr val="230AB6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3600" b="1" i="1" dirty="0" smtClean="0">
                <a:solidFill>
                  <a:srgbClr val="230AB6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i="1" dirty="0" smtClean="0">
                <a:solidFill>
                  <a:srgbClr val="230AB6"/>
                </a:solidFill>
                <a:latin typeface="+mn-lt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230AB6"/>
                </a:solidFill>
                <a:latin typeface="+mn-lt"/>
              </a:rPr>
              <a:t> </a:t>
            </a:r>
            <a:r>
              <a:rPr lang="ru-RU" sz="2800" b="1" i="1" dirty="0" smtClean="0">
                <a:solidFill>
                  <a:srgbClr val="230AB6"/>
                </a:solidFill>
                <a:latin typeface="+mn-lt"/>
              </a:rPr>
              <a:t>Все дети были разделены на две группы</a:t>
            </a:r>
            <a:r>
              <a:rPr lang="ru-RU" sz="2800" i="1" dirty="0" smtClean="0">
                <a:solidFill>
                  <a:srgbClr val="230AB6"/>
                </a:solidFill>
                <a:latin typeface="+mn-lt"/>
              </a:rPr>
              <a:t>: </a:t>
            </a:r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в основную группу </a:t>
            </a:r>
            <a:r>
              <a:rPr lang="ru-RU" sz="2800" dirty="0" smtClean="0">
                <a:latin typeface="+mn-lt"/>
              </a:rPr>
              <a:t>вошли 85 (67,5%) пациентов с деформациями позвоночника и грудной клетки (ДПГК),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2800" b="1" dirty="0" smtClean="0">
                <a:solidFill>
                  <a:srgbClr val="FF0000"/>
                </a:solidFill>
                <a:latin typeface="+mn-lt"/>
              </a:rPr>
              <a:t>в группу сравнения </a:t>
            </a:r>
            <a:r>
              <a:rPr lang="ru-RU" sz="2800" dirty="0" smtClean="0">
                <a:latin typeface="+mn-lt"/>
              </a:rPr>
              <a:t>– 41 (32,5%) пациентов без с деформациями позвоночника и грудной клетки.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366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1996</TotalTime>
  <Words>447</Words>
  <Application>Microsoft Office PowerPoint</Application>
  <PresentationFormat>Произвольный</PresentationFormat>
  <Paragraphs>229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 ФЕДЕРАЛЬНОЕ ГОСУДАРСТВЕННОЕ БЮДЖЕТНОЕ ОБРАЗОВАТЕЛЬНОЕ УЧРЕЖДЕНИЕ ВЫСШЕГО ОБРАЗОВАНИЯ «ДОНЕЦКИЙ ГОСУДАРСТВЕННЫЙ МЕДИЦИНСКИЙ УНИВЕРСИТЕТ ИМЕНИ М. ГОРЬКОГО» МИНИСТЕРСТВА ЗДРАВООХРАНЕНИЯ РОССИЙСКОЙ ФЕДЕРАЦИИ   кафедра пропедевтики педиатрии кафедра педиатрии №2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    Все дети были разделены на две группы:   в основную группу вошли 85 (67,5%) пациентов с деформациями позвоночника и грудной клетки (ДПГК),  в группу сравнения – 41 (32,5%) пациентов без с деформациями позвоночника и грудной клетки.  </vt:lpstr>
      <vt:lpstr>Нарушения сердечного ритма зарегистрированы  у 104 (82,5%) пациентов с недифференцированной дисплазией соединительной ткани: в основной группе – 83 (97,6%), в группе сравнения – 21 (51,2%, р &lt;0,05).   Номотопные аритмии выявлены у 101 (80,1±3,5%) пациента с одинаковой частотой в обеих группах:   синусовая аритмия – 50 (39,7%)   синусовая тахикардия – 42 (33,3%),  синусовая брадикардия – 9 (7,1%),   </vt:lpstr>
      <vt:lpstr>                           </vt:lpstr>
      <vt:lpstr>     Нарушения проводимости  выявлены у 101 (80,1%) пациента с недифференцированной дисплазией соединительно ткани.  В обеих группах превалировала неполная блокада правой ножки пучка Гиса (НБ ПНПГ), достоверно чаще у детей с деформациями позвоночника и грудной клетки. У пациентов основной группы достоверно чаще зарегистрированы атрио-вентрикулярная (АВ) блокада II степени и синдром преждевременного возбуждения желудочков (ПВЖ).    </vt:lpstr>
      <vt:lpstr>Слайд 13</vt:lpstr>
      <vt:lpstr>Слайд 14</vt:lpstr>
      <vt:lpstr> Прогностически значимые аритмии у детей с недифференцированной дисплазией соединительной ткани </vt:lpstr>
      <vt:lpstr>Выводы   Нарушения ритма детей сердца и проводимости выявлены у 82,5% детей с недифференцированной дисплазией соединительной ткани, имеющих пролапс митрального клапана. Кардиальные аритмии, в том числе и прогностически значимые, достоверно чаще зарегистированы у пациентов с деформацией позвоночника и грудной клетки. Пациенты с дисплазией соединительной ткани сердца, имеющие пролапс митрального клапана и деформации позвоночника и грудной клетки, представляют группу риска по развитию прогностически значимых аритмий. 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ASUS</cp:lastModifiedBy>
  <cp:revision>265</cp:revision>
  <dcterms:created xsi:type="dcterms:W3CDTF">2017-02-07T11:27:42Z</dcterms:created>
  <dcterms:modified xsi:type="dcterms:W3CDTF">2025-04-18T00:17:19Z</dcterms:modified>
</cp:coreProperties>
</file>