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4"/>
  </p:sldMasterIdLst>
  <p:notesMasterIdLst>
    <p:notesMasterId r:id="rId50"/>
  </p:notesMasterIdLst>
  <p:sldIdLst>
    <p:sldId id="335" r:id="rId5"/>
    <p:sldId id="351" r:id="rId6"/>
    <p:sldId id="355" r:id="rId7"/>
    <p:sldId id="356" r:id="rId8"/>
    <p:sldId id="357" r:id="rId9"/>
    <p:sldId id="358" r:id="rId10"/>
    <p:sldId id="343" r:id="rId11"/>
    <p:sldId id="360" r:id="rId12"/>
    <p:sldId id="321" r:id="rId13"/>
    <p:sldId id="361" r:id="rId14"/>
    <p:sldId id="346" r:id="rId15"/>
    <p:sldId id="396" r:id="rId16"/>
    <p:sldId id="362" r:id="rId17"/>
    <p:sldId id="363" r:id="rId18"/>
    <p:sldId id="364" r:id="rId19"/>
    <p:sldId id="365" r:id="rId20"/>
    <p:sldId id="366" r:id="rId21"/>
    <p:sldId id="370" r:id="rId22"/>
    <p:sldId id="367" r:id="rId23"/>
    <p:sldId id="368" r:id="rId24"/>
    <p:sldId id="369" r:id="rId25"/>
    <p:sldId id="388" r:id="rId26"/>
    <p:sldId id="376" r:id="rId27"/>
    <p:sldId id="372" r:id="rId28"/>
    <p:sldId id="373" r:id="rId29"/>
    <p:sldId id="374" r:id="rId30"/>
    <p:sldId id="375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9" r:id="rId43"/>
    <p:sldId id="390" r:id="rId44"/>
    <p:sldId id="391" r:id="rId45"/>
    <p:sldId id="392" r:id="rId46"/>
    <p:sldId id="393" r:id="rId47"/>
    <p:sldId id="397" r:id="rId48"/>
    <p:sldId id="39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67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397FFC-0A89-4D43-80EB-E3174685ECDA}" v="3" dt="2020-10-14T20:00:28.4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0" autoAdjust="0"/>
    <p:restoredTop sz="95226" autoAdjust="0"/>
  </p:normalViewPr>
  <p:slideViewPr>
    <p:cSldViewPr snapToGrid="0">
      <p:cViewPr varScale="1">
        <p:scale>
          <a:sx n="71" d="100"/>
          <a:sy n="71" d="100"/>
        </p:scale>
        <p:origin x="-696" y="-90"/>
      </p:cViewPr>
      <p:guideLst>
        <p:guide orient="horz" pos="3672"/>
        <p:guide pos="3840"/>
      </p:guideLst>
    </p:cSldViewPr>
  </p:slideViewPr>
  <p:outlineViewPr>
    <p:cViewPr>
      <p:scale>
        <a:sx n="33" d="100"/>
        <a:sy n="33" d="100"/>
      </p:scale>
      <p:origin x="0" y="-1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96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pPr/>
              <a:t>3/23/2025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4080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7921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339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E31DFB3-42E8-9540-92FB-4AE3F4203F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"/>
            <a:ext cx="11158847" cy="58248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13C1B90-0A14-7B4B-B05B-357A6A88291E}"/>
              </a:ext>
            </a:extLst>
          </p:cNvPr>
          <p:cNvCxnSpPr>
            <a:cxnSpLocks/>
          </p:cNvCxnSpPr>
          <p:nvPr userDrawn="1"/>
        </p:nvCxnSpPr>
        <p:spPr>
          <a:xfrm>
            <a:off x="1036261" y="4159793"/>
            <a:ext cx="10122586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10">
            <a:extLst>
              <a:ext uri="{FF2B5EF4-FFF2-40B4-BE49-F238E27FC236}">
                <a16:creationId xmlns="" xmlns:a16="http://schemas.microsoft.com/office/drawing/2014/main" id="{90097E88-8912-8A4F-9D00-BDA132434FE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3153" y="4728131"/>
            <a:ext cx="7806047" cy="281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E58E2CE6-6A25-40B9-BD31-82C750738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13" y="1656344"/>
            <a:ext cx="7805737" cy="211346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=""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="" xmlns:a16="http://schemas.microsoft.com/office/drawing/2014/main" id="{91C010F4-E1E5-354F-9B4A-6253D3DC2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641" y="3044590"/>
            <a:ext cx="4868860" cy="19421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="" xmlns:a16="http://schemas.microsoft.com/office/drawing/2014/main" id="{C2F7C8C0-EB32-3C44-930E-DE05403C543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85649" y="3044590"/>
            <a:ext cx="4868860" cy="19421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E06473F2-000A-7C44-9048-A0C0D4B6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dirty="0"/>
              <a:t>Click to edit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B6A0597E-7AE3-F242-9DDF-F678A5E11458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4">
            <a:extLst>
              <a:ext uri="{FF2B5EF4-FFF2-40B4-BE49-F238E27FC236}">
                <a16:creationId xmlns="" xmlns:a16="http://schemas.microsoft.com/office/drawing/2014/main" id="{EAB7162A-656B-3447-976F-951853C325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1616" y="2328554"/>
            <a:ext cx="4963884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="" xmlns:a16="http://schemas.microsoft.com/office/drawing/2014/main" id="{C8B98E47-9A5A-E54C-A093-86D516AAD0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58199" y="2328554"/>
            <a:ext cx="4868860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8E274C5-9C2D-4A46-AEAE-9DBE1C41747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September 3, 20XX 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19017-8DD9-4B28-B0F1-E82FFB8C1DF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Annual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A0BFF08-A844-4449-9EC2-5B6B6C2D62A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36754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="" xmlns:a16="http://schemas.microsoft.com/office/drawing/2014/main" id="{2476683E-62F2-7746-A136-3A729C70D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641" y="3052691"/>
            <a:ext cx="3078159" cy="19421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="" xmlns:a16="http://schemas.microsoft.com/office/drawing/2014/main" id="{5EF5BDE3-656A-414E-BE18-702CA738A9D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039099" y="3044590"/>
            <a:ext cx="3115409" cy="19421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="" xmlns:a16="http://schemas.microsoft.com/office/drawing/2014/main" id="{0EAADDF0-090D-2C4F-BE2D-160C2C55029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39760" y="3044590"/>
            <a:ext cx="3115409" cy="19421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3E0EAFBC-DE77-7648-95EC-91DDA529F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dirty="0"/>
              <a:t>Click to edit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E2A16A97-402E-8040-9B48-1B6ED23ABC4F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 4">
            <a:extLst>
              <a:ext uri="{FF2B5EF4-FFF2-40B4-BE49-F238E27FC236}">
                <a16:creationId xmlns="" xmlns:a16="http://schemas.microsoft.com/office/drawing/2014/main" id="{B4BD319C-69C3-3D46-977C-F80FD35E3C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1616" y="2328554"/>
            <a:ext cx="3173184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="" xmlns:a16="http://schemas.microsoft.com/office/drawing/2014/main" id="{4F6FB95E-AD0D-3843-8241-AB907F5915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66252" y="2328554"/>
            <a:ext cx="3115409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="" xmlns:a16="http://schemas.microsoft.com/office/drawing/2014/main" id="{CC85BB87-C622-304F-9F58-8716188AA5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33114" y="2328554"/>
            <a:ext cx="3115409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C6B0B5-56D6-429D-BC3A-5E501EDADA8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September 3, 20XX 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A88DFE9-DB89-4EB9-9FB1-D484EC0C1B5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Annual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50C09F4-4087-4A1E-B8B8-85A748DC901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898064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80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5D6FA74B-53F8-584F-85D3-47FB14D40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dirty="0"/>
              <a:t>Click to edit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DC152369-C198-1E48-8F65-F6AC0534DFF6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C8921E4-02B0-3748-9844-933F7100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321923"/>
            <a:ext cx="4876800" cy="3825952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43048678-0BD6-C448-8690-BD61FC6095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8400" y="2286000"/>
            <a:ext cx="4876800" cy="2746375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AC8134C-ADB9-4E1C-97DD-12E5DE2C77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September 3, 20XX 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A0C24D-14BB-46C9-A4C2-DB15E4FB9B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Annual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33D085-5F13-41E2-9C46-08E3E2846C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3889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=""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107" y="999068"/>
            <a:ext cx="4876800" cy="6452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dirty="0"/>
              <a:t>Click to edit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0C9ECF50-A899-D84A-8DA7-545D7B194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7107" y="2286003"/>
            <a:ext cx="4876800" cy="23327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0C23E260-2F88-C54F-893E-80966D14934A}"/>
              </a:ext>
            </a:extLst>
          </p:cNvPr>
          <p:cNvCxnSpPr>
            <a:cxnSpLocks/>
          </p:cNvCxnSpPr>
          <p:nvPr userDrawn="1"/>
        </p:nvCxnSpPr>
        <p:spPr>
          <a:xfrm>
            <a:off x="6261560" y="1869925"/>
            <a:ext cx="4872347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4837176" cy="48371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13">
            <a:extLst>
              <a:ext uri="{FF2B5EF4-FFF2-40B4-BE49-F238E27FC236}">
                <a16:creationId xmlns="" xmlns:a16="http://schemas.microsoft.com/office/drawing/2014/main" id="{8B57D363-927D-CE43-AD8A-2F5E6CC59E9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57107" y="4659581"/>
            <a:ext cx="4876800" cy="54303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DB2FDBC3-20E9-45B6-850D-2F34EA22D1B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September 3, 20XX 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BC17A152-7FD0-42FA-9937-8667D4B751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Annual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B687AABD-BCAB-4325-8510-954CAAD92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854158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/>
            <a:r>
              <a:rPr lang="en-US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xmlns="" val="1980593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/>
            <a:r>
              <a:rPr lang="en-US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xmlns="" val="1980593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310904-DE8F-4B8E-99C6-5AFA03672FFA}" type="datetimeFigureOut">
              <a:rPr lang="en-US" smtClean="0"/>
              <a:pPr/>
              <a:t>3/23/2025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5FADE3-B84E-4AF7-91CC-AB47E1A436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mersive palette Wellspr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  <a:prstGeom prst="rect">
            <a:avLst/>
          </a:prstGeom>
        </p:spPr>
        <p:txBody>
          <a:bodyPr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lette Star of the show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xmlns="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xmlns="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xmlns="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xmlns="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xmlns="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xmlns="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xmlns="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392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7687ADE-BAA9-634F-96B8-ACF4EE9BDF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286000"/>
            <a:ext cx="7810499" cy="290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BEC4E73-6A9F-2F46-89D1-559CE56C12BE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dirty="0"/>
              <a:t>Click to edit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71D589B3-67A1-4B39-9EEF-2FB7AB10EC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Annual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="" xmlns:a16="http://schemas.microsoft.com/office/drawing/2014/main" id="{F5D91E6B-55B5-4092-AD3B-F7E1FD0045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163122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=""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4876800" cy="6452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dirty="0"/>
              <a:t>Click to edit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0C9ECF50-A899-D84A-8DA7-545D7B194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86003"/>
            <a:ext cx="4876800" cy="35686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0C23E260-2F88-C54F-893E-80966D14934A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69925"/>
            <a:ext cx="4872347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54824" y="990600"/>
            <a:ext cx="4837176" cy="48371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AAE1D3B9-B2D1-4927-BE44-8408FBD84C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3, 20XX 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67447116-BCE7-456E-88B8-96ADC76E5F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Annual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03B6347-A35F-4216-9988-7393E598E1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601658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FD808B2-C5CA-FE45-B556-461D856BF7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4425CA9F-967F-1545-8E32-09F4DB0F04F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44475" y="1862667"/>
            <a:ext cx="10103049" cy="867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69DD4EBD-237B-7245-A9C2-A37674E23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="" xmlns:p14="http://schemas.microsoft.com/office/powerpoint/2010/main" val="268157798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BA6D65B-10A2-D743-9FFA-D14B8696F3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="" xmlns:a16="http://schemas.microsoft.com/office/drawing/2014/main" id="{FCB9F5CF-0F1D-284B-B997-AC308FED47B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951345" y="2286000"/>
            <a:ext cx="9145155" cy="31649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A5652B48-7CDD-5645-B29B-54727CA5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dirty="0"/>
              <a:t>Click to edit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0C0F4C76-2690-7448-8D03-9692C2BB1016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A1C09B5-CD25-4B65-9120-D8EBD79ABC8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September 3, 20XX 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C6281DE-BBF4-4AA1-B110-DC418232A01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Annual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839333A-6926-414D-9C9D-B62395A38A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396585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6" pos="63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855E5B9-5A63-2D46-8653-3FD1F538F5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4453"/>
            <a:ext cx="11158847" cy="58248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3" name="Table Placeholder 2">
            <a:extLst>
              <a:ext uri="{FF2B5EF4-FFF2-40B4-BE49-F238E27FC236}">
                <a16:creationId xmlns="" xmlns:a16="http://schemas.microsoft.com/office/drawing/2014/main" id="{03FB492B-801F-1741-BD1B-89F9C6BFF0E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028700" y="2423161"/>
            <a:ext cx="9067800" cy="222740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774545B3-0290-D848-BDB5-811BC52BD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10096500" cy="6452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dirty="0"/>
              <a:t>Click to edit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03709460-09E4-854A-889B-491A934DE40F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0F749A19-BE29-4599-ABBE-E7C61FF9EE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3, 20XX 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98F30C11-6611-47E2-9CF7-8EE77F4CD1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Annual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5AF710E8-4CE9-4D79-8121-DD559D321E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350338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6" pos="63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6A99595-F780-594B-8C36-E4E5AF5E1C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04AFB169-81B7-454B-BE19-407333C86F3B}"/>
              </a:ext>
            </a:extLst>
          </p:cNvPr>
          <p:cNvCxnSpPr>
            <a:cxnSpLocks/>
          </p:cNvCxnSpPr>
          <p:nvPr userDrawn="1"/>
        </p:nvCxnSpPr>
        <p:spPr>
          <a:xfrm>
            <a:off x="2184935" y="1874704"/>
            <a:ext cx="897391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304344"/>
            <a:ext cx="7810500" cy="29892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A06611-233D-45FA-A146-AB9D4F4A7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525" y="978781"/>
            <a:ext cx="1589372" cy="1325563"/>
          </a:xfrm>
          <a:prstGeom prst="rect">
            <a:avLst/>
          </a:prstGeom>
        </p:spPr>
        <p:txBody>
          <a:bodyPr/>
          <a:lstStyle>
            <a:lvl1pPr>
              <a:defRPr sz="20000"/>
            </a:lvl1pPr>
          </a:lstStyle>
          <a:p>
            <a:r>
              <a:rPr lang="en-US" dirty="0"/>
              <a:t>“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94887C6-2D97-4388-AA65-CEEA6591BFB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3, 20XX 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3F84EFA-1D77-40D3-B5AC-6652DC26F0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Annual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713CA07C-1BC2-4B16-8557-27C373CFCE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614454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EFAD8BFA-14F6-F54A-AB64-29F9F7616A7D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4640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4313437"/>
            <a:ext cx="1828800" cy="4012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=""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700" y="4752757"/>
            <a:ext cx="1828800" cy="552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="" xmlns:a16="http://schemas.microsoft.com/office/drawing/2014/main" id="{892AA37C-BA0F-9C4F-B098-EDFE391C47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4600" y="4332486"/>
            <a:ext cx="1828800" cy="4012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="" xmlns:a16="http://schemas.microsoft.com/office/drawing/2014/main" id="{EEAAAC92-F1DA-6847-8D56-1ACCD5E3B0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4600" y="4752757"/>
            <a:ext cx="1828800" cy="552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="" xmlns:a16="http://schemas.microsoft.com/office/drawing/2014/main" id="{F4E4153D-E2B3-7D4A-8D92-FF6597B2FB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1512" y="4313436"/>
            <a:ext cx="1828800" cy="420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="" xmlns:a16="http://schemas.microsoft.com/office/drawing/2014/main" id="{0D6B703A-5BF6-744F-A3D3-C65E3F8B3B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31512" y="4752757"/>
            <a:ext cx="1828800" cy="552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="" xmlns:a16="http://schemas.microsoft.com/office/drawing/2014/main" id="{982A9FE5-981A-B340-B8F8-D2DB83C196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96400" y="4332486"/>
            <a:ext cx="1828800" cy="420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="" xmlns:a16="http://schemas.microsoft.com/office/drawing/2014/main" id="{594B2391-B4C8-5542-8285-39BAD874EC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96400" y="4752757"/>
            <a:ext cx="1828800" cy="552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Picture Placeholder 25">
            <a:extLst>
              <a:ext uri="{FF2B5EF4-FFF2-40B4-BE49-F238E27FC236}">
                <a16:creationId xmlns="" xmlns:a16="http://schemas.microsoft.com/office/drawing/2014/main" id="{A2D87BC1-884E-CD4E-BABF-B7AF4DF7869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28700" y="2308936"/>
            <a:ext cx="1828800" cy="183159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25">
            <a:extLst>
              <a:ext uri="{FF2B5EF4-FFF2-40B4-BE49-F238E27FC236}">
                <a16:creationId xmlns="" xmlns:a16="http://schemas.microsoft.com/office/drawing/2014/main" id="{DB0763B3-E65F-8A47-AA7C-C9A56C5060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84600" y="2308936"/>
            <a:ext cx="1828800" cy="183159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9" name="Picture Placeholder 25">
            <a:extLst>
              <a:ext uri="{FF2B5EF4-FFF2-40B4-BE49-F238E27FC236}">
                <a16:creationId xmlns="" xmlns:a16="http://schemas.microsoft.com/office/drawing/2014/main" id="{1E0F47CF-6DE7-F745-B9D8-55421009AF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40500" y="2308936"/>
            <a:ext cx="1828800" cy="183159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0" name="Picture Placeholder 25">
            <a:extLst>
              <a:ext uri="{FF2B5EF4-FFF2-40B4-BE49-F238E27FC236}">
                <a16:creationId xmlns="" xmlns:a16="http://schemas.microsoft.com/office/drawing/2014/main" id="{B4621956-6AB4-E346-8900-9AE2A51ADBC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96400" y="2314278"/>
            <a:ext cx="1828800" cy="183159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3B64062A-6292-0441-95CB-9A91F49D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dirty="0"/>
              <a:t>Click to edit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383883EC-FACE-4093-9976-8B0D4C8BEBC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/>
              <a:t>September 3, 20XX 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E2611EE2-9C8D-405E-9ABF-8EFD1E1D6BB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Annual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EFE126EB-13BB-4830-A999-3778C11747A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396320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2" pos="648" userDrawn="1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8" orient="horz" pos="3072" userDrawn="1">
          <p15:clr>
            <a:srgbClr val="FBAE40"/>
          </p15:clr>
        </p15:guide>
        <p15:guide id="13" pos="6384" userDrawn="1">
          <p15:clr>
            <a:srgbClr val="FBAE40"/>
          </p15:clr>
        </p15:guide>
        <p15:guide id="14" orient="horz" pos="321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="" xmlns:a16="http://schemas.microsoft.com/office/drawing/2014/main" id="{A116A2E3-682D-BD4F-9FC9-4546B0C9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dirty="0"/>
              <a:t>Click to edit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ED64AC08-85A6-6F44-88B4-3FAE91B70C1B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D1056DE-470B-C64D-99AE-5039A021EC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1616" y="2328553"/>
            <a:ext cx="2286000" cy="911029"/>
          </a:xfrm>
          <a:prstGeom prst="rect">
            <a:avLst/>
          </a:prstGeo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="" xmlns:a16="http://schemas.microsoft.com/office/drawing/2014/main" id="{4ADA9C53-0DC4-4D43-B80C-9B0A9E0EBD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672" y="2328553"/>
            <a:ext cx="2286000" cy="911029"/>
          </a:xfrm>
          <a:prstGeom prst="rect">
            <a:avLst/>
          </a:prstGeo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="" xmlns:a16="http://schemas.microsoft.com/office/drawing/2014/main" id="{F8E68047-DF25-AB45-A0F0-F4DFE23516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6672" y="3336211"/>
            <a:ext cx="2286000" cy="24909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="" xmlns:a16="http://schemas.microsoft.com/office/drawing/2014/main" id="{61DB1B27-14E7-1549-BDAA-6DD31A1B1F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39200" y="2328553"/>
            <a:ext cx="2286000" cy="911029"/>
          </a:xfrm>
          <a:prstGeom prst="rect">
            <a:avLst/>
          </a:prstGeo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="" xmlns:a16="http://schemas.microsoft.com/office/drawing/2014/main" id="{69D66743-22F2-C84F-9FD2-F350766D6C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39200" y="3331030"/>
            <a:ext cx="2286000" cy="24665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="" xmlns:a16="http://schemas.microsoft.com/office/drawing/2014/main" id="{4A38EF55-8739-4A40-A228-67296EA938B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74144" y="2328553"/>
            <a:ext cx="2286000" cy="911029"/>
          </a:xfrm>
          <a:prstGeom prst="rect">
            <a:avLst/>
          </a:prstGeo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="" xmlns:a16="http://schemas.microsoft.com/office/drawing/2014/main" id="{268DC74C-B0F9-2649-BEC3-BBA0BD73765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57921" y="3331029"/>
            <a:ext cx="2286000" cy="24665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7B1422B-E6C5-43B2-9F2B-DECEB381214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8377" y="3331029"/>
            <a:ext cx="2286000" cy="24669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BC81DA9-1713-43A7-A2CF-A9525B11AF43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en-US"/>
              <a:t>September 3, 20XX 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A76A8F0-5D79-4C8A-9966-308409EB26B0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Annual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F85BAE5-43DA-49F0-89E6-66D549C5238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9256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14" pos="148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879F22C8-3EAB-425F-ADBA-3A162D820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30818" y="6292334"/>
            <a:ext cx="1522982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September 3, 20XX 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CC4B4F87-0B31-4EDA-8270-4233B0D8F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98180" y="6294120"/>
            <a:ext cx="1462788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Annual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A05EC255-976A-48BF-A8A0-1ECEBDFBB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500" y="6292334"/>
            <a:ext cx="41275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73" r:id="rId3"/>
    <p:sldLayoutId id="2147483671" r:id="rId4"/>
    <p:sldLayoutId id="2147483678" r:id="rId5"/>
    <p:sldLayoutId id="2147483676" r:id="rId6"/>
    <p:sldLayoutId id="2147483677" r:id="rId7"/>
    <p:sldLayoutId id="2147483660" r:id="rId8"/>
    <p:sldLayoutId id="2147483675" r:id="rId9"/>
    <p:sldLayoutId id="2147483679" r:id="rId10"/>
    <p:sldLayoutId id="2147483680" r:id="rId11"/>
    <p:sldLayoutId id="2147483681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90" r:id="rId18"/>
    <p:sldLayoutId id="2147483691" r:id="rId19"/>
    <p:sldLayoutId id="2147483692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7008" userDrawn="1">
          <p15:clr>
            <a:srgbClr val="F26B43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24" userDrawn="1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orient="horz" pos="624" userDrawn="1">
          <p15:clr>
            <a:srgbClr val="F26B43"/>
          </p15:clr>
        </p15:guide>
        <p15:guide id="18" orient="horz" pos="3672" userDrawn="1">
          <p15:clr>
            <a:srgbClr val="F26B43"/>
          </p15:clr>
        </p15:guide>
        <p15:guide id="19" pos="3984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indepsi.cl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9C99CF7C-AFAB-48F1-8FC3-CCCE9898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881" y="1373956"/>
            <a:ext cx="7664823" cy="2633267"/>
          </a:xfrm>
        </p:spPr>
        <p:txBody>
          <a:bodyPr/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3600" dirty="0" smtClean="0"/>
              <a:t>Совершенствование теоретических знаний врачей по теме «Подросток группы риска»</a:t>
            </a:r>
            <a:br>
              <a:rPr lang="ru-RU" sz="3600" dirty="0" smtClean="0"/>
            </a:br>
            <a:r>
              <a:rPr lang="ru-RU" sz="3600" dirty="0" smtClean="0"/>
              <a:t> в процессе непрерывного последипломного образования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ECC17-4660-124A-8996-54F15FD169C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90167" y="4284378"/>
            <a:ext cx="9345705" cy="489328"/>
          </a:xfrm>
        </p:spPr>
        <p:txBody>
          <a:bodyPr/>
          <a:lstStyle/>
          <a:p>
            <a:pPr algn="just"/>
            <a:r>
              <a:rPr lang="ru-RU" sz="1400" b="1" dirty="0" err="1" smtClean="0"/>
              <a:t>Бабенко-Сорокопуд</a:t>
            </a:r>
            <a:r>
              <a:rPr lang="ru-RU" sz="1400" b="1" dirty="0" smtClean="0"/>
              <a:t> И.В., </a:t>
            </a:r>
            <a:r>
              <a:rPr lang="ru-RU" sz="1400" dirty="0" smtClean="0"/>
              <a:t>к.м.н., доцент кафедры акушерства, гинекологии, перинатологии,</a:t>
            </a:r>
            <a:br>
              <a:rPr lang="ru-RU" sz="1400" dirty="0" smtClean="0"/>
            </a:br>
            <a:r>
              <a:rPr lang="ru-RU" sz="1400" dirty="0" smtClean="0"/>
              <a:t>детской и подростковой гинекологии ФНМФО ФГБОУ ВО </a:t>
            </a:r>
            <a:r>
              <a:rPr lang="ru-RU" sz="1400" dirty="0" err="1" smtClean="0"/>
              <a:t>ДонГМУ</a:t>
            </a:r>
            <a:r>
              <a:rPr lang="ru-RU" sz="1400" dirty="0" smtClean="0"/>
              <a:t> Минздрава России</a:t>
            </a:r>
          </a:p>
          <a:p>
            <a:pPr algn="just"/>
            <a:r>
              <a:rPr lang="ru-RU" sz="1400" b="1" dirty="0" err="1" smtClean="0"/>
              <a:t>Ласачко</a:t>
            </a:r>
            <a:r>
              <a:rPr lang="ru-RU" sz="1400" b="1" dirty="0" smtClean="0"/>
              <a:t> С.А., </a:t>
            </a:r>
            <a:r>
              <a:rPr lang="ru-RU" sz="1400" dirty="0" smtClean="0"/>
              <a:t>д.м.н., профессор кафедры акушерства, гинекологии, перинатологии, детской и</a:t>
            </a:r>
            <a:br>
              <a:rPr lang="ru-RU" sz="1400" dirty="0" smtClean="0"/>
            </a:br>
            <a:r>
              <a:rPr lang="ru-RU" sz="1400" dirty="0" smtClean="0"/>
              <a:t>подростковой гинекологии ФНМФО ФГБОУ ВО </a:t>
            </a:r>
            <a:r>
              <a:rPr lang="ru-RU" sz="1400" dirty="0" err="1" smtClean="0"/>
              <a:t>ДонГМУ</a:t>
            </a:r>
            <a:r>
              <a:rPr lang="ru-RU" sz="1400" dirty="0" smtClean="0"/>
              <a:t> Минздрава России</a:t>
            </a:r>
          </a:p>
          <a:p>
            <a:pPr algn="just"/>
            <a:r>
              <a:rPr lang="ru-RU" sz="1400" b="1" dirty="0" err="1" smtClean="0"/>
              <a:t>Яценко</a:t>
            </a:r>
            <a:r>
              <a:rPr lang="ru-RU" sz="1400" b="1" dirty="0" smtClean="0"/>
              <a:t> </a:t>
            </a:r>
            <a:r>
              <a:rPr lang="ru-RU" sz="1400" b="1" dirty="0" smtClean="0"/>
              <a:t>Н.О., </a:t>
            </a:r>
            <a:r>
              <a:rPr lang="ru-RU" sz="1400" dirty="0" smtClean="0"/>
              <a:t>врач-педиатр, и.о. заместителя главного врача по педиатрической службе</a:t>
            </a:r>
            <a:br>
              <a:rPr lang="ru-RU" sz="1400" dirty="0" smtClean="0"/>
            </a:br>
            <a:r>
              <a:rPr lang="ru-RU" sz="1400" dirty="0" smtClean="0"/>
              <a:t>ГБУ ЗЛО «Ломоносовская МБ» Ленинградская область </a:t>
            </a:r>
          </a:p>
          <a:p>
            <a:pPr algn="just"/>
            <a:r>
              <a:rPr lang="ru-RU" sz="1400" b="1" dirty="0" smtClean="0"/>
              <a:t>Савченко А.А., </a:t>
            </a:r>
            <a:r>
              <a:rPr lang="ru-RU" sz="1400" dirty="0" smtClean="0"/>
              <a:t>врач акушер-гинеколог гинекологического отделения для несовершеннолетних ГБУ</a:t>
            </a:r>
            <a:br>
              <a:rPr lang="ru-RU" sz="1400" dirty="0" smtClean="0"/>
            </a:br>
            <a:r>
              <a:rPr lang="ru-RU" sz="1400" dirty="0" smtClean="0"/>
              <a:t>ДНР «ДРПЦ им. проф. В.К. ЧАЙКИ»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60612" y="0"/>
            <a:ext cx="10206317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ФЕДЕРАЛЬНОЕ ГОСУДАРСТВЕННОЕ БЮДЖЕТНОЕ ОБРАЗОВАТЕЛЬНОЕ УЧРЕЖДЕНИЕ ВЫСШЕГО ОБРАЗОВАНИЯ «ДОНЕЦКИЙ ГОСУДАРСТВЕННЫЙ МЕДИЦИНСКИЙ УНИВЕРСИТЕТ ИМЕНИ М.ГОРЬКОГО» МИНИСТЕРСТВА ЗДРАВООХРАНЕНИЯ РОССИЙСКОЙ ФЕДЕРАЦИИ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Министерство здравоохранения Донецкой народной Республики Государственное бюджетное учреждение Донецкой Народной  Республики «Донецкой Республиканский перинатальный центр им.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.В.К. Чайки»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247528"/>
            <a:ext cx="194982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VIII </a:t>
            </a:r>
            <a:r>
              <a:rPr lang="ru-RU" sz="1200" dirty="0" smtClean="0">
                <a:solidFill>
                  <a:schemeClr val="bg1"/>
                </a:solidFill>
              </a:rPr>
              <a:t>Научно-практическая</a:t>
            </a:r>
            <a:r>
              <a:rPr lang="ru-RU" sz="1200" dirty="0" smtClean="0">
                <a:solidFill>
                  <a:schemeClr val="bg1"/>
                </a:solidFill>
              </a:rPr>
              <a:t/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конференция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с международным участием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«Детская гинекология как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пример эффективного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междисциплинарного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взаимодействия»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03.04.2025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г. ДОНЕЦК</a:t>
            </a:r>
          </a:p>
        </p:txBody>
      </p:sp>
    </p:spTree>
    <p:extLst>
      <p:ext uri="{BB962C8B-B14F-4D97-AF65-F5344CB8AC3E}">
        <p14:creationId xmlns="" xmlns:p14="http://schemas.microsoft.com/office/powerpoint/2010/main" val="26054737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17D823E-45F8-4F3B-90EB-782ED1EAE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2" y="5055489"/>
            <a:ext cx="2530001" cy="1179576"/>
          </a:xfrm>
        </p:spPr>
        <p:txBody>
          <a:bodyPr anchor="b" anchorCtr="0"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чем ниже возраст подросткового сексуального дебюта, тем больше в нем случайного и ситуативного, когда отсутствует даже опыт дружеских отношений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4" name="Picture Placeholder 23" descr="Color swatch volcanic glass">
            <a:extLst>
              <a:ext uri="{FF2B5EF4-FFF2-40B4-BE49-F238E27FC236}">
                <a16:creationId xmlns:a16="http://schemas.microsoft.com/office/drawing/2014/main" xmlns="" id="{0C2F4972-6121-487E-9184-B6DAD5BCAF7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/>
          <a:srcRect l="105" r="105"/>
          <a:stretch/>
        </p:blipFill>
        <p:spPr/>
      </p:pic>
      <p:pic>
        <p:nvPicPr>
          <p:cNvPr id="32" name="Picture Placeholder 31" descr="Color swatch plaza taupe">
            <a:extLst>
              <a:ext uri="{FF2B5EF4-FFF2-40B4-BE49-F238E27FC236}">
                <a16:creationId xmlns:a16="http://schemas.microsoft.com/office/drawing/2014/main" xmlns="" id="{30D4484E-E142-413F-9D0E-54E2AE148ED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/>
          <a:srcRect l="52" r="52" b="35807"/>
          <a:stretch/>
        </p:blipFill>
        <p:spPr>
          <a:xfrm>
            <a:off x="2978250" y="305752"/>
            <a:ext cx="5514813" cy="5180648"/>
          </a:xfrm>
        </p:spPr>
      </p:pic>
      <p:sp>
        <p:nvSpPr>
          <p:cNvPr id="13" name="Рисунок 12"/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40" name="Picture Placeholder 39" descr="Color swatch very peri">
            <a:extLst>
              <a:ext uri="{FF2B5EF4-FFF2-40B4-BE49-F238E27FC236}">
                <a16:creationId xmlns:a16="http://schemas.microsoft.com/office/drawing/2014/main" xmlns="" id="{5F1FBBB4-ABD1-4D8A-97AD-95DE5241962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4" cstate="print"/>
          <a:srcRect l="52" r="52" b="35599"/>
          <a:stretch/>
        </p:blipFill>
        <p:spPr>
          <a:xfrm>
            <a:off x="7799452" y="1014413"/>
            <a:ext cx="4392548" cy="5610277"/>
          </a:xfrm>
        </p:spPr>
      </p:pic>
      <p:sp>
        <p:nvSpPr>
          <p:cNvPr id="11" name="Прямоугольник 10"/>
          <p:cNvSpPr/>
          <p:nvPr/>
        </p:nvSpPr>
        <p:spPr>
          <a:xfrm>
            <a:off x="3048000" y="685800"/>
            <a:ext cx="46529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Сексуальный дебют для многих российских юношей остается единичным событием, пробным вариантом. В отличие от юношей, девушки, раз начав половую жизнь, продолжают ее более или менее регулярно.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Однако, чем раньше они вступают в половую связь, тем в большей степени они оказываются подверженными деформации личности.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948613" y="1827551"/>
            <a:ext cx="40596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Ранние сексуальные контакты могут быть рассмотрены как один из признаков формирующейся девиации и фактор риска нарушения репродуктивного поведения в будущем. </a:t>
            </a:r>
          </a:p>
          <a:p>
            <a:endParaRPr lang="ru-RU" b="1" dirty="0" smtClean="0"/>
          </a:p>
          <a:p>
            <a:r>
              <a:rPr lang="ru-RU" dirty="0" smtClean="0"/>
              <a:t>Наиболее актуальными остаются вопросы, связанные с </a:t>
            </a:r>
            <a:r>
              <a:rPr lang="ru-RU" b="1" dirty="0" smtClean="0"/>
              <a:t>системным анализом </a:t>
            </a:r>
            <a:r>
              <a:rPr lang="ru-RU" dirty="0" smtClean="0"/>
              <a:t>ранних признаков нарушений процессов адаптации у подростков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16166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 descr="image of ladders against a wall.">
            <a:extLst>
              <a:ext uri="{FF2B5EF4-FFF2-40B4-BE49-F238E27FC236}">
                <a16:creationId xmlns="" xmlns:a16="http://schemas.microsoft.com/office/drawing/2014/main" id="{00F47B26-6646-4859-AAEF-1DC4DE3FD8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grayscl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Title 9">
            <a:extLst>
              <a:ext uri="{FF2B5EF4-FFF2-40B4-BE49-F238E27FC236}">
                <a16:creationId xmlns="" xmlns:a16="http://schemas.microsoft.com/office/drawing/2014/main" id="{F253E442-C966-BF47-A022-DDAA2A6F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Время начала сексуальных отношений? 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AD7BE2C-4E52-6E40-83F8-6BB9BB0244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6261" y="1876617"/>
            <a:ext cx="10122586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31694" y="19857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dirty="0" smtClean="0"/>
              <a:t>При оценки своевременности к началу половой жизни стоит ориентироваться на биологическую готовность, так и на успешный опыт сексуального поведения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7276" y="2110890"/>
            <a:ext cx="36637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Несовершеннолетние девушки имеют паттерны рискованного поведения, втянутые в коммерческий секс, находясь в местах заключения, имея хронические психические расстройства, при безнадзорности, находясь в трудных жизненных ситуациях.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629929"/>
            <a:ext cx="7140388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«Никакая трансформация не может происходить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без разрушения. Становление является результатом разрушения»,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«Сам акт продолжения рода состоит в саморазрушении…».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«Стремление к сохранению типа является стремлением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 воспроизводству…»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Сабина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Шпильрейн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217447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4810" y="4050108"/>
            <a:ext cx="6589059" cy="2631484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r>
              <a:rPr lang="ru-RU" dirty="0" smtClean="0"/>
              <a:t>«</a:t>
            </a:r>
            <a:r>
              <a:rPr lang="ru-RU" b="1" dirty="0" smtClean="0">
                <a:solidFill>
                  <a:schemeClr val="bg1"/>
                </a:solidFill>
              </a:rPr>
              <a:t>У них (Ромео и </a:t>
            </a:r>
            <a:r>
              <a:rPr lang="ru-RU" b="1" dirty="0" err="1" smtClean="0">
                <a:solidFill>
                  <a:schemeClr val="bg1"/>
                </a:solidFill>
              </a:rPr>
              <a:t>Джульета</a:t>
            </a:r>
            <a:r>
              <a:rPr lang="ru-RU" b="1" dirty="0" smtClean="0">
                <a:solidFill>
                  <a:schemeClr val="bg1"/>
                </a:solidFill>
              </a:rPr>
              <a:t>) всегда должно быть больше препятствий, на которые они сбрасывают импульс разрушения [</a:t>
            </a:r>
            <a:r>
              <a:rPr lang="ru-RU" b="1" dirty="0" err="1" smtClean="0">
                <a:solidFill>
                  <a:schemeClr val="bg1"/>
                </a:solidFill>
              </a:rPr>
              <a:t>Zerstörungsdrang</a:t>
            </a:r>
            <a:r>
              <a:rPr lang="ru-RU" b="1" dirty="0" smtClean="0">
                <a:solidFill>
                  <a:schemeClr val="bg1"/>
                </a:solidFill>
              </a:rPr>
              <a:t>], но никакое препятствие не является достаточно большим, чтобы усмирить страсть, которая обретает покой только с полным разрушением, со смертью личности». </a:t>
            </a:r>
          </a:p>
          <a:p>
            <a:r>
              <a:rPr lang="ru-RU" sz="500" b="1" dirty="0" smtClean="0">
                <a:solidFill>
                  <a:schemeClr val="bg1"/>
                </a:solidFill>
              </a:rPr>
              <a:t>Психоанализ и современная мысль, 18:85-118 (1995). http://www.alsf-chile.org - http://www.biopsique.cl - </a:t>
            </a:r>
            <a:r>
              <a:rPr lang="ru-RU" sz="500" b="1" dirty="0" smtClean="0">
                <a:solidFill>
                  <a:schemeClr val="bg1"/>
                </a:solidFill>
                <a:hlinkClick r:id="rId2"/>
              </a:rPr>
              <a:t>http://www.indepsi.cl</a:t>
            </a:r>
            <a:endParaRPr lang="ru-RU" sz="500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 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3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589" y="1068294"/>
            <a:ext cx="3970476" cy="2791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4916" y="2027517"/>
            <a:ext cx="3009899" cy="2006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9409952" y="3518647"/>
            <a:ext cx="1879600" cy="2782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0954" tIns="30477" rIns="60954" bIns="30477">
            <a:normAutofit fontScale="92500" lnSpcReduction="20000"/>
          </a:bodyPr>
          <a:lstStyle/>
          <a:p>
            <a:pPr marL="228577" indent="-228577">
              <a:spcBef>
                <a:spcPct val="20000"/>
              </a:spcBef>
            </a:pPr>
            <a:r>
              <a:rPr lang="ru-RU" sz="2100" dirty="0" smtClean="0">
                <a:solidFill>
                  <a:schemeClr val="tx1"/>
                </a:solidFill>
              </a:rPr>
              <a:t>                                      </a:t>
            </a:r>
            <a:r>
              <a:rPr lang="ru-RU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одиночество</a:t>
            </a:r>
            <a:r>
              <a:rPr lang="ru-RU" sz="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b="1" dirty="0" smtClean="0">
                <a:cs typeface="Calibri" panose="020F0502020204030204" pitchFamily="34" charset="0"/>
              </a:rPr>
              <a:t>как проблема + депрессия (прием антидепрессантов), тревога</a:t>
            </a:r>
            <a:r>
              <a:rPr lang="ru-RU" sz="11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ru-RU" sz="11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аддикции</a:t>
            </a:r>
            <a:r>
              <a:rPr lang="ru-RU" sz="11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 (в т.ч. пищевые), суицидные попытки</a:t>
            </a:r>
            <a:endParaRPr lang="ru-RU" sz="1100" dirty="0" smtClean="0">
              <a:solidFill>
                <a:schemeClr val="bg1"/>
              </a:solidFill>
            </a:endParaRPr>
          </a:p>
          <a:p>
            <a:pPr marL="228577" indent="-228577" defTabSz="609539">
              <a:spcBef>
                <a:spcPct val="20000"/>
              </a:spcBef>
              <a:defRPr/>
            </a:pPr>
            <a:r>
              <a:rPr lang="ru-RU" sz="1100" dirty="0" smtClean="0">
                <a:solidFill>
                  <a:schemeClr val="bg1"/>
                </a:solidFill>
              </a:rPr>
              <a:t>Очереди положить руку на грудь что бы стать счастливым (по поверью)…. Но она же бронзовая!</a:t>
            </a:r>
          </a:p>
          <a:p>
            <a:pPr marL="228577" indent="-228577" defTabSz="609539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100" dirty="0" smtClean="0">
                <a:solidFill>
                  <a:schemeClr val="bg1"/>
                </a:solidFill>
              </a:rPr>
              <a:t>Какой же в мире      дефицит любви, что очереди стоят к статуе…</a:t>
            </a:r>
          </a:p>
          <a:p>
            <a:pPr marL="228577" indent="-228577" defTabSz="609539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100" dirty="0" smtClean="0">
                <a:solidFill>
                  <a:schemeClr val="bg1"/>
                </a:solidFill>
              </a:rPr>
              <a:t>Эта статуя символ всеобщей нехватки любви…               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69CADC4-E0F8-461C-A479-81CD3C896F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66391"/>
          <a:stretch/>
        </p:blipFill>
        <p:spPr>
          <a:xfrm>
            <a:off x="0" y="0"/>
            <a:ext cx="12192000" cy="1054815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68887" y="330200"/>
            <a:ext cx="2401455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9335218" y="629681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/>
              <a:t>Сексуальное и репродуктивное здоровье: реальность сегодня </a:t>
            </a:r>
            <a:br>
              <a:rPr lang="ru-RU" sz="3200" b="1" dirty="0" smtClean="0"/>
            </a:b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295400"/>
            <a:ext cx="77216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a typeface="+mj-ea"/>
                <a:cs typeface="+mj-cs"/>
              </a:rPr>
              <a:t>появление девушек «нового типа»</a:t>
            </a:r>
          </a:p>
          <a:p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-за последнюю четверть века сексуальное поведение девушек изменилось</a:t>
            </a:r>
          </a:p>
          <a:p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-значительно снизился возраст полового дебюта: ученые подтверждают снижение возраста начала половой жизни</a:t>
            </a:r>
          </a:p>
          <a:p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-резко выросла добрачная сексуальная активность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prstClr val="black"/>
                </a:solidFill>
                <a:ea typeface="+mj-ea"/>
                <a:cs typeface="+mj-cs"/>
              </a:rPr>
              <a:t>Современная девушка-подросток 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вдвое больше испытывает оргазм в сексуальных отношениях, так как </a:t>
            </a:r>
            <a:r>
              <a:rPr lang="ru-RU" sz="2800" b="1" dirty="0" smtClean="0">
                <a:solidFill>
                  <a:prstClr val="black"/>
                </a:solidFill>
                <a:ea typeface="+mj-ea"/>
                <a:cs typeface="+mj-cs"/>
              </a:rPr>
              <a:t>ориентирована на разнообразие в сексе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, гораздо легче допускает смену партнера, если эмоциональные отношения с ним зашли в тупик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Минкина Галина Николаевна, профессор, </a:t>
            </a:r>
            <a:r>
              <a:rPr lang="ru-RU" sz="2000" dirty="0" err="1" smtClean="0">
                <a:solidFill>
                  <a:schemeClr val="bg1"/>
                </a:solidFill>
              </a:rPr>
              <a:t>докт.мед.н</a:t>
            </a:r>
            <a:r>
              <a:rPr lang="ru-RU" sz="2000" dirty="0" smtClean="0">
                <a:solidFill>
                  <a:schemeClr val="bg1"/>
                </a:solidFill>
              </a:rPr>
              <a:t>.,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Сочи 2021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>
              <a:buFontTx/>
              <a:buChar char="-"/>
            </a:pPr>
            <a:endParaRPr lang="ru-RU" sz="2000" b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>
              <a:buFontTx/>
              <a:buChar char="-"/>
            </a:pPr>
            <a:endParaRPr lang="ru-RU" sz="2000" b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8674" name="Picture 2" descr="Качества взрослого мужчины: признаки того, что он действительно взросл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1905001"/>
            <a:ext cx="3962400" cy="25812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496582" y="6229581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277600" cy="31543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2400" y="228600"/>
            <a:ext cx="7010400" cy="66294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Актуальность продиктована появлением у</a:t>
            </a:r>
            <a:br>
              <a:rPr lang="ru-RU" sz="2000" dirty="0" smtClean="0"/>
            </a:br>
            <a:r>
              <a:rPr lang="ru-RU" sz="2000" dirty="0" smtClean="0"/>
              <a:t>современных подростков проблем,</a:t>
            </a:r>
            <a:br>
              <a:rPr lang="ru-RU" sz="2000" dirty="0" smtClean="0"/>
            </a:br>
            <a:r>
              <a:rPr lang="ru-RU" sz="2000" dirty="0" smtClean="0"/>
              <a:t>связанных с:</a:t>
            </a:r>
          </a:p>
          <a:p>
            <a:r>
              <a:rPr lang="ru-RU" sz="2000" dirty="0" smtClean="0"/>
              <a:t> нарушением менструальной функции,</a:t>
            </a:r>
          </a:p>
          <a:p>
            <a:r>
              <a:rPr lang="ru-RU" sz="2000" dirty="0" smtClean="0"/>
              <a:t> нежеланной беременностью, </a:t>
            </a:r>
          </a:p>
          <a:p>
            <a:r>
              <a:rPr lang="ru-RU" sz="2000" dirty="0" smtClean="0"/>
              <a:t>необходимостью подбора контрацепции, профилактики и лечения ИППП.</a:t>
            </a:r>
          </a:p>
          <a:p>
            <a:pPr marL="0" indent="0" algn="ctr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002060"/>
                </a:solidFill>
              </a:rPr>
              <a:t>Основными задачами врача акушера-гинеколога, обслуживающего девочек, являются выявление и лечение нарушений и заболеваний репродуктивной системы, проведение профилактических мероприятий по предупреждению гинекологической заболеваемости при подготовке к материнству.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402" name="Picture 2" descr="https://static.kinoafisha.info/k/persons/1080x1920/upload/persons/573210173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1918" y="3429000"/>
            <a:ext cx="1985681" cy="2501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29" y="228600"/>
            <a:ext cx="11274911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При оказании медицинской помощи несовершеннолетней врачу приходится вторгаться в </a:t>
            </a:r>
            <a:r>
              <a:rPr lang="ru-RU" sz="2400" b="1" dirty="0"/>
              <a:t>интимные стороны жизни </a:t>
            </a:r>
            <a:r>
              <a:rPr lang="ru-RU" sz="2400" b="1" dirty="0" smtClean="0"/>
              <a:t>девочки-девушки</a:t>
            </a:r>
            <a:r>
              <a:rPr lang="ru-RU" sz="2400" dirty="0" smtClean="0"/>
              <a:t>. </a:t>
            </a:r>
            <a:r>
              <a:rPr lang="ru-RU" sz="2400" dirty="0"/>
              <a:t>Принимая во внимание и обостренное чувство стыдливости, </a:t>
            </a:r>
            <a:r>
              <a:rPr lang="ru-RU" sz="2400" dirty="0" smtClean="0"/>
              <a:t>детскому </a:t>
            </a:r>
            <a:r>
              <a:rPr lang="ru-RU" sz="2400" dirty="0"/>
              <a:t>гинекологу необходимы такт и особый подход к ребенку, подростку и юной девушке. При обследовании, </a:t>
            </a:r>
            <a:r>
              <a:rPr lang="ru-RU" sz="2400" dirty="0" smtClean="0"/>
              <a:t>лечении и </a:t>
            </a:r>
            <a:r>
              <a:rPr lang="ru-RU" sz="2400" dirty="0"/>
              <a:t>во время беседы с юной пациенткой врач должен </a:t>
            </a:r>
            <a:r>
              <a:rPr lang="ru-RU" sz="2400" b="1" dirty="0"/>
              <a:t>проявлять терпение и </a:t>
            </a:r>
            <a:r>
              <a:rPr lang="ru-RU" sz="2400" b="1" dirty="0" err="1"/>
              <a:t>эмпатию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28" y="2514599"/>
            <a:ext cx="6027271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38365" y="2362270"/>
            <a:ext cx="527572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Врач должен принимать во внимание всю гамму переживаний девочки-подростка. Отношение врача к пациентке, независимо от ее социального положения, внешнего вида, чистоты одежды и тела, должно быть вежливым, доброжелательным, внимательным. Гинекологический осмотр производится только после психологической подготовки ребенка.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Врач должен завоевать доверие девочки и преодолеть ее отвращение к ожидаемому исследованию. Если эти </a:t>
            </a:r>
            <a:r>
              <a:rPr lang="ru-RU" b="1" dirty="0" err="1" smtClean="0">
                <a:solidFill>
                  <a:srgbClr val="002060"/>
                </a:solidFill>
              </a:rPr>
              <a:t>деонтологические</a:t>
            </a:r>
            <a:r>
              <a:rPr lang="ru-RU" b="1" dirty="0" smtClean="0">
                <a:solidFill>
                  <a:srgbClr val="002060"/>
                </a:solidFill>
              </a:rPr>
              <a:t> правила не учесть, </a:t>
            </a:r>
            <a:r>
              <a:rPr lang="ru-RU" sz="2000" b="1" dirty="0" smtClean="0">
                <a:solidFill>
                  <a:schemeClr val="bg1"/>
                </a:solidFill>
              </a:rPr>
              <a:t>отрицательное отношение к осмотру гинекологом может сохраниться на долгие годы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629" y="628336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106619707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835" y="304800"/>
            <a:ext cx="6817659" cy="6553200"/>
          </a:xfrm>
        </p:spPr>
        <p:txBody>
          <a:bodyPr>
            <a:normAutofit fontScale="77500" lnSpcReduction="20000"/>
          </a:bodyPr>
          <a:lstStyle/>
          <a:p>
            <a:r>
              <a:rPr lang="ru-RU" sz="2900" b="1" dirty="0" smtClean="0">
                <a:solidFill>
                  <a:prstClr val="black"/>
                </a:solidFill>
                <a:ea typeface="+mj-ea"/>
                <a:cs typeface="+mj-cs"/>
              </a:rPr>
              <a:t>Девушки, достигшие возраста 18 лет,</a:t>
            </a:r>
            <a:br>
              <a:rPr lang="ru-RU" sz="2900" b="1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900" b="1" dirty="0" smtClean="0">
                <a:solidFill>
                  <a:prstClr val="black"/>
                </a:solidFill>
                <a:ea typeface="+mj-ea"/>
                <a:cs typeface="+mj-cs"/>
              </a:rPr>
              <a:t>беременные подростки и юные</a:t>
            </a:r>
            <a:br>
              <a:rPr lang="ru-RU" sz="2900" b="1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900" b="1" dirty="0" smtClean="0">
                <a:solidFill>
                  <a:prstClr val="black"/>
                </a:solidFill>
                <a:ea typeface="+mj-ea"/>
                <a:cs typeface="+mj-cs"/>
              </a:rPr>
              <a:t>родильницы должны передаваться для</a:t>
            </a:r>
            <a:br>
              <a:rPr lang="ru-RU" sz="2900" b="1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900" b="1" dirty="0" smtClean="0">
                <a:solidFill>
                  <a:prstClr val="black"/>
                </a:solidFill>
                <a:ea typeface="+mj-ea"/>
                <a:cs typeface="+mj-cs"/>
              </a:rPr>
              <a:t>дальнейшего ведения акушеру гинекологу, наблюдающему взрослых</a:t>
            </a:r>
            <a:br>
              <a:rPr lang="ru-RU" sz="2900" b="1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900" b="1" dirty="0" smtClean="0">
                <a:solidFill>
                  <a:prstClr val="black"/>
                </a:solidFill>
                <a:ea typeface="+mj-ea"/>
                <a:cs typeface="+mj-cs"/>
              </a:rPr>
              <a:t>женщин с «Переводным эпикризом на</a:t>
            </a:r>
            <a:br>
              <a:rPr lang="ru-RU" sz="2900" b="1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900" b="1" dirty="0" smtClean="0">
                <a:solidFill>
                  <a:prstClr val="black"/>
                </a:solidFill>
                <a:ea typeface="+mj-ea"/>
                <a:cs typeface="+mj-cs"/>
              </a:rPr>
              <a:t>ребенка, достигшего возраста 18лет»</a:t>
            </a:r>
            <a:br>
              <a:rPr lang="ru-RU" sz="2900" b="1" dirty="0" smtClean="0">
                <a:solidFill>
                  <a:prstClr val="black"/>
                </a:solidFill>
                <a:ea typeface="+mj-ea"/>
                <a:cs typeface="+mj-cs"/>
              </a:rPr>
            </a:br>
            <a:endParaRPr lang="ru-RU" sz="29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just"/>
            <a:r>
              <a:rPr lang="ru-RU" sz="2900" b="1" dirty="0" smtClean="0">
                <a:solidFill>
                  <a:prstClr val="black"/>
                </a:solidFill>
                <a:ea typeface="+mj-ea"/>
                <a:cs typeface="+mj-cs"/>
              </a:rPr>
              <a:t>Девушки до 18-летнего возраста с осложнениями беременности раннего срока, абортом и его осложнениями направляются в стационар 3 уровня аккредитации</a:t>
            </a:r>
          </a:p>
          <a:p>
            <a:endParaRPr lang="ru-RU" sz="29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endParaRPr lang="ru-RU" sz="29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ru-RU" sz="2900" b="1" dirty="0" smtClean="0">
                <a:solidFill>
                  <a:prstClr val="black"/>
                </a:solidFill>
                <a:ea typeface="+mj-ea"/>
                <a:cs typeface="+mj-cs"/>
              </a:rPr>
              <a:t>Девушки до 18-летнего возраста с</a:t>
            </a:r>
            <a:br>
              <a:rPr lang="ru-RU" sz="2900" b="1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900" b="1" dirty="0" smtClean="0">
                <a:solidFill>
                  <a:prstClr val="black"/>
                </a:solidFill>
                <a:ea typeface="+mj-ea"/>
                <a:cs typeface="+mj-cs"/>
              </a:rPr>
              <a:t>осложнениями беременности</a:t>
            </a:r>
            <a:br>
              <a:rPr lang="ru-RU" sz="2900" b="1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900" b="1" dirty="0" smtClean="0">
                <a:solidFill>
                  <a:prstClr val="black"/>
                </a:solidFill>
                <a:ea typeface="+mj-ea"/>
                <a:cs typeface="+mj-cs"/>
              </a:rPr>
              <a:t>раннего срока, абортом и его</a:t>
            </a:r>
            <a:br>
              <a:rPr lang="ru-RU" sz="2900" b="1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900" b="1" dirty="0" smtClean="0">
                <a:solidFill>
                  <a:prstClr val="black"/>
                </a:solidFill>
                <a:ea typeface="+mj-ea"/>
                <a:cs typeface="+mj-cs"/>
              </a:rPr>
              <a:t>осложнениями направляются в</a:t>
            </a:r>
            <a:br>
              <a:rPr lang="ru-RU" sz="2900" b="1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900" b="1" dirty="0" smtClean="0">
                <a:solidFill>
                  <a:prstClr val="black"/>
                </a:solidFill>
                <a:ea typeface="+mj-ea"/>
                <a:cs typeface="+mj-cs"/>
              </a:rPr>
              <a:t>стационар взрослой сети</a:t>
            </a:r>
            <a:br>
              <a:rPr lang="ru-RU" sz="2900" b="1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900" b="1" dirty="0" smtClean="0">
                <a:solidFill>
                  <a:prstClr val="black"/>
                </a:solidFill>
                <a:ea typeface="+mj-ea"/>
                <a:cs typeface="+mj-cs"/>
              </a:rPr>
              <a:t>(гинекологическое отделение,</a:t>
            </a:r>
            <a:br>
              <a:rPr lang="ru-RU" sz="2900" b="1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900" b="1" dirty="0" smtClean="0">
                <a:solidFill>
                  <a:prstClr val="black"/>
                </a:solidFill>
                <a:ea typeface="+mj-ea"/>
                <a:cs typeface="+mj-cs"/>
              </a:rPr>
              <a:t>родильный дом)</a:t>
            </a:r>
            <a:br>
              <a:rPr lang="ru-RU" sz="2900" b="1" dirty="0" smtClean="0">
                <a:solidFill>
                  <a:prstClr val="black"/>
                </a:solidFill>
                <a:ea typeface="+mj-ea"/>
                <a:cs typeface="+mj-cs"/>
              </a:rPr>
            </a:br>
            <a:endParaRPr lang="ru-RU" sz="29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endParaRPr lang="ru-RU" dirty="0"/>
          </a:p>
        </p:txBody>
      </p:sp>
      <p:pic>
        <p:nvPicPr>
          <p:cNvPr id="1026" name="Picture 2" descr="C:\Users\Пользователь\Desktop\ДонецкаяМмадонна с младенцем.jpg"/>
          <p:cNvPicPr>
            <a:picLocks noChangeAspect="1" noChangeArrowheads="1"/>
          </p:cNvPicPr>
          <p:nvPr/>
        </p:nvPicPr>
        <p:blipFill>
          <a:blip r:embed="rId2" cstate="print"/>
          <a:srcRect t="16141"/>
          <a:stretch>
            <a:fillRect/>
          </a:stretch>
        </p:blipFill>
        <p:spPr bwMode="auto">
          <a:xfrm>
            <a:off x="6960351" y="282389"/>
            <a:ext cx="4590673" cy="6239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28600"/>
            <a:ext cx="8407400" cy="624840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П</a:t>
            </a:r>
            <a:r>
              <a:rPr lang="ru-RU" sz="1800" b="1" dirty="0" smtClean="0"/>
              <a:t>ри </a:t>
            </a:r>
            <a:r>
              <a:rPr lang="ru-RU" sz="1800" b="1" dirty="0"/>
              <a:t>желании прервать беременность врач должен обследовать ее в соответствии с общепринятыми стандартами и направить на искусственный аборт в соответствии со сроком беременности. Искусственное прерывание беременности проводится по </a:t>
            </a:r>
            <a:r>
              <a:rPr lang="ru-RU" sz="1800" b="1" dirty="0" smtClean="0"/>
              <a:t>желанию пациентки </a:t>
            </a:r>
            <a:r>
              <a:rPr lang="ru-RU" sz="1800" b="1" dirty="0"/>
              <a:t>при сроке беременности до 12 </a:t>
            </a:r>
            <a:r>
              <a:rPr lang="ru-RU" sz="1800" b="1" dirty="0" err="1"/>
              <a:t>нед</a:t>
            </a:r>
            <a:r>
              <a:rPr lang="ru-RU" sz="1800" b="1" dirty="0"/>
              <a:t> при наличии информированного </a:t>
            </a:r>
            <a:r>
              <a:rPr lang="ru-RU" sz="1800" b="1" dirty="0" smtClean="0"/>
              <a:t>согласия.</a:t>
            </a:r>
            <a:endParaRPr lang="ru-RU" sz="1800" b="1" dirty="0"/>
          </a:p>
          <a:p>
            <a:pPr algn="just"/>
            <a:r>
              <a:rPr lang="ru-RU" sz="1800" b="1" dirty="0"/>
              <a:t>П</a:t>
            </a:r>
            <a:r>
              <a:rPr lang="ru-RU" sz="1800" b="1" dirty="0" smtClean="0"/>
              <a:t>редусмотрено </a:t>
            </a:r>
            <a:r>
              <a:rPr lang="ru-RU" sz="1800" b="1" dirty="0"/>
              <a:t>обязательное письменное согласие родителей девочки до 15 лет или опекуна на медицинское вмешательство на основании предоставленной медицинским работником в доступной форме полной информации о целях, методах оказания медицинской помощи, связанном с ними риске, о его последствиях, а также о результатах предполагаемой </a:t>
            </a:r>
            <a:r>
              <a:rPr lang="ru-RU" sz="1800" b="1" dirty="0" smtClean="0"/>
              <a:t>помощи.</a:t>
            </a:r>
            <a:endParaRPr lang="ru-RU" sz="1800" b="1" dirty="0"/>
          </a:p>
          <a:p>
            <a:pPr algn="just"/>
            <a:r>
              <a:rPr lang="ru-RU" sz="1800" b="1" dirty="0"/>
              <a:t>После прерывания беременности или после родов девочек необходимо направлять в центры планирования семьи и репродукции, центры охраны репродуктивного здоровья для индивидуального подбора средств контрацепции и реабилитации. Особое внимание необходимо обращать на подготовку девочек к материнству и предупреждению нежеланной беременности, информировать подростков о современных методах </a:t>
            </a:r>
            <a:r>
              <a:rPr lang="ru-RU" sz="1800" b="1" dirty="0" smtClean="0"/>
              <a:t>контрацепции.</a:t>
            </a:r>
            <a:endParaRPr lang="ru-RU" sz="1800" b="1" dirty="0"/>
          </a:p>
        </p:txBody>
      </p:sp>
      <p:pic>
        <p:nvPicPr>
          <p:cNvPr id="94212" name="Picture 4" descr="https://medaboutme.ru/upload/medialibrary/451/medaboutme_shutterstock_2585328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7600" y="1600200"/>
            <a:ext cx="297310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629" y="628336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50019116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753" y="228600"/>
            <a:ext cx="7074647" cy="64008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/>
              <a:t>Если врач акушер-гинеколог, осматривая на приеме девочку, замечает на теле ребенка ссадины, ушибы, синяки на внутренней поверхности бедер и голеней, на шее, плечах, вокруг рта, на грудных железах, в области наружных половых органов - разрыв задней спайки с переходом на гимен, он должен передать информацию в органы полиции. Сотрудники полиции проводят проверку указанной семьи и если выявляются проблемы, информация передается в органы опеки и попечительства.</a:t>
            </a:r>
          </a:p>
        </p:txBody>
      </p:sp>
      <p:pic>
        <p:nvPicPr>
          <p:cNvPr id="4" name="Picture 3" descr="E:\РАБОТА\КДМ\картинки\warry-girl-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057400"/>
            <a:ext cx="3630892" cy="211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3080935"/>
      </p:ext>
    </p:extLst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228600"/>
            <a:ext cx="10058400" cy="58975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800" b="1" dirty="0">
                <a:solidFill>
                  <a:srgbClr val="002060"/>
                </a:solidFill>
              </a:rPr>
              <a:t>При расследовании половых преступлений, касающихся самых интимных сторон жизни девочки-подростка, возникают вопросы, разрешить которые может только врач. Врачи обязаны знать свои правовые возможности при указанных ситуациях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505200"/>
            <a:ext cx="686614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629" y="628336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3626198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AB324FA0-0DB4-3942-B6B8-27D09C4FF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AB3FA8-4599-46DB-9C0B-749220AC23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37929" y="6294119"/>
            <a:ext cx="2123039" cy="200809"/>
          </a:xfrm>
        </p:spPr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Бабенко-Сорокопуд</a:t>
            </a:r>
            <a:r>
              <a:rPr lang="ru-RU" dirty="0" smtClean="0">
                <a:solidFill>
                  <a:srgbClr val="002060"/>
                </a:solidFill>
              </a:rPr>
              <a:t> И.В.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41C65C-0714-4BCD-8550-1DD2C44FAD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/>
          <a:lstStyle/>
          <a:p>
            <a:fld id="{7782931A-7D25-4B4B-9464-57AE418934A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e Placeholder 5">
            <a:extLst>
              <a:ext uri="{FF2B5EF4-FFF2-40B4-BE49-F238E27FC236}">
                <a16:creationId xmlns="" xmlns:a16="http://schemas.microsoft.com/office/drawing/2014/main" id="{029F79E9-2590-4290-8EFD-A6EB763F0867}"/>
              </a:ext>
            </a:extLst>
          </p:cNvPr>
          <p:cNvSpPr txBox="1">
            <a:spLocks/>
          </p:cNvSpPr>
          <p:nvPr/>
        </p:nvSpPr>
        <p:spPr>
          <a:xfrm>
            <a:off x="9830818" y="6292334"/>
            <a:ext cx="1522982" cy="18288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544605" y="1896035"/>
            <a:ext cx="7810499" cy="2904530"/>
          </a:xfrm>
        </p:spPr>
        <p:txBody>
          <a:bodyPr/>
          <a:lstStyle/>
          <a:p>
            <a:r>
              <a:rPr lang="ru-RU" dirty="0" smtClean="0"/>
              <a:t>«Забота о здоровье и формирование здорового образа жизни у подростков  является важнейшей социально-значимой задачей для общества и государства в целом», </a:t>
            </a:r>
          </a:p>
          <a:p>
            <a:r>
              <a:rPr lang="ru-RU" dirty="0" smtClean="0"/>
              <a:t>профессор           В.К.Чайка</a:t>
            </a:r>
            <a:r>
              <a:rPr lang="ru-RU" sz="1200" dirty="0" smtClean="0"/>
              <a:t> 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0388" y="3738283"/>
            <a:ext cx="40181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>
                <a:solidFill>
                  <a:srgbClr val="FF0000"/>
                </a:solidFill>
              </a:rPr>
              <a:t>Наш опыт в укреплении репродуктивного здоровья девушек-подростков, в частности группы риска, свидетельствует о том, что организация помощи юному населению </a:t>
            </a:r>
            <a:r>
              <a:rPr lang="ru-RU" b="1" dirty="0" smtClean="0">
                <a:solidFill>
                  <a:srgbClr val="FF0000"/>
                </a:solidFill>
              </a:rPr>
              <a:t>требует особого внимания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73857751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2400" y="228600"/>
            <a:ext cx="10160000" cy="5897563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/>
              <a:t>Перечень </a:t>
            </a:r>
            <a:r>
              <a:rPr lang="ru-RU" b="1" i="1" dirty="0"/>
              <a:t>действия врача во время обследования девочки или девушки-подростка жертве сексуального насилия (при наличии кровотечения). </a:t>
            </a:r>
            <a:r>
              <a:rPr lang="ru-RU" dirty="0"/>
              <a:t>Первичный осмотр. Оказание медицинской помощи в полном объеме (обработка раны, гемостаз, при геморрагическом шоке – переливание СЗП и ЭМ). </a:t>
            </a:r>
          </a:p>
          <a:p>
            <a:pPr algn="just"/>
            <a:r>
              <a:rPr lang="ru-RU" b="1" i="1" dirty="0"/>
              <a:t>Перечень действия врача во время обследования или лечения девочки или девушки-подростка жертве сексуального насилия (отсутствие показаний для оказания мед. помощи). </a:t>
            </a:r>
            <a:r>
              <a:rPr lang="ru-RU" dirty="0"/>
              <a:t>Осмотр ребенка в гинекологическом отделении; осмотр суд. мед. экспертом в бюро судебно-медицинской экспертизы возможны только на основании постановления прокурора или следователя.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4629" y="6283369"/>
            <a:ext cx="20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Февраль 7, </a:t>
            </a: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025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91907784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624" y="228600"/>
            <a:ext cx="11232776" cy="6324600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 smtClean="0"/>
              <a:t>Перечень </a:t>
            </a:r>
            <a:r>
              <a:rPr lang="ru-RU" sz="2000" b="1" i="1" dirty="0"/>
              <a:t>диагностических процедур, проводимых в процессе наблюдения и лечения во время обследования девочки или девушки-подростка жертве сексуального насилия (при отсутствии кровотечения). </a:t>
            </a:r>
            <a:r>
              <a:rPr lang="ru-RU" sz="2000" dirty="0"/>
              <a:t>Первичный осмотр; взятие мазков (из уретры, шейки матки, прямой кишки, глотки для выявления гонококков и сперматозоидов); </a:t>
            </a:r>
            <a:r>
              <a:rPr lang="ru-RU" sz="2000" dirty="0" err="1"/>
              <a:t>нативный</a:t>
            </a:r>
            <a:r>
              <a:rPr lang="ru-RU" sz="2000" dirty="0"/>
              <a:t> мазок на трихомониаз; обследования на ИППП; бактериологическое исследование; серологическое исследование (RW, ВИЧ в первые 72 часа от факта насилия); назначение превентивного лечения (</a:t>
            </a:r>
            <a:r>
              <a:rPr lang="ru-RU" sz="2000" dirty="0" err="1"/>
              <a:t>доксициклин</a:t>
            </a:r>
            <a:r>
              <a:rPr lang="ru-RU" sz="2000" dirty="0"/>
              <a:t> по 100 мг. – 2 р./д., 7 дней + </a:t>
            </a:r>
            <a:r>
              <a:rPr lang="ru-RU" sz="2000" dirty="0" err="1"/>
              <a:t>метранидазол</a:t>
            </a:r>
            <a:r>
              <a:rPr lang="ru-RU" sz="2000" dirty="0"/>
              <a:t> 0,5–4 р./</a:t>
            </a:r>
            <a:r>
              <a:rPr lang="ru-RU" sz="2000" dirty="0" err="1"/>
              <a:t>сут</a:t>
            </a:r>
            <a:r>
              <a:rPr lang="ru-RU" sz="2000" dirty="0"/>
              <a:t>, 7 дней, вакцинация против гепатита B); повторный осмотр через 2 недели; повторное проведение серологического исследования (но не ранее чем через 10 дней). </a:t>
            </a:r>
          </a:p>
          <a:p>
            <a:pPr algn="just"/>
            <a:r>
              <a:rPr lang="ru-RU" sz="2000" b="1" i="1" dirty="0" smtClean="0"/>
              <a:t>Перечень </a:t>
            </a:r>
            <a:r>
              <a:rPr lang="ru-RU" sz="2000" b="1" i="1" dirty="0"/>
              <a:t>практических рекомендаций в процессе наблюдения и лечения во время обследования девочки или девушки-подростка жертве сексуального насилия (при отсутствии кровотечения).</a:t>
            </a:r>
            <a:r>
              <a:rPr lang="ru-RU" sz="2000" dirty="0"/>
              <a:t> Экстренная контрацепция. Комплексное обследование (диагностика беременности, обследование на ВИЧ/ИППП, консультация специалистов-психологов); реабилитационные мероприятия (психотерапия, физиотерапия при рубцовой деформации влагалища); использование оптической увеличительной техники (</a:t>
            </a:r>
            <a:r>
              <a:rPr lang="ru-RU" sz="2000" dirty="0" err="1"/>
              <a:t>кольпоскопия</a:t>
            </a:r>
            <a:r>
              <a:rPr lang="ru-RU" sz="2000" dirty="0"/>
              <a:t>); проведение просветительной работы (по вопросам полового воспитания); сопровождение специалистами специализированных центров по оказанию помощи подросткам-жертвам сексуальных посягательств: служба кризисных состояний, телефоны доверия, приюты для жертв насилия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629" y="6283369"/>
            <a:ext cx="20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Февраль 7, </a:t>
            </a: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025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58886284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Необходимо учитывать специфику сексуальных контактов, как: </a:t>
            </a:r>
          </a:p>
          <a:p>
            <a:r>
              <a:rPr lang="ru-RU" dirty="0" smtClean="0"/>
              <a:t>Случайный секс- любые сексуальные контакты, при котором поверхностное знание партнера</a:t>
            </a:r>
          </a:p>
          <a:p>
            <a:r>
              <a:rPr lang="ru-RU" dirty="0" smtClean="0"/>
              <a:t>Анонимный секс- любые сексуальные контакты, когда партнеры не обмениваются информацией о себе</a:t>
            </a:r>
          </a:p>
          <a:p>
            <a:r>
              <a:rPr lang="ru-RU" dirty="0" err="1" smtClean="0"/>
              <a:t>Компульсивный</a:t>
            </a:r>
            <a:r>
              <a:rPr lang="ru-RU" dirty="0" smtClean="0"/>
              <a:t> секс – относится к схемам повторяющегося, назойливого секса. Поведения, которое выходит за рамки эмоционального контроля подростка.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Консультирование девушек-подростков с рискованной сексуальной активностью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629" y="6283369"/>
            <a:ext cx="20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Февраль 7, </a:t>
            </a: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025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линные тени ленты значок со знаком женского — стоковый вектор"/>
          <p:cNvPicPr>
            <a:picLocks noChangeAspect="1" noChangeArrowheads="1"/>
          </p:cNvPicPr>
          <p:nvPr/>
        </p:nvPicPr>
        <p:blipFill>
          <a:blip r:embed="rId2" cstate="print"/>
          <a:srcRect l="35938" t="27892" r="35937" b="29001"/>
          <a:stretch>
            <a:fillRect/>
          </a:stretch>
        </p:blipFill>
        <p:spPr bwMode="auto">
          <a:xfrm>
            <a:off x="2032001" y="1828800"/>
            <a:ext cx="2043953" cy="1447800"/>
          </a:xfrm>
          <a:prstGeom prst="rect">
            <a:avLst/>
          </a:prstGeom>
          <a:noFill/>
        </p:spPr>
      </p:pic>
      <p:pic>
        <p:nvPicPr>
          <p:cNvPr id="3" name="Picture 2" descr="Длинные тени ленты значок со знаком женского — стоковый вектор"/>
          <p:cNvPicPr>
            <a:picLocks noChangeAspect="1" noChangeArrowheads="1"/>
          </p:cNvPicPr>
          <p:nvPr/>
        </p:nvPicPr>
        <p:blipFill>
          <a:blip r:embed="rId2" cstate="print"/>
          <a:srcRect l="35938" t="27892" r="35937" b="29001"/>
          <a:stretch>
            <a:fillRect/>
          </a:stretch>
        </p:blipFill>
        <p:spPr bwMode="auto">
          <a:xfrm>
            <a:off x="5689601" y="1828800"/>
            <a:ext cx="2043953" cy="1447800"/>
          </a:xfrm>
          <a:prstGeom prst="rect">
            <a:avLst/>
          </a:prstGeom>
          <a:noFill/>
        </p:spPr>
      </p:pic>
      <p:sp>
        <p:nvSpPr>
          <p:cNvPr id="4" name="Крест 3"/>
          <p:cNvSpPr/>
          <p:nvPr/>
        </p:nvSpPr>
        <p:spPr>
          <a:xfrm>
            <a:off x="4267200" y="2133600"/>
            <a:ext cx="1219200" cy="914400"/>
          </a:xfrm>
          <a:prstGeom prst="plus">
            <a:avLst/>
          </a:prstGeom>
          <a:solidFill>
            <a:srgbClr val="E313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6400800" y="3429000"/>
            <a:ext cx="4673600" cy="2667000"/>
          </a:xfrm>
          <a:prstGeom prst="wedgeEllipseCallout">
            <a:avLst>
              <a:gd name="adj1" fmla="val -86448"/>
              <a:gd name="adj2" fmla="val -483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однополые сексуальные</a:t>
            </a:r>
          </a:p>
          <a:p>
            <a:pPr algn="ctr"/>
            <a:r>
              <a:rPr lang="ru-RU" b="1" dirty="0" smtClean="0"/>
              <a:t>контакты  как эксперимент в периоде подростковой </a:t>
            </a:r>
            <a:r>
              <a:rPr lang="ru-RU" b="1" dirty="0" err="1" smtClean="0"/>
              <a:t>гиперсексуальности</a:t>
            </a:r>
            <a:endParaRPr lang="ru-RU" b="1" dirty="0" smtClean="0"/>
          </a:p>
          <a:p>
            <a:pPr algn="ctr"/>
            <a:r>
              <a:rPr lang="ru-RU" b="1" dirty="0" smtClean="0"/>
              <a:t>(можно не предохраняться)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304800"/>
            <a:ext cx="1036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примеры из практики гинеколога для несовершеннолетних (собственный опыт)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4629" y="628336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4191000"/>
            <a:ext cx="9652000" cy="2270760"/>
          </a:xfrm>
        </p:spPr>
        <p:txBody>
          <a:bodyPr>
            <a:normAutofit/>
          </a:bodyPr>
          <a:lstStyle/>
          <a:p>
            <a:r>
              <a:rPr lang="ru-RU" dirty="0" smtClean="0"/>
              <a:t>….самостоятельно, без участия медиков «решает проблемы репродуктивного здоровья»….. </a:t>
            </a:r>
            <a:endParaRPr lang="ru-RU" dirty="0"/>
          </a:p>
        </p:txBody>
      </p:sp>
      <p:pic>
        <p:nvPicPr>
          <p:cNvPr id="4" name="Picture 2" descr="Длинные тени ленты значок со знаком женского — стоковый вектор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938" t="27892" r="35937" b="29001"/>
          <a:stretch>
            <a:fillRect/>
          </a:stretch>
        </p:blipFill>
        <p:spPr bwMode="auto">
          <a:xfrm>
            <a:off x="5384800" y="1600201"/>
            <a:ext cx="3657600" cy="259084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304800"/>
            <a:ext cx="1036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примеры из практики гинеколога для несовершеннолетних (собственный опыт)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4629" y="628336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0"/>
            <a:ext cx="96520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Консультирование подростков по вопросам безопасного поведения</a:t>
            </a:r>
            <a:endParaRPr lang="ru-RU" sz="2800" dirty="0"/>
          </a:p>
        </p:txBody>
      </p:sp>
      <p:pic>
        <p:nvPicPr>
          <p:cNvPr id="4" name="Picture 2" descr="Длинные тени ленты значок со знаком женского — стоковый вектор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938" t="27892" r="35937" b="29001"/>
          <a:stretch>
            <a:fillRect/>
          </a:stretch>
        </p:blipFill>
        <p:spPr bwMode="auto">
          <a:xfrm>
            <a:off x="3352800" y="3886201"/>
            <a:ext cx="3657600" cy="2590849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7416800" y="3429000"/>
            <a:ext cx="3860800" cy="688848"/>
          </a:xfrm>
          <a:prstGeom prst="wedgeEllipseCallout">
            <a:avLst>
              <a:gd name="adj1" fmla="val -55833"/>
              <a:gd name="adj2" fmla="val 134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не красивая…</a:t>
            </a:r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470400" y="1219200"/>
            <a:ext cx="3860800" cy="993648"/>
          </a:xfrm>
          <a:prstGeom prst="wedgeEllipseCallout">
            <a:avLst>
              <a:gd name="adj1" fmla="val -18464"/>
              <a:gd name="adj2" fmla="val 250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Проблемы начала половой жизни……</a:t>
            </a:r>
            <a:endParaRPr lang="ru-RU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4267200" y="2590800"/>
            <a:ext cx="2946400" cy="685800"/>
          </a:xfrm>
          <a:prstGeom prst="wedgeEllipseCallout">
            <a:avLst>
              <a:gd name="adj1" fmla="val -24254"/>
              <a:gd name="adj2" fmla="val 155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плохое настроение</a:t>
            </a:r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609600" y="1676400"/>
            <a:ext cx="3860800" cy="688848"/>
          </a:xfrm>
          <a:prstGeom prst="wedgeEllipseCallout">
            <a:avLst>
              <a:gd name="adj1" fmla="val 35219"/>
              <a:gd name="adj2" fmla="val 258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нет любви…</a:t>
            </a:r>
            <a:endParaRPr lang="ru-RU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0" y="2590800"/>
            <a:ext cx="3048000" cy="990600"/>
          </a:xfrm>
          <a:prstGeom prst="wedgeEllipseCallout">
            <a:avLst>
              <a:gd name="adj1" fmla="val 57219"/>
              <a:gd name="adj2" fmla="val 247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Меня никто не понимает..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7416800" y="4267200"/>
            <a:ext cx="4064000" cy="841248"/>
          </a:xfrm>
          <a:prstGeom prst="wedgeEllipseCallout">
            <a:avLst>
              <a:gd name="adj1" fmla="val -55833"/>
              <a:gd name="adj2" fmla="val 134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Злоупотребление алкоголем, наркотиками</a:t>
            </a:r>
            <a:endParaRPr lang="ru-RU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7823200" y="5410200"/>
            <a:ext cx="3860800" cy="688848"/>
          </a:xfrm>
          <a:prstGeom prst="wedgeEllipseCallout">
            <a:avLst>
              <a:gd name="adj1" fmla="val -68991"/>
              <a:gd name="adj2" fmla="val 92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Боязнь наличия заболевания… </a:t>
            </a:r>
            <a:endParaRPr lang="ru-RU" dirty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0" y="4267200"/>
            <a:ext cx="3048000" cy="1143000"/>
          </a:xfrm>
          <a:prstGeom prst="wedgeEllipseCallout">
            <a:avLst>
              <a:gd name="adj1" fmla="val 67219"/>
              <a:gd name="adj2" fmla="val 155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происходит с моим организмом</a:t>
            </a:r>
            <a:endParaRPr lang="ru-RU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7213600" y="2133600"/>
            <a:ext cx="3454400" cy="1222248"/>
          </a:xfrm>
          <a:prstGeom prst="wedgeEllipseCallout">
            <a:avLst>
              <a:gd name="adj1" fmla="val -75431"/>
              <a:gd name="adj2" fmla="val 158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Выбор контрацепции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4629" y="6283369"/>
            <a:ext cx="20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Февраль 7, </a:t>
            </a: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025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линные тени ленты значок со знаком женского — стоковый вектор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938" t="27892" r="35937" b="29001"/>
          <a:stretch>
            <a:fillRect/>
          </a:stretch>
        </p:blipFill>
        <p:spPr bwMode="auto">
          <a:xfrm>
            <a:off x="3352800" y="3886201"/>
            <a:ext cx="3657600" cy="2590849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7416800" y="3429000"/>
            <a:ext cx="3860800" cy="688848"/>
          </a:xfrm>
          <a:prstGeom prst="wedgeEllipseCallout">
            <a:avLst>
              <a:gd name="adj1" fmla="val -55833"/>
              <a:gd name="adj2" fmla="val 134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Меня никто не понимает..</a:t>
            </a:r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6604000" y="2362200"/>
            <a:ext cx="3860800" cy="841248"/>
          </a:xfrm>
          <a:prstGeom prst="wedgeEllipseCallout">
            <a:avLst>
              <a:gd name="adj1" fmla="val -55833"/>
              <a:gd name="adj2" fmla="val 134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чувство вины…</a:t>
            </a:r>
            <a:endParaRPr lang="ru-RU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3860800" y="2133600"/>
            <a:ext cx="2946400" cy="914400"/>
          </a:xfrm>
          <a:prstGeom prst="wedgeEllipseCallout">
            <a:avLst>
              <a:gd name="adj1" fmla="val -4945"/>
              <a:gd name="adj2" fmla="val 137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плохое настроение… суицид…</a:t>
            </a:r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609600" y="1676400"/>
            <a:ext cx="3860800" cy="688848"/>
          </a:xfrm>
          <a:prstGeom prst="wedgeEllipseCallout">
            <a:avLst>
              <a:gd name="adj1" fmla="val 35219"/>
              <a:gd name="adj2" fmla="val 258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Люблю ее /Она меня не любит…</a:t>
            </a:r>
            <a:endParaRPr lang="ru-RU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0" y="2590800"/>
            <a:ext cx="3048000" cy="990600"/>
          </a:xfrm>
          <a:prstGeom prst="wedgeEllipseCallout">
            <a:avLst>
              <a:gd name="adj1" fmla="val 57219"/>
              <a:gd name="adj2" fmla="val 247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Почему «это»… со мной?</a:t>
            </a:r>
            <a:endParaRPr lang="ru-RU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7620000" y="4419600"/>
            <a:ext cx="3860800" cy="688848"/>
          </a:xfrm>
          <a:prstGeom prst="wedgeEllipseCallout">
            <a:avLst>
              <a:gd name="adj1" fmla="val -55833"/>
              <a:gd name="adj2" fmla="val 134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«выход из подполья»… </a:t>
            </a:r>
            <a:endParaRPr lang="ru-RU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7823200" y="5410200"/>
            <a:ext cx="3860800" cy="688848"/>
          </a:xfrm>
          <a:prstGeom prst="wedgeEllipseCallout">
            <a:avLst>
              <a:gd name="adj1" fmla="val -68991"/>
              <a:gd name="adj2" fmla="val 92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«будет скандал»… </a:t>
            </a:r>
            <a:endParaRPr lang="ru-RU" dirty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0" y="4267200"/>
            <a:ext cx="3048000" cy="914400"/>
          </a:xfrm>
          <a:prstGeom prst="wedgeEllipseCallout">
            <a:avLst>
              <a:gd name="adj1" fmla="val 60552"/>
              <a:gd name="adj2" fmla="val 175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не мое тело…</a:t>
            </a:r>
            <a:endParaRPr lang="ru-RU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4368800" y="457200"/>
            <a:ext cx="5181600" cy="1679448"/>
          </a:xfrm>
          <a:prstGeom prst="wedgeEllipseCallout">
            <a:avLst>
              <a:gd name="adj1" fmla="val -18372"/>
              <a:gd name="adj2" fmla="val 181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Однополые платонические отношения… или однополые </a:t>
            </a:r>
            <a:r>
              <a:rPr lang="ru-RU" dirty="0" err="1" smtClean="0"/>
              <a:t>секс.контакты</a:t>
            </a:r>
            <a:r>
              <a:rPr lang="ru-RU" dirty="0" smtClean="0"/>
              <a:t>…. </a:t>
            </a:r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486400" cy="1143000"/>
          </a:xfrm>
        </p:spPr>
        <p:txBody>
          <a:bodyPr>
            <a:noAutofit/>
          </a:bodyPr>
          <a:lstStyle/>
          <a:p>
            <a:r>
              <a:rPr lang="ru-RU" sz="1600" dirty="0" smtClean="0"/>
              <a:t>Консультирование девушек-подростков </a:t>
            </a:r>
            <a:br>
              <a:rPr lang="ru-RU" sz="1600" dirty="0" smtClean="0"/>
            </a:br>
            <a:r>
              <a:rPr lang="ru-RU" sz="1600" dirty="0" smtClean="0"/>
              <a:t>с нетрадиционной сексуальной ориентацией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4629" y="6283369"/>
            <a:ext cx="20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Февраль 7, </a:t>
            </a: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025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линные тени ленты значок со знаком женского — стоковый вектор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938" t="27892" r="35937" b="29001"/>
          <a:stretch>
            <a:fillRect/>
          </a:stretch>
        </p:blipFill>
        <p:spPr bwMode="auto">
          <a:xfrm>
            <a:off x="3352800" y="3886201"/>
            <a:ext cx="3657600" cy="2590849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7416800" y="3429000"/>
            <a:ext cx="3860800" cy="688848"/>
          </a:xfrm>
          <a:prstGeom prst="wedgeEllipseCallout">
            <a:avLst>
              <a:gd name="adj1" fmla="val -61096"/>
              <a:gd name="adj2" fmla="val 1523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Защищенный секс… всегда?!</a:t>
            </a:r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7416800" y="2057400"/>
            <a:ext cx="3860800" cy="1143000"/>
          </a:xfrm>
          <a:prstGeom prst="wedgeEllipseCallout">
            <a:avLst>
              <a:gd name="adj1" fmla="val -55833"/>
              <a:gd name="adj2" fmla="val 134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Отказ от партнерши, имеющей других партнеров…?</a:t>
            </a:r>
            <a:endParaRPr lang="ru-RU" b="1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4267200" y="1600200"/>
            <a:ext cx="3657600" cy="993648"/>
          </a:xfrm>
          <a:prstGeom prst="wedgeEllipseCallout">
            <a:avLst>
              <a:gd name="adj1" fmla="val -21476"/>
              <a:gd name="adj2" fmla="val 195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Отказ  от партнерши из группы риска…</a:t>
            </a:r>
            <a:endParaRPr lang="ru-RU" b="1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2235200" y="762000"/>
            <a:ext cx="4876800" cy="841248"/>
          </a:xfrm>
          <a:prstGeom prst="wedgeEllipseCallout">
            <a:avLst>
              <a:gd name="adj1" fmla="val 504"/>
              <a:gd name="adj2" fmla="val 322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Профилактика ИППП…</a:t>
            </a:r>
            <a:endParaRPr lang="ru-RU" b="1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0" y="2590800"/>
            <a:ext cx="3048000" cy="990600"/>
          </a:xfrm>
          <a:prstGeom prst="wedgeEllipseCallout">
            <a:avLst>
              <a:gd name="adj1" fmla="val 63219"/>
              <a:gd name="adj2" fmla="val 245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Визит к гинекологу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7620000" y="4419600"/>
            <a:ext cx="3860800" cy="762000"/>
          </a:xfrm>
          <a:prstGeom prst="wedgeEllipseCallout">
            <a:avLst>
              <a:gd name="adj1" fmla="val -65307"/>
              <a:gd name="adj2" fmla="val 124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«где получить помощь в любое время суток?»… </a:t>
            </a:r>
            <a:endParaRPr lang="ru-RU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7823200" y="5410200"/>
            <a:ext cx="3860800" cy="688848"/>
          </a:xfrm>
          <a:prstGeom prst="wedgeEllipseCallout">
            <a:avLst>
              <a:gd name="adj1" fmla="val -68991"/>
              <a:gd name="adj2" fmla="val 92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«алкоголь, наркотики»… </a:t>
            </a:r>
            <a:endParaRPr lang="ru-RU" dirty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0" y="4572000"/>
            <a:ext cx="3352800" cy="914400"/>
          </a:xfrm>
          <a:prstGeom prst="wedgeEllipseCallout">
            <a:avLst>
              <a:gd name="adj1" fmla="val 52067"/>
              <a:gd name="adj2" fmla="val 129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Никто меня не понимает..</a:t>
            </a:r>
          </a:p>
          <a:p>
            <a:pPr algn="ctr"/>
            <a:r>
              <a:rPr lang="ru-RU" b="1" dirty="0" smtClean="0"/>
              <a:t>Где  любовь?</a:t>
            </a:r>
            <a:endParaRPr lang="ru-RU" b="1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1016000" y="1524000"/>
            <a:ext cx="2946400" cy="1066800"/>
          </a:xfrm>
          <a:prstGeom prst="wedgeEllipseCallout">
            <a:avLst>
              <a:gd name="adj1" fmla="val 63840"/>
              <a:gd name="adj2" fmla="val 1736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Боязнь наличия заболевания…</a:t>
            </a:r>
            <a:endParaRPr lang="ru-RU" b="1" dirty="0"/>
          </a:p>
        </p:txBody>
      </p:sp>
      <p:sp>
        <p:nvSpPr>
          <p:cNvPr id="14" name="Овальная выноска 13"/>
          <p:cNvSpPr/>
          <p:nvPr/>
        </p:nvSpPr>
        <p:spPr>
          <a:xfrm>
            <a:off x="5283200" y="2895600"/>
            <a:ext cx="3251200" cy="838200"/>
          </a:xfrm>
          <a:prstGeom prst="wedgeEllipseCallout">
            <a:avLst>
              <a:gd name="adj1" fmla="val -27123"/>
              <a:gd name="adj2" fmla="val 12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Проблемы со сверстниками</a:t>
            </a:r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06400" y="0"/>
            <a:ext cx="9753600" cy="898525"/>
          </a:xfrm>
        </p:spPr>
        <p:txBody>
          <a:bodyPr>
            <a:noAutofit/>
          </a:bodyPr>
          <a:lstStyle/>
          <a:p>
            <a:r>
              <a:rPr lang="ru-RU" sz="2000" dirty="0" smtClean="0"/>
              <a:t>Консультирование девушек-подростков, имеющих однополые сексуальные контакты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4629" y="628336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линные тени ленты значок со знаком женского — стоковый вектор"/>
          <p:cNvPicPr>
            <a:picLocks noChangeAspect="1" noChangeArrowheads="1"/>
          </p:cNvPicPr>
          <p:nvPr/>
        </p:nvPicPr>
        <p:blipFill>
          <a:blip r:embed="rId2" cstate="print"/>
          <a:srcRect l="35938" t="27892" r="35937" b="29001"/>
          <a:stretch>
            <a:fillRect/>
          </a:stretch>
        </p:blipFill>
        <p:spPr bwMode="auto">
          <a:xfrm>
            <a:off x="2235201" y="2133600"/>
            <a:ext cx="2043953" cy="1447800"/>
          </a:xfrm>
          <a:prstGeom prst="rect">
            <a:avLst/>
          </a:prstGeom>
          <a:noFill/>
        </p:spPr>
      </p:pic>
      <p:pic>
        <p:nvPicPr>
          <p:cNvPr id="3" name="Picture 2" descr="Длинные тени ленты значок со знаком женского — стоковый вектор"/>
          <p:cNvPicPr>
            <a:picLocks noChangeAspect="1" noChangeArrowheads="1"/>
          </p:cNvPicPr>
          <p:nvPr/>
        </p:nvPicPr>
        <p:blipFill>
          <a:blip r:embed="rId2" cstate="print"/>
          <a:srcRect l="35938" t="27892" r="35937" b="29001"/>
          <a:stretch>
            <a:fillRect/>
          </a:stretch>
        </p:blipFill>
        <p:spPr bwMode="auto">
          <a:xfrm>
            <a:off x="6197601" y="2133600"/>
            <a:ext cx="2043953" cy="1447800"/>
          </a:xfrm>
          <a:prstGeom prst="rect">
            <a:avLst/>
          </a:prstGeom>
          <a:noFill/>
        </p:spPr>
      </p:pic>
      <p:sp>
        <p:nvSpPr>
          <p:cNvPr id="4" name="Крест 3"/>
          <p:cNvSpPr/>
          <p:nvPr/>
        </p:nvSpPr>
        <p:spPr>
          <a:xfrm>
            <a:off x="4673600" y="2362200"/>
            <a:ext cx="1219200" cy="914400"/>
          </a:xfrm>
          <a:prstGeom prst="plus">
            <a:avLst/>
          </a:prstGeom>
          <a:solidFill>
            <a:srgbClr val="E313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422400" y="533400"/>
            <a:ext cx="5283200" cy="993648"/>
          </a:xfrm>
          <a:prstGeom prst="wedgeRoundRectCallout">
            <a:avLst>
              <a:gd name="adj1" fmla="val -10372"/>
              <a:gd name="adj2" fmla="val 1129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 нас настоящие чувства,</a:t>
            </a:r>
          </a:p>
          <a:p>
            <a:pPr algn="ctr"/>
            <a:r>
              <a:rPr lang="ru-RU" b="1" dirty="0" smtClean="0"/>
              <a:t>«игрушки» индивидуальные стараемся не путать…</a:t>
            </a:r>
            <a:endParaRPr lang="ru-RU" b="1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7518400" y="533400"/>
            <a:ext cx="2844800" cy="1146048"/>
          </a:xfrm>
          <a:prstGeom prst="wedgeRoundRectCallout">
            <a:avLst>
              <a:gd name="adj1" fmla="val -61309"/>
              <a:gd name="adj2" fmla="val 838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 часто прохожу лечение у гинеколога, все под контролем!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4629" y="628336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линные тени ленты значок со знаком женского — стоковый вектор"/>
          <p:cNvPicPr>
            <a:picLocks noChangeAspect="1" noChangeArrowheads="1"/>
          </p:cNvPicPr>
          <p:nvPr/>
        </p:nvPicPr>
        <p:blipFill>
          <a:blip r:embed="rId2" cstate="print"/>
          <a:srcRect l="35938" t="27892" r="35937" b="29001"/>
          <a:stretch>
            <a:fillRect/>
          </a:stretch>
        </p:blipFill>
        <p:spPr bwMode="auto">
          <a:xfrm>
            <a:off x="2235201" y="2133600"/>
            <a:ext cx="2043953" cy="1447800"/>
          </a:xfrm>
          <a:prstGeom prst="rect">
            <a:avLst/>
          </a:prstGeom>
          <a:noFill/>
        </p:spPr>
      </p:pic>
      <p:pic>
        <p:nvPicPr>
          <p:cNvPr id="3" name="Picture 2" descr="Длинные тени ленты значок со знаком женского — стоковый вектор"/>
          <p:cNvPicPr>
            <a:picLocks noChangeAspect="1" noChangeArrowheads="1"/>
          </p:cNvPicPr>
          <p:nvPr/>
        </p:nvPicPr>
        <p:blipFill>
          <a:blip r:embed="rId2" cstate="print"/>
          <a:srcRect l="35938" t="27892" r="35937" b="29001"/>
          <a:stretch>
            <a:fillRect/>
          </a:stretch>
        </p:blipFill>
        <p:spPr bwMode="auto">
          <a:xfrm>
            <a:off x="6197601" y="2133600"/>
            <a:ext cx="2043953" cy="1447800"/>
          </a:xfrm>
          <a:prstGeom prst="rect">
            <a:avLst/>
          </a:prstGeom>
          <a:noFill/>
        </p:spPr>
      </p:pic>
      <p:sp>
        <p:nvSpPr>
          <p:cNvPr id="4" name="Крест 3"/>
          <p:cNvSpPr/>
          <p:nvPr/>
        </p:nvSpPr>
        <p:spPr>
          <a:xfrm>
            <a:off x="4572000" y="2362200"/>
            <a:ext cx="1219200" cy="914400"/>
          </a:xfrm>
          <a:prstGeom prst="plus">
            <a:avLst/>
          </a:prstGeom>
          <a:solidFill>
            <a:srgbClr val="E313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pic>
        <p:nvPicPr>
          <p:cNvPr id="5" name="Picture 2" descr="https://cs.pikabu.ru/post_img/2013/08/24/2/1377300958_399318721.jpg"/>
          <p:cNvPicPr>
            <a:picLocks noChangeAspect="1" noChangeArrowheads="1"/>
          </p:cNvPicPr>
          <p:nvPr/>
        </p:nvPicPr>
        <p:blipFill>
          <a:blip r:embed="rId3" cstate="print"/>
          <a:srcRect l="46400" b="29584"/>
          <a:stretch>
            <a:fillRect/>
          </a:stretch>
        </p:blipFill>
        <p:spPr bwMode="auto">
          <a:xfrm>
            <a:off x="8128000" y="4191001"/>
            <a:ext cx="2032000" cy="1637731"/>
          </a:xfrm>
          <a:prstGeom prst="rect">
            <a:avLst/>
          </a:prstGeom>
          <a:noFill/>
        </p:spPr>
      </p:pic>
      <p:pic>
        <p:nvPicPr>
          <p:cNvPr id="6" name="Picture 2" descr="https://cs.pikabu.ru/post_img/2013/08/24/2/1377300958_399318721.jpg"/>
          <p:cNvPicPr>
            <a:picLocks noChangeAspect="1" noChangeArrowheads="1"/>
          </p:cNvPicPr>
          <p:nvPr/>
        </p:nvPicPr>
        <p:blipFill>
          <a:blip r:embed="rId3" cstate="print"/>
          <a:srcRect l="46400" b="29584"/>
          <a:stretch>
            <a:fillRect/>
          </a:stretch>
        </p:blipFill>
        <p:spPr bwMode="auto">
          <a:xfrm>
            <a:off x="0" y="1"/>
            <a:ext cx="2032000" cy="1637731"/>
          </a:xfrm>
          <a:prstGeom prst="rect">
            <a:avLst/>
          </a:prstGeom>
          <a:noFill/>
        </p:spPr>
      </p:pic>
      <p:sp>
        <p:nvSpPr>
          <p:cNvPr id="7" name="Двойная стрелка влево/вправо 6"/>
          <p:cNvSpPr/>
          <p:nvPr/>
        </p:nvSpPr>
        <p:spPr>
          <a:xfrm rot="16200000">
            <a:off x="2037588" y="1162812"/>
            <a:ext cx="838200" cy="6461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лево/вправо 7"/>
          <p:cNvSpPr/>
          <p:nvPr/>
        </p:nvSpPr>
        <p:spPr>
          <a:xfrm rot="16200000">
            <a:off x="7320788" y="4134612"/>
            <a:ext cx="838200" cy="6461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556000" y="609600"/>
            <a:ext cx="4775200" cy="1069848"/>
          </a:xfrm>
          <a:prstGeom prst="wedgeRoundRectCallout">
            <a:avLst>
              <a:gd name="adj1" fmla="val -20446"/>
              <a:gd name="adj2" fmla="val 858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 мужчинами было очень давно….. А сейчас полное доверие, потому что любовь!</a:t>
            </a:r>
            <a:endParaRPr lang="ru-RU" b="1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2438400" y="4114800"/>
            <a:ext cx="4673600" cy="1676400"/>
          </a:xfrm>
          <a:prstGeom prst="wedgeEllipseCallout">
            <a:avLst>
              <a:gd name="adj1" fmla="val 6161"/>
              <a:gd name="adj2" fmla="val -965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Наличие однополых сексуальных</a:t>
            </a:r>
          </a:p>
          <a:p>
            <a:pPr algn="ctr"/>
            <a:r>
              <a:rPr lang="ru-RU" b="1" dirty="0" smtClean="0"/>
              <a:t>контактов  = любовь, как сексуальная потребность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4629" y="628336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658906" y="1021079"/>
            <a:ext cx="11054123" cy="465400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3600" dirty="0" smtClean="0"/>
              <a:t>Совершенствование теоретических знаний врачей путем непрерывного процесса последипломного образования по актуальным вопросам сохранения репродуктивного здоровья детей и подростков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линные тени ленты значок со знаком женского — стоковый вектор"/>
          <p:cNvPicPr>
            <a:picLocks noChangeAspect="1" noChangeArrowheads="1"/>
          </p:cNvPicPr>
          <p:nvPr/>
        </p:nvPicPr>
        <p:blipFill>
          <a:blip r:embed="rId2" cstate="print"/>
          <a:srcRect l="35938" t="27892" r="35937" b="29001"/>
          <a:stretch>
            <a:fillRect/>
          </a:stretch>
        </p:blipFill>
        <p:spPr bwMode="auto">
          <a:xfrm>
            <a:off x="711201" y="1905000"/>
            <a:ext cx="2043953" cy="1447800"/>
          </a:xfrm>
          <a:prstGeom prst="rect">
            <a:avLst/>
          </a:prstGeom>
          <a:noFill/>
        </p:spPr>
      </p:pic>
      <p:pic>
        <p:nvPicPr>
          <p:cNvPr id="3" name="Picture 2" descr="Длинные тени ленты значок со знаком женского — стоковый вектор"/>
          <p:cNvPicPr>
            <a:picLocks noChangeAspect="1" noChangeArrowheads="1"/>
          </p:cNvPicPr>
          <p:nvPr/>
        </p:nvPicPr>
        <p:blipFill>
          <a:blip r:embed="rId2" cstate="print"/>
          <a:srcRect l="35938" t="27892" r="35937" b="29001"/>
          <a:stretch>
            <a:fillRect/>
          </a:stretch>
        </p:blipFill>
        <p:spPr bwMode="auto">
          <a:xfrm>
            <a:off x="4572001" y="1905000"/>
            <a:ext cx="2043953" cy="1447800"/>
          </a:xfrm>
          <a:prstGeom prst="rect">
            <a:avLst/>
          </a:prstGeom>
          <a:noFill/>
        </p:spPr>
      </p:pic>
      <p:sp>
        <p:nvSpPr>
          <p:cNvPr id="4" name="Крест 3"/>
          <p:cNvSpPr/>
          <p:nvPr/>
        </p:nvSpPr>
        <p:spPr>
          <a:xfrm>
            <a:off x="3048000" y="2209800"/>
            <a:ext cx="1219200" cy="914400"/>
          </a:xfrm>
          <a:prstGeom prst="plus">
            <a:avLst/>
          </a:prstGeom>
          <a:solidFill>
            <a:srgbClr val="E313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6807200" y="2514600"/>
            <a:ext cx="1422400" cy="4084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2" name="Picture 2" descr="https://cs.pikabu.ru/post_img/2013/08/24/2/1377300958_399318721.jpg"/>
          <p:cNvPicPr>
            <a:picLocks noChangeAspect="1" noChangeArrowheads="1"/>
          </p:cNvPicPr>
          <p:nvPr/>
        </p:nvPicPr>
        <p:blipFill>
          <a:blip r:embed="rId3" cstate="print"/>
          <a:srcRect l="46400" b="29584"/>
          <a:stretch>
            <a:fillRect/>
          </a:stretch>
        </p:blipFill>
        <p:spPr bwMode="auto">
          <a:xfrm>
            <a:off x="8331200" y="1676401"/>
            <a:ext cx="2032000" cy="1637731"/>
          </a:xfrm>
          <a:prstGeom prst="rect">
            <a:avLst/>
          </a:prstGeom>
          <a:noFill/>
        </p:spPr>
      </p:pic>
      <p:pic>
        <p:nvPicPr>
          <p:cNvPr id="30724" name="Picture 4" descr="https://cs.pikabu.ru/post_img/2013/08/24/2/1377300958_399318721.jpg"/>
          <p:cNvPicPr>
            <a:picLocks noChangeAspect="1" noChangeArrowheads="1"/>
          </p:cNvPicPr>
          <p:nvPr/>
        </p:nvPicPr>
        <p:blipFill>
          <a:blip r:embed="rId3" cstate="print"/>
          <a:srcRect t="17848" r="56800" b="9780"/>
          <a:stretch>
            <a:fillRect/>
          </a:stretch>
        </p:blipFill>
        <p:spPr bwMode="auto">
          <a:xfrm>
            <a:off x="7924800" y="1"/>
            <a:ext cx="1320800" cy="1357489"/>
          </a:xfrm>
          <a:prstGeom prst="rect">
            <a:avLst/>
          </a:prstGeom>
          <a:noFill/>
        </p:spPr>
      </p:pic>
      <p:pic>
        <p:nvPicPr>
          <p:cNvPr id="8" name="Picture 4" descr="https://cs.pikabu.ru/post_img/2013/08/24/2/1377300958_399318721.jpg"/>
          <p:cNvPicPr>
            <a:picLocks noChangeAspect="1" noChangeArrowheads="1"/>
          </p:cNvPicPr>
          <p:nvPr/>
        </p:nvPicPr>
        <p:blipFill>
          <a:blip r:embed="rId3" cstate="print"/>
          <a:srcRect t="17848" r="56800" b="9780"/>
          <a:stretch>
            <a:fillRect/>
          </a:stretch>
        </p:blipFill>
        <p:spPr bwMode="auto">
          <a:xfrm>
            <a:off x="8128000" y="4267201"/>
            <a:ext cx="1320800" cy="1357489"/>
          </a:xfrm>
          <a:prstGeom prst="rect">
            <a:avLst/>
          </a:prstGeom>
          <a:noFill/>
        </p:spPr>
      </p:pic>
      <p:sp>
        <p:nvSpPr>
          <p:cNvPr id="9" name="Двойная стрелка влево/вправо 8"/>
          <p:cNvSpPr/>
          <p:nvPr/>
        </p:nvSpPr>
        <p:spPr>
          <a:xfrm rot="16200000">
            <a:off x="8539988" y="1391412"/>
            <a:ext cx="838200" cy="6461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лево/вправо 9"/>
          <p:cNvSpPr/>
          <p:nvPr/>
        </p:nvSpPr>
        <p:spPr>
          <a:xfrm rot="16200000">
            <a:off x="8743188" y="3448812"/>
            <a:ext cx="838200" cy="6461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422400" y="0"/>
            <a:ext cx="3556000" cy="1527048"/>
          </a:xfrm>
          <a:prstGeom prst="wedgeRoundRectCallout">
            <a:avLst>
              <a:gd name="adj1" fmla="val -20833"/>
              <a:gd name="adj2" fmla="val 704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муж у моей любимой «отрицательный герой», но у нас полное доверие ….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4629" y="628336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линные тени ленты значок со знаком женского — стоковый вектор"/>
          <p:cNvPicPr>
            <a:picLocks noChangeAspect="1" noChangeArrowheads="1"/>
          </p:cNvPicPr>
          <p:nvPr/>
        </p:nvPicPr>
        <p:blipFill>
          <a:blip r:embed="rId2" cstate="print"/>
          <a:srcRect l="35938" t="27892" r="35937" b="29001"/>
          <a:stretch>
            <a:fillRect/>
          </a:stretch>
        </p:blipFill>
        <p:spPr bwMode="auto">
          <a:xfrm>
            <a:off x="2235201" y="2133600"/>
            <a:ext cx="2043953" cy="1447800"/>
          </a:xfrm>
          <a:prstGeom prst="rect">
            <a:avLst/>
          </a:prstGeom>
          <a:noFill/>
        </p:spPr>
      </p:pic>
      <p:pic>
        <p:nvPicPr>
          <p:cNvPr id="3" name="Picture 2" descr="Длинные тени ленты значок со знаком женского — стоковый вектор"/>
          <p:cNvPicPr>
            <a:picLocks noChangeAspect="1" noChangeArrowheads="1"/>
          </p:cNvPicPr>
          <p:nvPr/>
        </p:nvPicPr>
        <p:blipFill>
          <a:blip r:embed="rId2" cstate="print"/>
          <a:srcRect l="35938" t="27892" r="35937" b="29001"/>
          <a:stretch>
            <a:fillRect/>
          </a:stretch>
        </p:blipFill>
        <p:spPr bwMode="auto">
          <a:xfrm>
            <a:off x="6197601" y="2133600"/>
            <a:ext cx="2043953" cy="1447800"/>
          </a:xfrm>
          <a:prstGeom prst="rect">
            <a:avLst/>
          </a:prstGeom>
          <a:noFill/>
        </p:spPr>
      </p:pic>
      <p:sp>
        <p:nvSpPr>
          <p:cNvPr id="4" name="Крест 3"/>
          <p:cNvSpPr/>
          <p:nvPr/>
        </p:nvSpPr>
        <p:spPr>
          <a:xfrm>
            <a:off x="4572000" y="2362200"/>
            <a:ext cx="1219200" cy="914400"/>
          </a:xfrm>
          <a:prstGeom prst="plus">
            <a:avLst/>
          </a:prstGeom>
          <a:solidFill>
            <a:srgbClr val="E313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pic>
        <p:nvPicPr>
          <p:cNvPr id="5" name="Picture 2" descr="https://cs.pikabu.ru/post_img/2013/08/24/2/1377300958_399318721.jpg"/>
          <p:cNvPicPr>
            <a:picLocks noChangeAspect="1" noChangeArrowheads="1"/>
          </p:cNvPicPr>
          <p:nvPr/>
        </p:nvPicPr>
        <p:blipFill>
          <a:blip r:embed="rId3" cstate="print"/>
          <a:srcRect l="46400" b="29584"/>
          <a:stretch>
            <a:fillRect/>
          </a:stretch>
        </p:blipFill>
        <p:spPr bwMode="auto">
          <a:xfrm>
            <a:off x="8737600" y="5029200"/>
            <a:ext cx="1828800" cy="1473958"/>
          </a:xfrm>
          <a:prstGeom prst="rect">
            <a:avLst/>
          </a:prstGeom>
          <a:noFill/>
        </p:spPr>
      </p:pic>
      <p:pic>
        <p:nvPicPr>
          <p:cNvPr id="6" name="Picture 2" descr="https://cs.pikabu.ru/post_img/2013/08/24/2/1377300958_399318721.jpg"/>
          <p:cNvPicPr>
            <a:picLocks noChangeAspect="1" noChangeArrowheads="1"/>
          </p:cNvPicPr>
          <p:nvPr/>
        </p:nvPicPr>
        <p:blipFill>
          <a:blip r:embed="rId3" cstate="print"/>
          <a:srcRect l="46400" b="29584"/>
          <a:stretch>
            <a:fillRect/>
          </a:stretch>
        </p:blipFill>
        <p:spPr bwMode="auto">
          <a:xfrm>
            <a:off x="9347200" y="3886201"/>
            <a:ext cx="1320800" cy="1064525"/>
          </a:xfrm>
          <a:prstGeom prst="rect">
            <a:avLst/>
          </a:prstGeom>
          <a:noFill/>
        </p:spPr>
      </p:pic>
      <p:pic>
        <p:nvPicPr>
          <p:cNvPr id="7" name="Picture 2" descr="https://cs.pikabu.ru/post_img/2013/08/24/2/1377300958_399318721.jpg"/>
          <p:cNvPicPr>
            <a:picLocks noChangeAspect="1" noChangeArrowheads="1"/>
          </p:cNvPicPr>
          <p:nvPr/>
        </p:nvPicPr>
        <p:blipFill>
          <a:blip r:embed="rId3" cstate="print"/>
          <a:srcRect l="46400" b="29584"/>
          <a:stretch>
            <a:fillRect/>
          </a:stretch>
        </p:blipFill>
        <p:spPr bwMode="auto">
          <a:xfrm>
            <a:off x="3860800" y="5029201"/>
            <a:ext cx="2032000" cy="1637731"/>
          </a:xfrm>
          <a:prstGeom prst="rect">
            <a:avLst/>
          </a:prstGeom>
          <a:noFill/>
        </p:spPr>
      </p:pic>
      <p:pic>
        <p:nvPicPr>
          <p:cNvPr id="8" name="Picture 2" descr="https://cs.pikabu.ru/post_img/2013/08/24/2/1377300958_399318721.jpg"/>
          <p:cNvPicPr>
            <a:picLocks noChangeAspect="1" noChangeArrowheads="1"/>
          </p:cNvPicPr>
          <p:nvPr/>
        </p:nvPicPr>
        <p:blipFill>
          <a:blip r:embed="rId3" cstate="print"/>
          <a:srcRect l="46400" b="29584"/>
          <a:stretch>
            <a:fillRect/>
          </a:stretch>
        </p:blipFill>
        <p:spPr bwMode="auto">
          <a:xfrm>
            <a:off x="8839200" y="228601"/>
            <a:ext cx="1524000" cy="1228298"/>
          </a:xfrm>
          <a:prstGeom prst="rect">
            <a:avLst/>
          </a:prstGeom>
          <a:noFill/>
        </p:spPr>
      </p:pic>
      <p:pic>
        <p:nvPicPr>
          <p:cNvPr id="9" name="Picture 2" descr="https://cs.pikabu.ru/post_img/2013/08/24/2/1377300958_399318721.jpg"/>
          <p:cNvPicPr>
            <a:picLocks noChangeAspect="1" noChangeArrowheads="1"/>
          </p:cNvPicPr>
          <p:nvPr/>
        </p:nvPicPr>
        <p:blipFill>
          <a:blip r:embed="rId3" cstate="print"/>
          <a:srcRect l="46400" b="29584"/>
          <a:stretch>
            <a:fillRect/>
          </a:stretch>
        </p:blipFill>
        <p:spPr bwMode="auto">
          <a:xfrm>
            <a:off x="6096000" y="152401"/>
            <a:ext cx="2032000" cy="1637731"/>
          </a:xfrm>
          <a:prstGeom prst="rect">
            <a:avLst/>
          </a:prstGeom>
          <a:noFill/>
        </p:spPr>
      </p:pic>
      <p:pic>
        <p:nvPicPr>
          <p:cNvPr id="10" name="Picture 2" descr="https://cs.pikabu.ru/post_img/2013/08/24/2/1377300958_399318721.jpg"/>
          <p:cNvPicPr>
            <a:picLocks noChangeAspect="1" noChangeArrowheads="1"/>
          </p:cNvPicPr>
          <p:nvPr/>
        </p:nvPicPr>
        <p:blipFill>
          <a:blip r:embed="rId3" cstate="print"/>
          <a:srcRect l="46400" b="29584"/>
          <a:stretch>
            <a:fillRect/>
          </a:stretch>
        </p:blipFill>
        <p:spPr bwMode="auto">
          <a:xfrm>
            <a:off x="6299200" y="5220270"/>
            <a:ext cx="2032000" cy="1637731"/>
          </a:xfrm>
          <a:prstGeom prst="rect">
            <a:avLst/>
          </a:prstGeom>
          <a:noFill/>
        </p:spPr>
      </p:pic>
      <p:sp>
        <p:nvSpPr>
          <p:cNvPr id="11" name="Овальная выноска 10"/>
          <p:cNvSpPr/>
          <p:nvPr/>
        </p:nvSpPr>
        <p:spPr>
          <a:xfrm>
            <a:off x="1422400" y="381000"/>
            <a:ext cx="3860800" cy="15270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Она у меня профессионал!</a:t>
            </a:r>
          </a:p>
          <a:p>
            <a:pPr algn="ctr"/>
            <a:r>
              <a:rPr lang="ru-RU" b="1" dirty="0" smtClean="0"/>
              <a:t>Знает все о профилактике ИППП:)</a:t>
            </a:r>
            <a:endParaRPr lang="ru-RU" b="1" dirty="0"/>
          </a:p>
        </p:txBody>
      </p:sp>
      <p:pic>
        <p:nvPicPr>
          <p:cNvPr id="12" name="Picture 2" descr="Длинные тени ленты значок со знаком женского — стоковый вектор"/>
          <p:cNvPicPr>
            <a:picLocks noChangeAspect="1" noChangeArrowheads="1"/>
          </p:cNvPicPr>
          <p:nvPr/>
        </p:nvPicPr>
        <p:blipFill>
          <a:blip r:embed="rId2" cstate="print"/>
          <a:srcRect l="35938" t="27892" r="35937" b="29001"/>
          <a:stretch>
            <a:fillRect/>
          </a:stretch>
        </p:blipFill>
        <p:spPr bwMode="auto">
          <a:xfrm>
            <a:off x="6502401" y="4542367"/>
            <a:ext cx="1117600" cy="791633"/>
          </a:xfrm>
          <a:prstGeom prst="rect">
            <a:avLst/>
          </a:prstGeom>
          <a:noFill/>
        </p:spPr>
      </p:pic>
      <p:pic>
        <p:nvPicPr>
          <p:cNvPr id="13" name="Picture 2" descr="Длинные тени ленты значок со знаком женского — стоковый вектор"/>
          <p:cNvPicPr>
            <a:picLocks noChangeAspect="1" noChangeArrowheads="1"/>
          </p:cNvPicPr>
          <p:nvPr/>
        </p:nvPicPr>
        <p:blipFill>
          <a:blip r:embed="rId2" cstate="print"/>
          <a:srcRect l="35938" t="27892" r="35937" b="29001"/>
          <a:stretch>
            <a:fillRect/>
          </a:stretch>
        </p:blipFill>
        <p:spPr bwMode="auto">
          <a:xfrm>
            <a:off x="8128000" y="4267201"/>
            <a:ext cx="1117600" cy="791633"/>
          </a:xfrm>
          <a:prstGeom prst="rect">
            <a:avLst/>
          </a:prstGeom>
          <a:noFill/>
        </p:spPr>
      </p:pic>
      <p:pic>
        <p:nvPicPr>
          <p:cNvPr id="14" name="Picture 2" descr="Длинные тени ленты значок со знаком женского — стоковый вектор"/>
          <p:cNvPicPr>
            <a:picLocks noChangeAspect="1" noChangeArrowheads="1"/>
          </p:cNvPicPr>
          <p:nvPr/>
        </p:nvPicPr>
        <p:blipFill>
          <a:blip r:embed="rId2" cstate="print"/>
          <a:srcRect l="35938" t="27892" r="35937" b="29001"/>
          <a:stretch>
            <a:fillRect/>
          </a:stretch>
        </p:blipFill>
        <p:spPr bwMode="auto">
          <a:xfrm>
            <a:off x="9144000" y="2895601"/>
            <a:ext cx="1117600" cy="791633"/>
          </a:xfrm>
          <a:prstGeom prst="rect">
            <a:avLst/>
          </a:prstGeom>
          <a:noFill/>
        </p:spPr>
      </p:pic>
      <p:pic>
        <p:nvPicPr>
          <p:cNvPr id="15" name="Picture 2" descr="Длинные тени ленты значок со знаком женского — стоковый вектор"/>
          <p:cNvPicPr>
            <a:picLocks noChangeAspect="1" noChangeArrowheads="1"/>
          </p:cNvPicPr>
          <p:nvPr/>
        </p:nvPicPr>
        <p:blipFill>
          <a:blip r:embed="rId2" cstate="print"/>
          <a:srcRect l="35938" t="27892" r="35937" b="29001"/>
          <a:stretch>
            <a:fillRect/>
          </a:stretch>
        </p:blipFill>
        <p:spPr bwMode="auto">
          <a:xfrm>
            <a:off x="9042400" y="1524001"/>
            <a:ext cx="1117600" cy="791633"/>
          </a:xfrm>
          <a:prstGeom prst="rect">
            <a:avLst/>
          </a:prstGeom>
          <a:noFill/>
        </p:spPr>
      </p:pic>
      <p:sp>
        <p:nvSpPr>
          <p:cNvPr id="16" name="Двойная стрелка влево/вправо 15"/>
          <p:cNvSpPr/>
          <p:nvPr/>
        </p:nvSpPr>
        <p:spPr>
          <a:xfrm rot="16200000">
            <a:off x="7048500" y="3949700"/>
            <a:ext cx="533400" cy="406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 rot="16200000">
            <a:off x="7797800" y="1473200"/>
            <a:ext cx="457200" cy="406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8331200" y="2743200"/>
            <a:ext cx="6096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3149600" y="3962400"/>
            <a:ext cx="3860800" cy="838200"/>
          </a:xfrm>
          <a:prstGeom prst="wedgeRoundRectCallout">
            <a:avLst>
              <a:gd name="adj1" fmla="val 32198"/>
              <a:gd name="adj2" fmla="val -1071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«Работа такая»</a:t>
            </a:r>
          </a:p>
          <a:p>
            <a:pPr algn="ctr"/>
            <a:r>
              <a:rPr lang="ru-RU" b="1" dirty="0" smtClean="0"/>
              <a:t>(коммерческий секс,</a:t>
            </a:r>
          </a:p>
          <a:p>
            <a:pPr algn="ctr"/>
            <a:r>
              <a:rPr lang="ru-RU" b="1" dirty="0" smtClean="0"/>
              <a:t>за вознаграждение)</a:t>
            </a:r>
            <a:endParaRPr lang="ru-RU" b="1" dirty="0"/>
          </a:p>
        </p:txBody>
      </p:sp>
      <p:pic>
        <p:nvPicPr>
          <p:cNvPr id="20" name="Picture 2" descr="https://cs.pikabu.ru/post_img/2013/08/24/2/1377300958_399318721.jpg"/>
          <p:cNvPicPr>
            <a:picLocks noChangeAspect="1" noChangeArrowheads="1"/>
          </p:cNvPicPr>
          <p:nvPr/>
        </p:nvPicPr>
        <p:blipFill>
          <a:blip r:embed="rId3" cstate="print"/>
          <a:srcRect l="46400" b="29584"/>
          <a:stretch>
            <a:fillRect/>
          </a:stretch>
        </p:blipFill>
        <p:spPr bwMode="auto">
          <a:xfrm>
            <a:off x="8839200" y="228600"/>
            <a:ext cx="1524000" cy="1228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812800" y="381000"/>
            <a:ext cx="1026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2"/>
          <p:cNvSpPr txBox="1">
            <a:spLocks noChangeArrowheads="1"/>
          </p:cNvSpPr>
          <p:nvPr/>
        </p:nvSpPr>
        <p:spPr bwMode="auto">
          <a:xfrm>
            <a:off x="0" y="3860800"/>
            <a:ext cx="6479117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 sz="1400" b="1" i="1" dirty="0">
              <a:solidFill>
                <a:schemeClr val="tx2"/>
              </a:solidFill>
            </a:endParaRPr>
          </a:p>
        </p:txBody>
      </p:sp>
      <p:pic>
        <p:nvPicPr>
          <p:cNvPr id="16386" name="Picture 2" descr="Длинные тени ленты значок со знаком женского — стоковый вектор"/>
          <p:cNvPicPr>
            <a:picLocks noChangeAspect="1" noChangeArrowheads="1"/>
          </p:cNvPicPr>
          <p:nvPr/>
        </p:nvPicPr>
        <p:blipFill>
          <a:blip r:embed="rId2" cstate="print"/>
          <a:srcRect l="35938" t="27892" r="35937" b="29001"/>
          <a:stretch>
            <a:fillRect/>
          </a:stretch>
        </p:blipFill>
        <p:spPr bwMode="auto">
          <a:xfrm>
            <a:off x="2032001" y="1828800"/>
            <a:ext cx="2043953" cy="1447800"/>
          </a:xfrm>
          <a:prstGeom prst="rect">
            <a:avLst/>
          </a:prstGeom>
          <a:noFill/>
        </p:spPr>
      </p:pic>
      <p:pic>
        <p:nvPicPr>
          <p:cNvPr id="5" name="Picture 2" descr="Длинные тени ленты значок со знаком женского — стоковый вектор"/>
          <p:cNvPicPr>
            <a:picLocks noChangeAspect="1" noChangeArrowheads="1"/>
          </p:cNvPicPr>
          <p:nvPr/>
        </p:nvPicPr>
        <p:blipFill>
          <a:blip r:embed="rId2" cstate="print"/>
          <a:srcRect l="35938" t="27892" r="35937" b="29001"/>
          <a:stretch>
            <a:fillRect/>
          </a:stretch>
        </p:blipFill>
        <p:spPr bwMode="auto">
          <a:xfrm>
            <a:off x="5689601" y="1828800"/>
            <a:ext cx="2043953" cy="1447800"/>
          </a:xfrm>
          <a:prstGeom prst="rect">
            <a:avLst/>
          </a:prstGeom>
          <a:noFill/>
        </p:spPr>
      </p:pic>
      <p:sp>
        <p:nvSpPr>
          <p:cNvPr id="6" name="Крест 5"/>
          <p:cNvSpPr/>
          <p:nvPr/>
        </p:nvSpPr>
        <p:spPr>
          <a:xfrm>
            <a:off x="4267200" y="2133600"/>
            <a:ext cx="1219200" cy="914400"/>
          </a:xfrm>
          <a:prstGeom prst="plus">
            <a:avLst/>
          </a:prstGeom>
          <a:solidFill>
            <a:srgbClr val="E313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454400" y="3429000"/>
            <a:ext cx="0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06400" y="4343400"/>
            <a:ext cx="660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422400" y="3886200"/>
            <a:ext cx="690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096000" y="3429000"/>
            <a:ext cx="0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775200" y="3429000"/>
            <a:ext cx="0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406400" y="4876800"/>
            <a:ext cx="690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ая прямоугольная выноска 25"/>
          <p:cNvSpPr/>
          <p:nvPr/>
        </p:nvSpPr>
        <p:spPr>
          <a:xfrm>
            <a:off x="4368800" y="457200"/>
            <a:ext cx="3251200" cy="917448"/>
          </a:xfrm>
          <a:prstGeom prst="wedgeRoundRectCallout">
            <a:avLst>
              <a:gd name="adj1" fmla="val -20833"/>
              <a:gd name="adj2" fmla="val 800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жизнь не в пустую….</a:t>
            </a:r>
            <a:endParaRPr lang="ru-RU" b="1" dirty="0"/>
          </a:p>
        </p:txBody>
      </p:sp>
      <p:pic>
        <p:nvPicPr>
          <p:cNvPr id="27" name="Picture 2" descr="https://cs.pikabu.ru/post_img/2013/08/24/2/1377300958_399318721.jpg"/>
          <p:cNvPicPr>
            <a:picLocks noChangeAspect="1" noChangeArrowheads="1"/>
          </p:cNvPicPr>
          <p:nvPr/>
        </p:nvPicPr>
        <p:blipFill>
          <a:blip r:embed="rId3" cstate="print"/>
          <a:srcRect l="46400" b="29584"/>
          <a:stretch>
            <a:fillRect/>
          </a:stretch>
        </p:blipFill>
        <p:spPr bwMode="auto">
          <a:xfrm>
            <a:off x="8737600" y="5220270"/>
            <a:ext cx="2032000" cy="1637731"/>
          </a:xfrm>
          <a:prstGeom prst="rect">
            <a:avLst/>
          </a:prstGeom>
          <a:noFill/>
        </p:spPr>
      </p:pic>
      <p:sp>
        <p:nvSpPr>
          <p:cNvPr id="28" name="Скругленная прямоугольная выноска 27"/>
          <p:cNvSpPr/>
          <p:nvPr/>
        </p:nvSpPr>
        <p:spPr>
          <a:xfrm>
            <a:off x="7213600" y="762000"/>
            <a:ext cx="3251200" cy="917448"/>
          </a:xfrm>
          <a:prstGeom prst="wedgeRoundRectCallout">
            <a:avLst>
              <a:gd name="adj1" fmla="val -24583"/>
              <a:gd name="adj2" fmla="val 1007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безопасный секс?)….</a:t>
            </a:r>
            <a:endParaRPr lang="ru-RU" b="1" dirty="0"/>
          </a:p>
        </p:txBody>
      </p:sp>
      <p:sp>
        <p:nvSpPr>
          <p:cNvPr id="16" name="Овальная выноска 15"/>
          <p:cNvSpPr/>
          <p:nvPr/>
        </p:nvSpPr>
        <p:spPr>
          <a:xfrm>
            <a:off x="0" y="4343400"/>
            <a:ext cx="3860800" cy="2133600"/>
          </a:xfrm>
          <a:prstGeom prst="wedgeEllipseCallout">
            <a:avLst>
              <a:gd name="adj1" fmla="val 22461"/>
              <a:gd name="adj2" fmla="val -96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страх наличия заболевания после насильственного однополого с.к. …</a:t>
            </a:r>
          </a:p>
          <a:p>
            <a:pPr algn="ctr"/>
            <a:r>
              <a:rPr lang="ru-RU" b="1" dirty="0" smtClean="0"/>
              <a:t>Нужна ли АРВ терапия?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линные тени ленты значок со знаком женского — стоковый вектор"/>
          <p:cNvPicPr>
            <a:picLocks noChangeAspect="1" noChangeArrowheads="1"/>
          </p:cNvPicPr>
          <p:nvPr/>
        </p:nvPicPr>
        <p:blipFill>
          <a:blip r:embed="rId2" cstate="print"/>
          <a:srcRect l="35938" t="27892" r="48593" b="29001"/>
          <a:stretch>
            <a:fillRect/>
          </a:stretch>
        </p:blipFill>
        <p:spPr bwMode="auto">
          <a:xfrm>
            <a:off x="1117601" y="609600"/>
            <a:ext cx="1117599" cy="1447800"/>
          </a:xfrm>
          <a:prstGeom prst="rect">
            <a:avLst/>
          </a:prstGeom>
          <a:noFill/>
        </p:spPr>
      </p:pic>
      <p:pic>
        <p:nvPicPr>
          <p:cNvPr id="3" name="Picture 2" descr="Длинные тени ленты значок со знаком женского — стоковый вектор"/>
          <p:cNvPicPr>
            <a:picLocks noChangeAspect="1" noChangeArrowheads="1"/>
          </p:cNvPicPr>
          <p:nvPr/>
        </p:nvPicPr>
        <p:blipFill>
          <a:blip r:embed="rId2" cstate="print"/>
          <a:srcRect l="35938" t="27892" r="35937" b="29001"/>
          <a:stretch>
            <a:fillRect/>
          </a:stretch>
        </p:blipFill>
        <p:spPr bwMode="auto">
          <a:xfrm>
            <a:off x="6197601" y="533400"/>
            <a:ext cx="2043953" cy="1447800"/>
          </a:xfrm>
          <a:prstGeom prst="rect">
            <a:avLst/>
          </a:prstGeom>
          <a:noFill/>
        </p:spPr>
      </p:pic>
      <p:pic>
        <p:nvPicPr>
          <p:cNvPr id="4" name="Picture 2" descr="https://cs.pikabu.ru/post_img/2013/08/24/2/1377300958_399318721.jpg"/>
          <p:cNvPicPr>
            <a:picLocks noChangeAspect="1" noChangeArrowheads="1"/>
          </p:cNvPicPr>
          <p:nvPr/>
        </p:nvPicPr>
        <p:blipFill>
          <a:blip r:embed="rId3" cstate="print"/>
          <a:srcRect l="70520" b="29584"/>
          <a:stretch>
            <a:fillRect/>
          </a:stretch>
        </p:blipFill>
        <p:spPr bwMode="auto">
          <a:xfrm>
            <a:off x="2235200" y="457201"/>
            <a:ext cx="1117600" cy="1637731"/>
          </a:xfrm>
          <a:prstGeom prst="rect">
            <a:avLst/>
          </a:prstGeom>
          <a:noFill/>
        </p:spPr>
      </p:pic>
      <p:sp>
        <p:nvSpPr>
          <p:cNvPr id="5" name="Крест 4"/>
          <p:cNvSpPr/>
          <p:nvPr/>
        </p:nvSpPr>
        <p:spPr>
          <a:xfrm>
            <a:off x="4165600" y="914400"/>
            <a:ext cx="1219200" cy="914400"/>
          </a:xfrm>
          <a:prstGeom prst="plus">
            <a:avLst/>
          </a:prstGeom>
          <a:solidFill>
            <a:srgbClr val="E313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pic>
        <p:nvPicPr>
          <p:cNvPr id="7" name="Picture 2" descr="https://cs.pikabu.ru/post_img/2013/08/24/2/1377300958_399318721.jpg"/>
          <p:cNvPicPr>
            <a:picLocks noChangeAspect="1" noChangeArrowheads="1"/>
          </p:cNvPicPr>
          <p:nvPr/>
        </p:nvPicPr>
        <p:blipFill>
          <a:blip r:embed="rId3" cstate="print"/>
          <a:srcRect l="46400" b="29584"/>
          <a:stretch>
            <a:fillRect/>
          </a:stretch>
        </p:blipFill>
        <p:spPr bwMode="auto">
          <a:xfrm>
            <a:off x="9077678" y="152400"/>
            <a:ext cx="1418167" cy="1143000"/>
          </a:xfrm>
          <a:prstGeom prst="rect">
            <a:avLst/>
          </a:prstGeom>
          <a:noFill/>
        </p:spPr>
      </p:pic>
      <p:sp>
        <p:nvSpPr>
          <p:cNvPr id="9" name="Двойная стрелка влево/вправо 8"/>
          <p:cNvSpPr/>
          <p:nvPr/>
        </p:nvSpPr>
        <p:spPr>
          <a:xfrm>
            <a:off x="8534400" y="1066800"/>
            <a:ext cx="6096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ьная выноска 9"/>
          <p:cNvSpPr/>
          <p:nvPr/>
        </p:nvSpPr>
        <p:spPr>
          <a:xfrm>
            <a:off x="2032000" y="0"/>
            <a:ext cx="2438400" cy="533400"/>
          </a:xfrm>
          <a:prstGeom prst="wedgeEllipseCallout">
            <a:avLst>
              <a:gd name="adj1" fmla="val -33712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буду лучший!!</a:t>
            </a:r>
            <a:endParaRPr lang="ru-RU" dirty="0"/>
          </a:p>
        </p:txBody>
      </p:sp>
      <p:pic>
        <p:nvPicPr>
          <p:cNvPr id="31746" name="Picture 2" descr="https://psv4.userapi.com/c856328/u122666971/docs/d6/7e58a4988900/IMG-c62a65d235ba237e2656fa2c4bf0a68c-V.jpg?extra=t4omNNeHkdeEE_Mu7izm0A2v-VAMyt8pxFF6MbVFKwS1_rM_h_AxmTTmRUdbswkMDwvP0flNHIUkhhrQy6irj4dNix3jGQTNmuyadn-xT7YtFPbx4VSJlPhTOQsf39KamhH1-kcEeNEPmzN-WoXPVsjR"/>
          <p:cNvPicPr>
            <a:picLocks noChangeAspect="1" noChangeArrowheads="1"/>
          </p:cNvPicPr>
          <p:nvPr/>
        </p:nvPicPr>
        <p:blipFill>
          <a:blip r:embed="rId4" cstate="print"/>
          <a:srcRect t="24854" r="1240" b="43230"/>
          <a:stretch>
            <a:fillRect/>
          </a:stretch>
        </p:blipFill>
        <p:spPr bwMode="auto">
          <a:xfrm>
            <a:off x="0" y="2133600"/>
            <a:ext cx="4572000" cy="2667000"/>
          </a:xfrm>
          <a:prstGeom prst="rect">
            <a:avLst/>
          </a:prstGeom>
          <a:noFill/>
        </p:spPr>
      </p:pic>
      <p:pic>
        <p:nvPicPr>
          <p:cNvPr id="31748" name="Picture 4" descr="https://psv4.userapi.com/c856336/u122666971/docs/d7/e9b8e070db75/IMG-5e906917d4f967b24907d4780eee57c7-V.jpg?extra=eGgwIMCuoTvory7saHMZd5Gz-Tr2Dpo1RNqidubWGAAQdm3FznN-em8EK4sjJ8USWhZo4xAwMKyoyofMNrqZ6duKkRKjdxTR5jBOqOQN_cXoO01NZzKyo5ipUri8qlic7XvUa27tDvO-AFFkYN8Z4Oj5"/>
          <p:cNvPicPr>
            <a:picLocks noChangeAspect="1" noChangeArrowheads="1"/>
          </p:cNvPicPr>
          <p:nvPr/>
        </p:nvPicPr>
        <p:blipFill>
          <a:blip r:embed="rId5" cstate="print"/>
          <a:srcRect l="7778" t="36667" r="5556" b="45000"/>
          <a:stretch>
            <a:fillRect/>
          </a:stretch>
        </p:blipFill>
        <p:spPr bwMode="auto">
          <a:xfrm>
            <a:off x="609600" y="3733800"/>
            <a:ext cx="4322619" cy="2438400"/>
          </a:xfrm>
          <a:prstGeom prst="rect">
            <a:avLst/>
          </a:prstGeom>
          <a:noFill/>
        </p:spPr>
      </p:pic>
      <p:pic>
        <p:nvPicPr>
          <p:cNvPr id="31750" name="Picture 6" descr="https://psv4.userapi.com/c856232/u122666971/docs/d5/07159707fbe8/IMG-8370c5a5b9a5863abe831b9e5e18e9d1-V.jpg?extra=GilKAUVjQXv3GqsJ7UUZopNRSEIrBxn4-XikkwkREwN5f9vKrTFPyOFfvYJaczxSOBBi9s88ISrN7pduGQ661eeo2KTko26oQv4MNUBGRFNX-EbFRigMniVU8AgOCIs_zJ7a204n6m4H3sDEKnHrOkik"/>
          <p:cNvPicPr>
            <a:picLocks noChangeAspect="1" noChangeArrowheads="1"/>
          </p:cNvPicPr>
          <p:nvPr/>
        </p:nvPicPr>
        <p:blipFill>
          <a:blip r:embed="rId6" cstate="print"/>
          <a:srcRect l="3287" t="33157" r="8935" b="56111"/>
          <a:stretch>
            <a:fillRect/>
          </a:stretch>
        </p:blipFill>
        <p:spPr bwMode="auto">
          <a:xfrm>
            <a:off x="5080000" y="5029200"/>
            <a:ext cx="4572000" cy="1524000"/>
          </a:xfrm>
          <a:prstGeom prst="rect">
            <a:avLst/>
          </a:prstGeom>
          <a:noFill/>
        </p:spPr>
      </p:pic>
      <p:pic>
        <p:nvPicPr>
          <p:cNvPr id="31752" name="Picture 8" descr="https://psv4.userapi.com/c856528/u122666971/docs/d10/32918082695f/IMG-dfa202eedadcdb04b16ba96ce839b435-V.jpg?extra=-BngD6ym2UjjN0AHo_2EQMgybDe7zRKm2siWHelCcv29nJbmN1zMcdf3vY9KHz24ZD402QQzDDxYe5Kt95RWRAq2Ul04dJYhVHX3Xc3LjgaZZesKqZUhYLaWc5VlLBrvqBz0R8rw295Yu79TV_XAF7JW"/>
          <p:cNvPicPr>
            <a:picLocks noChangeAspect="1" noChangeArrowheads="1"/>
          </p:cNvPicPr>
          <p:nvPr/>
        </p:nvPicPr>
        <p:blipFill>
          <a:blip r:embed="rId7" cstate="print"/>
          <a:srcRect l="5509" t="29665" r="4491" b="49780"/>
          <a:stretch>
            <a:fillRect/>
          </a:stretch>
        </p:blipFill>
        <p:spPr bwMode="auto">
          <a:xfrm>
            <a:off x="5727405" y="1752600"/>
            <a:ext cx="6464596" cy="2895600"/>
          </a:xfrm>
          <a:prstGeom prst="rect">
            <a:avLst/>
          </a:prstGeom>
          <a:noFill/>
        </p:spPr>
      </p:pic>
      <p:sp>
        <p:nvSpPr>
          <p:cNvPr id="15" name="Рамка 14"/>
          <p:cNvSpPr/>
          <p:nvPr/>
        </p:nvSpPr>
        <p:spPr>
          <a:xfrm>
            <a:off x="1727200" y="2819400"/>
            <a:ext cx="1219200" cy="533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амка 15"/>
          <p:cNvSpPr/>
          <p:nvPr/>
        </p:nvSpPr>
        <p:spPr>
          <a:xfrm>
            <a:off x="2235200" y="5638800"/>
            <a:ext cx="1219200" cy="304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Рамка 16"/>
          <p:cNvSpPr/>
          <p:nvPr/>
        </p:nvSpPr>
        <p:spPr>
          <a:xfrm>
            <a:off x="6400800" y="5791200"/>
            <a:ext cx="2235200" cy="685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Рамка 17"/>
          <p:cNvSpPr/>
          <p:nvPr/>
        </p:nvSpPr>
        <p:spPr>
          <a:xfrm>
            <a:off x="8432800" y="2895600"/>
            <a:ext cx="1219200" cy="762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Овальная выноска 19"/>
          <p:cNvSpPr/>
          <p:nvPr/>
        </p:nvSpPr>
        <p:spPr>
          <a:xfrm>
            <a:off x="3860800" y="3276600"/>
            <a:ext cx="3759200" cy="1752600"/>
          </a:xfrm>
          <a:prstGeom prst="wedgeEllipseCallout">
            <a:avLst>
              <a:gd name="adj1" fmla="val -70202"/>
              <a:gd name="adj2" fmla="val -131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гормональная коррекция, для соответствия половой идентификации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4629" y="628336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9652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Консультирование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9956800" cy="5236536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Диалог конфиденциальный </a:t>
            </a:r>
          </a:p>
          <a:p>
            <a:endParaRPr lang="ru-RU" sz="2800" dirty="0" smtClean="0"/>
          </a:p>
          <a:p>
            <a:r>
              <a:rPr lang="ru-RU" sz="2800" dirty="0" smtClean="0"/>
              <a:t>Доброжелательное, </a:t>
            </a:r>
            <a:r>
              <a:rPr lang="ru-RU" sz="2800" dirty="0" err="1" smtClean="0"/>
              <a:t>неосудительное</a:t>
            </a:r>
            <a:r>
              <a:rPr lang="ru-RU" sz="2800" dirty="0" smtClean="0"/>
              <a:t>, уважительное, доверительное отношение</a:t>
            </a:r>
          </a:p>
          <a:p>
            <a:endParaRPr lang="ru-RU" sz="2800" dirty="0" smtClean="0"/>
          </a:p>
          <a:p>
            <a:r>
              <a:rPr lang="ru-RU" sz="2800" dirty="0" smtClean="0"/>
              <a:t>Время на обдумывание и ответ</a:t>
            </a:r>
          </a:p>
          <a:p>
            <a:endParaRPr lang="ru-RU" sz="2800" dirty="0" smtClean="0"/>
          </a:p>
          <a:p>
            <a:r>
              <a:rPr lang="ru-RU" sz="2800" dirty="0" smtClean="0"/>
              <a:t>Если инициатор родитель, обеспокоенный влечением дочери, то вовлечь в диалог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Формирование безопасного поведения </a:t>
            </a:r>
          </a:p>
          <a:p>
            <a:r>
              <a:rPr lang="ru-RU" dirty="0" smtClean="0"/>
              <a:t>Отсрочка начала половой жизни</a:t>
            </a:r>
          </a:p>
          <a:p>
            <a:r>
              <a:rPr lang="ru-RU" dirty="0" smtClean="0"/>
              <a:t>Перенос акцента на другие формы половой активности: </a:t>
            </a:r>
          </a:p>
          <a:p>
            <a:r>
              <a:rPr lang="ru-RU" dirty="0" smtClean="0"/>
              <a:t>платонические (общение),</a:t>
            </a:r>
          </a:p>
          <a:p>
            <a:r>
              <a:rPr lang="ru-RU" dirty="0" smtClean="0"/>
              <a:t>Эротические (ласки, поцелуи, </a:t>
            </a:r>
            <a:r>
              <a:rPr lang="ru-RU" dirty="0" err="1" smtClean="0"/>
              <a:t>петтинг</a:t>
            </a:r>
            <a:r>
              <a:rPr lang="ru-RU" dirty="0" smtClean="0"/>
              <a:t>…)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!!!! </a:t>
            </a:r>
            <a:r>
              <a:rPr lang="ru-RU" b="1" dirty="0" smtClean="0"/>
              <a:t>Недопустимы рекомендации традиционных сексуальных отношений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Консультирование девушек-подростков, которые планируют сексуальные контакты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629" y="628336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381000"/>
            <a:ext cx="96520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Консультирование девушек-подростков с рискованной сексуальной активностью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/>
                </a:solidFill>
              </a:rPr>
              <a:t>!</a:t>
            </a:r>
            <a:r>
              <a:rPr lang="ru-RU" sz="5400" dirty="0" smtClean="0"/>
              <a:t> </a:t>
            </a:r>
          </a:p>
          <a:p>
            <a:r>
              <a:rPr lang="ru-RU" sz="5400" dirty="0" smtClean="0"/>
              <a:t>Первичной проблемой является риск инфицирования, а не сексуальная ориентация</a:t>
            </a:r>
            <a:endParaRPr lang="ru-RU" sz="54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629" y="6283369"/>
            <a:ext cx="20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Февраль 7, </a:t>
            </a: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025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Данные собственного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При комплексном обследовании 257 девушек-подростков (группа исследования) которые имели рискованную сексуальную активность выявлено, что средний возраст начала половой жизни - 15,2±0,8 года с использованием преимущественно барьерного метода контрацепции в 39,3% случаях, нерегулярно; </a:t>
            </a:r>
          </a:p>
          <a:p>
            <a:pPr algn="just"/>
            <a:r>
              <a:rPr lang="ru-RU" dirty="0" smtClean="0"/>
              <a:t>из них 68 девушек-подростков живущие с ВИЧ:</a:t>
            </a:r>
          </a:p>
          <a:p>
            <a:pPr algn="just"/>
            <a:r>
              <a:rPr lang="ru-RU" dirty="0" smtClean="0"/>
              <a:t>16 (23,53%) с врожденным ВИЧ, </a:t>
            </a:r>
          </a:p>
          <a:p>
            <a:pPr algn="just"/>
            <a:r>
              <a:rPr lang="ru-RU" dirty="0" smtClean="0"/>
              <a:t> 52 (76,47%) статус был выявлен в подростковом возрасте, в среднем через 1 год 6 месяцев рискованной половой активности.(</a:t>
            </a:r>
            <a:r>
              <a:rPr lang="ru-RU" dirty="0" err="1" smtClean="0"/>
              <a:t>Бабенко-Сорокопуд</a:t>
            </a:r>
            <a:r>
              <a:rPr lang="ru-RU" dirty="0" smtClean="0"/>
              <a:t> И.В., 2023г.)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629" y="6283369"/>
            <a:ext cx="20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Февраль 7, </a:t>
            </a: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025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Консультирование девушек-подростков с рискованной сексуальной активностью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/>
                </a:solidFill>
              </a:rPr>
              <a:t>!</a:t>
            </a:r>
            <a:r>
              <a:rPr lang="ru-RU" sz="5400" dirty="0" smtClean="0"/>
              <a:t> Оценка степени риска в зависимости от типа сексуальных отношений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629" y="6283369"/>
            <a:ext cx="20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Февраль 7, </a:t>
            </a: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025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Консультирование девушек-подростков с рискованной сексуальной активностью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5400" dirty="0" smtClean="0">
                <a:solidFill>
                  <a:schemeClr val="accent1"/>
                </a:solidFill>
              </a:rPr>
              <a:t>!</a:t>
            </a:r>
            <a:r>
              <a:rPr lang="ru-RU" sz="5400" dirty="0" smtClean="0"/>
              <a:t> </a:t>
            </a:r>
          </a:p>
          <a:p>
            <a:pPr>
              <a:buNone/>
            </a:pPr>
            <a:r>
              <a:rPr lang="ru-RU" sz="5400" dirty="0" smtClean="0"/>
              <a:t>Изменение отношения к партнерам: сокращение их числа, отказ от партнеров из уязвимых групп, отказ от партнеров, имеющих партнеров </a:t>
            </a:r>
          </a:p>
          <a:p>
            <a:endParaRPr lang="ru-RU" sz="5400" dirty="0" smtClean="0"/>
          </a:p>
          <a:p>
            <a:endParaRPr lang="ru-RU" sz="5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tanding on a rock while looking at the ocean wave with outstretched arms">
            <a:extLst>
              <a:ext uri="{FF2B5EF4-FFF2-40B4-BE49-F238E27FC236}">
                <a16:creationId xmlns:a16="http://schemas.microsoft.com/office/drawing/2014/main" xmlns="" id="{8C1A64BB-92C4-44CC-9AB7-8416F1B9BF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solidFill>
            <a:srgbClr val="6768AB">
              <a:alpha val="75000"/>
            </a:srgbClr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135A981B-6487-4B00-9EAF-D0D748FA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01782"/>
            <a:ext cx="11174819" cy="903767"/>
          </a:xfrm>
        </p:spPr>
        <p:txBody>
          <a:bodyPr/>
          <a:lstStyle/>
          <a:p>
            <a:r>
              <a:rPr lang="ru-RU" b="1" dirty="0" smtClean="0"/>
              <a:t>подросток группы риска</a:t>
            </a:r>
            <a:endParaRPr lang="en-US" b="1" dirty="0"/>
          </a:p>
        </p:txBody>
      </p:sp>
      <p:sp>
        <p:nvSpPr>
          <p:cNvPr id="12" name="Содержимое 2"/>
          <p:cNvSpPr>
            <a:spLocks noGrp="1"/>
          </p:cNvSpPr>
          <p:nvPr>
            <p:ph type="body" sz="quarter" idx="14"/>
          </p:nvPr>
        </p:nvSpPr>
        <p:spPr>
          <a:xfrm>
            <a:off x="3429000" y="1136650"/>
            <a:ext cx="5182985" cy="572135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Когда говорят о подростках группы риска, подразумевается, что они находятся под воздействием некоторых нежелательных факторов, которые могут сработать или не сработать. </a:t>
            </a:r>
          </a:p>
          <a:p>
            <a:r>
              <a:rPr lang="ru-RU" b="1" dirty="0" smtClean="0"/>
              <a:t>При этом речь фактически идет о двух аспектах. </a:t>
            </a:r>
          </a:p>
          <a:p>
            <a:r>
              <a:rPr lang="ru-RU" b="1" dirty="0" smtClean="0"/>
              <a:t>Первый аспект – это риск для общества, который создают подростки данной категории (потенциальная опасность для окружающих и общества в целом, поскольку противоречит общепринятым социальным нормам и правилам). </a:t>
            </a:r>
          </a:p>
          <a:p>
            <a:r>
              <a:rPr lang="ru-RU" b="1" dirty="0" smtClean="0"/>
              <a:t>Второй аспект – тот риск, которому сами подростки постоянно подвергаются в обществе: риск потери жизни, здоровья, нормальных условий для полноценного развития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1673" y="2191527"/>
            <a:ext cx="304800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Слово риск означает возможность, большую вероятность чего-либо, как правило, негативного, нежелательного, что может произойти либо не произойти.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851131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Консультирование девушек-подростков с рискованной сексуальной активностью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9416"/>
            <a:ext cx="10261600" cy="5248584"/>
          </a:xfrm>
        </p:spPr>
        <p:txBody>
          <a:bodyPr>
            <a:normAutofit fontScale="77500" lnSpcReduction="20000"/>
          </a:bodyPr>
          <a:lstStyle/>
          <a:p>
            <a:r>
              <a:rPr lang="ru-RU" sz="5400" dirty="0" smtClean="0">
                <a:solidFill>
                  <a:schemeClr val="accent1"/>
                </a:solidFill>
              </a:rPr>
              <a:t>!</a:t>
            </a:r>
            <a:r>
              <a:rPr lang="ru-RU" sz="5400" dirty="0" smtClean="0"/>
              <a:t> </a:t>
            </a:r>
          </a:p>
          <a:p>
            <a:r>
              <a:rPr lang="ru-RU" sz="5400" dirty="0" smtClean="0"/>
              <a:t>выбор безопасной формы секса – только защищенный секс</a:t>
            </a:r>
          </a:p>
          <a:p>
            <a:r>
              <a:rPr lang="ru-RU" sz="5400" dirty="0" smtClean="0"/>
              <a:t> предоставление информации о методах профилактики ВИЧ/ИППП: </a:t>
            </a:r>
          </a:p>
          <a:p>
            <a:r>
              <a:rPr lang="ru-RU" sz="5400" dirty="0" smtClean="0"/>
              <a:t>правила применения презервативов, латексной пленки для </a:t>
            </a:r>
            <a:r>
              <a:rPr lang="ru-RU" sz="5400" dirty="0" err="1" smtClean="0"/>
              <a:t>орально-генитальных</a:t>
            </a:r>
            <a:r>
              <a:rPr lang="ru-RU" sz="5400" dirty="0" smtClean="0"/>
              <a:t> контактов, специальных презервативов для оральных контактов</a:t>
            </a:r>
          </a:p>
          <a:p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629" y="628336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000" y="2057400"/>
            <a:ext cx="10261600" cy="4572000"/>
          </a:xfrm>
        </p:spPr>
        <p:txBody>
          <a:bodyPr>
            <a:noAutofit/>
          </a:bodyPr>
          <a:lstStyle/>
          <a:p>
            <a:r>
              <a:rPr lang="ru-RU" sz="3400" dirty="0" smtClean="0"/>
              <a:t>Если заставили задуматься на первом консультировании </a:t>
            </a:r>
            <a:r>
              <a:rPr lang="ru-RU" sz="4800" dirty="0" smtClean="0"/>
              <a:t>- большой успех</a:t>
            </a:r>
            <a:r>
              <a:rPr lang="ru-RU" sz="3400" dirty="0" smtClean="0"/>
              <a:t>!</a:t>
            </a:r>
          </a:p>
          <a:p>
            <a:r>
              <a:rPr lang="ru-RU" sz="4800" b="1" dirty="0" smtClean="0"/>
              <a:t>Повторный визит </a:t>
            </a:r>
            <a:r>
              <a:rPr lang="ru-RU" sz="3400" dirty="0" smtClean="0"/>
              <a:t>– показатель принятого решения = ответственное поведение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Консультирование девушек-подростков с рискованной сексуальной активностью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629" y="628336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10871200" cy="4779336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Завершение консультирования: подведение итогов и предоставление информации куда можно обратиться для получения всесторонней информации о местах (гинеколог подросткового возраста, </a:t>
            </a:r>
            <a:r>
              <a:rPr lang="ru-RU" sz="3200" dirty="0" err="1" smtClean="0"/>
              <a:t>инфектолог</a:t>
            </a:r>
            <a:r>
              <a:rPr lang="ru-RU" sz="3200" dirty="0" smtClean="0"/>
              <a:t>,  психотерапевт, сексолог, психолог), где сможет получить помощь в удобное время = </a:t>
            </a:r>
            <a:r>
              <a:rPr lang="ru-RU" sz="3200" b="1" dirty="0" smtClean="0">
                <a:solidFill>
                  <a:srgbClr val="0070C0"/>
                </a:solidFill>
              </a:rPr>
              <a:t>эффективное междисциплинарное взаимодействие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Консультирование девушек-подростков с рискованной сексуальной активностью</a:t>
            </a:r>
            <a:endParaRPr lang="ru-RU" sz="2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9652000" cy="838200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799" y="762000"/>
            <a:ext cx="11447929" cy="569373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/>
              <a:t>Охрана репродуктивного здоровья девушек-подростков группы риска – актуальная задача как для гинекологов для несовершеннолетних, так и врачей смежных специальностей </a:t>
            </a:r>
          </a:p>
          <a:p>
            <a:pPr algn="just"/>
            <a:r>
              <a:rPr lang="ru-RU" dirty="0" smtClean="0"/>
              <a:t>В результате рискованной (незащищенной) сексуальной активности в </a:t>
            </a:r>
            <a:r>
              <a:rPr lang="ru-RU" dirty="0" err="1" smtClean="0"/>
              <a:t>негетеросексуальных</a:t>
            </a:r>
            <a:r>
              <a:rPr lang="ru-RU" dirty="0" smtClean="0"/>
              <a:t> отношениях, несмотря </a:t>
            </a:r>
            <a:r>
              <a:rPr lang="ru-RU" b="1" dirty="0" smtClean="0"/>
              <a:t>на невозможность забеременеть, остается высокий риск полового пути инфицирования обоих партнеров </a:t>
            </a:r>
            <a:r>
              <a:rPr lang="ru-RU" dirty="0" smtClean="0"/>
              <a:t>(</a:t>
            </a:r>
            <a:r>
              <a:rPr lang="ru-RU" dirty="0" err="1" smtClean="0"/>
              <a:t>p</a:t>
            </a:r>
            <a:r>
              <a:rPr lang="uk-UA" baseline="-25000" dirty="0" smtClean="0"/>
              <a:t>А-к </a:t>
            </a:r>
            <a:r>
              <a:rPr lang="ru-RU" dirty="0" smtClean="0"/>
              <a:t>&lt; 0,01);</a:t>
            </a:r>
          </a:p>
          <a:p>
            <a:pPr algn="just"/>
            <a:r>
              <a:rPr lang="ru-RU" b="1" dirty="0" smtClean="0"/>
              <a:t>Незащищенная сексуальная активность ассоциирована</a:t>
            </a:r>
            <a:r>
              <a:rPr lang="ru-RU" dirty="0" smtClean="0"/>
              <a:t> с повышением шанса инфицирования генитальной инфекции </a:t>
            </a:r>
            <a:r>
              <a:rPr lang="ru-RU" sz="2900" b="1" dirty="0" smtClean="0"/>
              <a:t>ВПЧ</a:t>
            </a:r>
            <a:r>
              <a:rPr lang="ru-RU" sz="2900" dirty="0" smtClean="0"/>
              <a:t> высокого риска (отношение шансов = 3,41; 95% доверительный интервал 1,19-9,78), что доказывает необходимость проведения вакцинации до начала половой жизни.</a:t>
            </a:r>
          </a:p>
          <a:p>
            <a:pPr lvl="0" algn="just" fontAlgn="base">
              <a:spcAft>
                <a:spcPct val="0"/>
              </a:spcAft>
              <a:tabLst>
                <a:tab pos="457200" algn="l"/>
              </a:tabLst>
            </a:pPr>
            <a:r>
              <a:rPr lang="ru-RU" sz="2900" dirty="0" smtClean="0"/>
              <a:t>Врач акушер-гинеколог для несовершеннолетних должен </a:t>
            </a:r>
            <a:r>
              <a:rPr lang="ru-RU" sz="2900" b="1" dirty="0" smtClean="0"/>
              <a:t>работать с родителями</a:t>
            </a:r>
            <a:r>
              <a:rPr lang="ru-RU" sz="2900" dirty="0" smtClean="0"/>
              <a:t>, консультируя их по актуальным вопросам и являться важным звеном в передаче подрастающему поколению определенных нашим обществом ценностей и значений сексуальности, для формирования благоразумных моделей полового поведения;</a:t>
            </a:r>
          </a:p>
          <a:p>
            <a:pPr lvl="0" algn="just" fontAlgn="base">
              <a:spcAft>
                <a:spcPct val="0"/>
              </a:spcAft>
              <a:tabLst>
                <a:tab pos="457200" algn="l"/>
              </a:tabLst>
            </a:pPr>
            <a:r>
              <a:rPr lang="ru-RU" sz="2900" dirty="0" smtClean="0"/>
              <a:t> </a:t>
            </a:r>
            <a:r>
              <a:rPr lang="ru-RU" sz="2900" b="1" dirty="0" smtClean="0"/>
              <a:t>Выяснять у подростка </a:t>
            </a:r>
            <a:r>
              <a:rPr lang="ru-RU" sz="2900" dirty="0" smtClean="0"/>
              <a:t>при наличии факта сексуальной активности (гетеросексуальной, </a:t>
            </a:r>
            <a:r>
              <a:rPr lang="ru-RU" sz="2900" dirty="0" err="1" smtClean="0"/>
              <a:t>негетеросексуальной</a:t>
            </a:r>
            <a:r>
              <a:rPr lang="ru-RU" sz="2900" dirty="0" smtClean="0"/>
              <a:t>) </a:t>
            </a:r>
            <a:r>
              <a:rPr lang="ru-RU" sz="2900" b="1" dirty="0" smtClean="0"/>
              <a:t>возможно ли заражение ИППП /ВИЧ, предохраняется ли от непланируемой беременности, знает ли методы экстренной контрацепции</a:t>
            </a:r>
            <a:r>
              <a:rPr lang="ru-RU" sz="2900" dirty="0" smtClean="0"/>
              <a:t>;</a:t>
            </a:r>
          </a:p>
          <a:p>
            <a:pPr lvl="0" algn="just" fontAlgn="base">
              <a:spcAft>
                <a:spcPct val="0"/>
              </a:spcAft>
              <a:tabLst>
                <a:tab pos="457200" algn="l"/>
              </a:tabLst>
            </a:pPr>
            <a:r>
              <a:rPr lang="ru-RU" sz="2900" dirty="0" smtClean="0"/>
              <a:t>При наличии высокого риска ВИЧ/ВПЧ </a:t>
            </a:r>
            <a:r>
              <a:rPr lang="ru-RU" sz="2900" b="1" dirty="0" smtClean="0"/>
              <a:t>предложить ДКТ, </a:t>
            </a:r>
            <a:r>
              <a:rPr lang="ru-RU" sz="2900" dirty="0" smtClean="0"/>
              <a:t>лабораторное обследование (дать направление на бесплатное исследование);</a:t>
            </a:r>
          </a:p>
          <a:p>
            <a:pPr lvl="0" algn="just" fontAlgn="base">
              <a:spcAft>
                <a:spcPct val="0"/>
              </a:spcAft>
              <a:tabLst>
                <a:tab pos="457200" algn="l"/>
              </a:tabLst>
            </a:pPr>
            <a:r>
              <a:rPr lang="ru-RU" sz="2900" dirty="0" smtClean="0"/>
              <a:t>Девушкам-подросткам, которые имеют сексуальную активность и не достигли 15 лет, с оповещения родителей, опекуна, а с 15 лет проводить ежегодно </a:t>
            </a:r>
            <a:r>
              <a:rPr lang="ru-RU" sz="2900" b="1" dirty="0" smtClean="0"/>
              <a:t>цитологическое исследование </a:t>
            </a:r>
            <a:r>
              <a:rPr lang="ru-RU" sz="2900" dirty="0" smtClean="0"/>
              <a:t>мазков на дисплазию шейки матки;</a:t>
            </a:r>
          </a:p>
          <a:p>
            <a:pPr algn="just"/>
            <a:r>
              <a:rPr lang="ru-RU" sz="2900" dirty="0" smtClean="0"/>
              <a:t>Повышается важность </a:t>
            </a:r>
            <a:r>
              <a:rPr lang="ru-RU" sz="2900" b="1" dirty="0" smtClean="0"/>
              <a:t>профилактической работы «на дружественной основе» </a:t>
            </a:r>
            <a:r>
              <a:rPr lang="ru-RU" sz="2900" dirty="0" smtClean="0"/>
              <a:t>акушера-гинеколога с несовершеннолетними по сохранению репродуктивного здоровья, смене рискованного поведения на ответственное и безопасное.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629" y="628336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508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«Стремление к сохранению (человеческого) типа: «динамическое» стремление, которое стремится к трансформации, «воскрешение» личности в новой форме (наши подростки), 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«Статическое» стремление, защита уже существующего индивида от внешние влияния (наша работа, эффективные практики профильных специалистов)</a:t>
            </a:r>
            <a:endParaRPr lang="ru-RU" b="1" dirty="0" smtClean="0">
              <a:solidFill>
                <a:srgbClr val="231F1F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231F1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231F1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Сабина</a:t>
            </a:r>
            <a:r>
              <a:rPr lang="ru-RU" b="1" dirty="0" smtClean="0">
                <a:solidFill>
                  <a:srgbClr val="231F1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231F1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Шпильрейн</a:t>
            </a:r>
            <a:endParaRPr lang="ru-RU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ADE3-B84E-4AF7-91CC-AB47E1A43619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4629" y="628336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Подростки….…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Им нужна наша любовь…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Благодарим за внимание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Пользователь\Desktop\проект твой мир осень 19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41811" y="1882588"/>
            <a:ext cx="6438455" cy="3348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94629" y="628336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0972800" cy="1096962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Особенности подросткового возраста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084" t="19792" r="12738" b="6250"/>
          <a:stretch>
            <a:fillRect/>
          </a:stretch>
        </p:blipFill>
        <p:spPr bwMode="auto">
          <a:xfrm>
            <a:off x="304800" y="1256288"/>
            <a:ext cx="11887200" cy="56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A44986A6-583D-4323-BBE6-0C4C3B14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"/>
            <a:ext cx="6941128" cy="279861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Ребенок находится под влиянием окружающей среды все время своего существования</a:t>
            </a:r>
            <a:r>
              <a:rPr lang="ru-RU" sz="3600" dirty="0" smtClean="0"/>
              <a:t> 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91B0F8-EDCA-43C7-A602-F46DA2202A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508" y="2410690"/>
            <a:ext cx="3847605" cy="214191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b="1" dirty="0" smtClean="0"/>
              <a:t>Среда носит не сколько природный, биологический характер, сколько социальный, и от этих социальных параметров складывается его успешность, либо </a:t>
            </a:r>
            <a:r>
              <a:rPr lang="ru-RU" b="1" dirty="0" err="1" smtClean="0"/>
              <a:t>неуспешность</a:t>
            </a:r>
            <a:r>
              <a:rPr lang="ru-RU" b="1" dirty="0" smtClean="0"/>
              <a:t> в современном становлении его, как личности.</a:t>
            </a:r>
          </a:p>
          <a:p>
            <a:pPr>
              <a:lnSpc>
                <a:spcPct val="100000"/>
              </a:lnSpc>
            </a:pPr>
            <a:r>
              <a:rPr lang="ru-RU" b="1" dirty="0" smtClean="0"/>
              <a:t> Дети, в будущем подростки, приобретают «неприглядный» социальный облик не потому, что они такими рождаются, а под воздействием различных, главным образом, не зависящих от них факторов риска.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41CB42D-A527-44ED-ADE2-30B3266BAF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08764" y="2608174"/>
            <a:ext cx="73567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Среди этих факторов можно выделить следующие основные группы: 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</a:rPr>
              <a:t>медико-биологические (состояние здоровья, наследственные и врожденные свойства, нарушения в психическом и физическом развитии, </a:t>
            </a:r>
            <a:r>
              <a:rPr lang="ru-RU" b="1" dirty="0" smtClean="0"/>
              <a:t>травмы внутриутробного развития</a:t>
            </a:r>
            <a:r>
              <a:rPr lang="ru-RU" b="1" dirty="0" smtClean="0">
                <a:solidFill>
                  <a:schemeClr val="bg1"/>
                </a:solidFill>
              </a:rPr>
              <a:t> и т.д.);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•социально-экономические (материальные проблемы семьи, </a:t>
            </a:r>
            <a:r>
              <a:rPr lang="ru-RU" b="1" dirty="0" smtClean="0"/>
              <a:t>неблагоприятный психологический климат </a:t>
            </a:r>
            <a:r>
              <a:rPr lang="ru-RU" b="1" dirty="0" smtClean="0">
                <a:solidFill>
                  <a:schemeClr val="bg1"/>
                </a:solidFill>
              </a:rPr>
              <a:t>в семье, неприспособленность к жизни в обществе и т.д.);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</a:rPr>
              <a:t>психологические (неприятие себя, невротические реакции, эмоциональная неустойчивость, трудности общения, взаимодействия со сверстниками и взрослыми и т.д.); 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</a:rPr>
              <a:t>педагогические (</a:t>
            </a:r>
            <a:r>
              <a:rPr lang="ru-RU" b="1" dirty="0" smtClean="0"/>
              <a:t>несоответствие темпа психического развития и обучения</a:t>
            </a:r>
            <a:r>
              <a:rPr lang="ru-RU" b="1" dirty="0" smtClean="0">
                <a:solidFill>
                  <a:schemeClr val="bg1"/>
                </a:solidFill>
              </a:rPr>
              <a:t>; закрытость для положительного опыта, несоответствие образу школьника и т.д.).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017D823E-45F8-4F3B-90EB-782ED1EAEBAA}"/>
              </a:ext>
            </a:extLst>
          </p:cNvPr>
          <p:cNvSpPr txBox="1">
            <a:spLocks/>
          </p:cNvSpPr>
          <p:nvPr/>
        </p:nvSpPr>
        <p:spPr>
          <a:xfrm>
            <a:off x="7180729" y="220429"/>
            <a:ext cx="4397188" cy="1083935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«- » факторы,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неблагоприятно воздействующие на формирование личности подростка</a:t>
            </a: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32211" t="43861" r="27965" b="28657"/>
          <a:stretch>
            <a:fillRect/>
          </a:stretch>
        </p:blipFill>
        <p:spPr bwMode="auto">
          <a:xfrm>
            <a:off x="8206381" y="1008530"/>
            <a:ext cx="2516747" cy="158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081772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dirty="0" smtClean="0"/>
              <a:t>В современных социально-демографических условиях Донецкого региона несовершеннолетние стали одной из наиболее социально уязвимых групп населения </a:t>
            </a:r>
            <a:endParaRPr lang="en-US" sz="3200" dirty="0"/>
          </a:p>
        </p:txBody>
      </p:sp>
      <p:pic>
        <p:nvPicPr>
          <p:cNvPr id="11" name="Picture Placeholder 10" descr="Paper Boats">
            <a:extLst>
              <a:ext uri="{FF2B5EF4-FFF2-40B4-BE49-F238E27FC236}">
                <a16:creationId xmlns="" xmlns:a16="http://schemas.microsoft.com/office/drawing/2014/main" id="{30FDF0A1-337F-4901-B663-86681B2274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9C25C0-C28C-43A9-A830-FCBFC8BAA6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298180" y="6294120"/>
            <a:ext cx="1462788" cy="18288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/>
          <a:lstStyle/>
          <a:p>
            <a:fld id="{7782931A-7D25-4B4B-9464-57AE418934A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Date Placeholder 5">
            <a:extLst>
              <a:ext uri="{FF2B5EF4-FFF2-40B4-BE49-F238E27FC236}">
                <a16:creationId xmlns="" xmlns:a16="http://schemas.microsoft.com/office/drawing/2014/main" id="{719FF1EE-6B83-458B-AEC3-A49A6DE3BAFF}"/>
              </a:ext>
            </a:extLst>
          </p:cNvPr>
          <p:cNvSpPr txBox="1">
            <a:spLocks/>
          </p:cNvSpPr>
          <p:nvPr/>
        </p:nvSpPr>
        <p:spPr>
          <a:xfrm>
            <a:off x="9830818" y="6292334"/>
            <a:ext cx="1522982" cy="18288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54741" y="940942"/>
            <a:ext cx="7463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0000"/>
                </a:solidFill>
              </a:rPr>
              <a:t>несовершеннолетние 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401783284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E154013F-D2A9-4715-ACE2-3720EA35B8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905" y="3161606"/>
            <a:ext cx="3906981" cy="3435928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С возрастом рискованное поведение уступает место поведению «рациональному», то есть заранее спланированному, преднамеренному, что и приводит к разного рода негативным последствиям психологического и социального характера. </a:t>
            </a:r>
          </a:p>
        </p:txBody>
      </p:sp>
      <p:pic>
        <p:nvPicPr>
          <p:cNvPr id="10" name="Picture Placeholder 5" descr="Close up of white flower on black background">
            <a:extLst>
              <a:ext uri="{FF2B5EF4-FFF2-40B4-BE49-F238E27FC236}">
                <a16:creationId xmlns:a16="http://schemas.microsoft.com/office/drawing/2014/main" xmlns="" id="{025F302E-F817-4901-88E0-088AAEB6D59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7178" b="17178"/>
          <a:stretch/>
        </p:blipFill>
        <p:spPr>
          <a:xfrm>
            <a:off x="9116169" y="253857"/>
            <a:ext cx="2902072" cy="2239962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B67C909B-0AD0-483C-AAC3-96A0A3D1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57" y="429492"/>
            <a:ext cx="3619501" cy="8778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рисковая медико-социальная перспектива подростка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94909" y="484909"/>
            <a:ext cx="36160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Такой подросток нуждается в помощи, направленной, с одной стороны, на изменение трудной жизненной или социально опасной ситуации, в которой он оказался, а с другой – на минимизацию его медико-социальных и психолого-педагогических проблем и трудностей с целью их поэтапного разрешения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77200" y="2676619"/>
            <a:ext cx="3643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Подростки группы риска нуждаются в </a:t>
            </a:r>
            <a:r>
              <a:rPr lang="ru-RU" dirty="0" smtClean="0">
                <a:solidFill>
                  <a:schemeClr val="bg1"/>
                </a:solidFill>
              </a:rPr>
              <a:t>процессе их социализации и  </a:t>
            </a:r>
            <a:r>
              <a:rPr lang="ru-RU" b="1" dirty="0" smtClean="0">
                <a:solidFill>
                  <a:schemeClr val="bg1"/>
                </a:solidFill>
              </a:rPr>
              <a:t>медицинской коррекции</a:t>
            </a:r>
            <a:r>
              <a:rPr lang="ru-RU" dirty="0" smtClean="0">
                <a:solidFill>
                  <a:schemeClr val="bg1"/>
                </a:solidFill>
              </a:rPr>
              <a:t> с целью при таком подходе – приспособить, </a:t>
            </a:r>
            <a:r>
              <a:rPr lang="ru-RU" b="1" dirty="0" smtClean="0">
                <a:solidFill>
                  <a:schemeClr val="bg1"/>
                </a:solidFill>
              </a:rPr>
              <a:t>адаптировать их к социуму</a:t>
            </a:r>
            <a:r>
              <a:rPr lang="ru-RU" dirty="0" smtClean="0">
                <a:solidFill>
                  <a:schemeClr val="bg1"/>
                </a:solidFill>
              </a:rPr>
              <a:t>, сделать так, </a:t>
            </a:r>
            <a:r>
              <a:rPr lang="ru-RU" b="1" dirty="0" smtClean="0">
                <a:solidFill>
                  <a:schemeClr val="bg1"/>
                </a:solidFill>
              </a:rPr>
              <a:t>чтобы их поведение не выходило за рамки социальной нормы</a:t>
            </a:r>
            <a:r>
              <a:rPr lang="ru-RU" dirty="0" smtClean="0">
                <a:solidFill>
                  <a:schemeClr val="bg1"/>
                </a:solidFill>
              </a:rPr>
              <a:t>, не препятствовало установлению нормальных отношений с окружающими и </a:t>
            </a:r>
            <a:r>
              <a:rPr lang="ru-RU" b="1" dirty="0" smtClean="0">
                <a:solidFill>
                  <a:schemeClr val="bg1"/>
                </a:solidFill>
              </a:rPr>
              <a:t>сохранить </a:t>
            </a:r>
            <a:r>
              <a:rPr lang="ru-RU" b="1" dirty="0" err="1" smtClean="0">
                <a:solidFill>
                  <a:schemeClr val="bg1"/>
                </a:solidFill>
              </a:rPr>
              <a:t>психо-соматическое</a:t>
            </a:r>
            <a:r>
              <a:rPr lang="ru-RU" b="1" dirty="0" smtClean="0">
                <a:solidFill>
                  <a:schemeClr val="bg1"/>
                </a:solidFill>
              </a:rPr>
              <a:t> здоровье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26007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41A22DE-90F3-4C5C-921E-00BF1BD68B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298180" y="6294120"/>
            <a:ext cx="1462788" cy="18288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31A4ADA-7998-4A9D-939E-3A1B16A0F2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/>
          <a:lstStyle/>
          <a:p>
            <a:fld id="{7782931A-7D25-4B4B-9464-57AE418934A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EDF068A8-7AB0-4DDE-8A83-C8A03BF902EF}"/>
              </a:ext>
            </a:extLst>
          </p:cNvPr>
          <p:cNvSpPr txBox="1">
            <a:spLocks/>
          </p:cNvSpPr>
          <p:nvPr/>
        </p:nvSpPr>
        <p:spPr>
          <a:xfrm>
            <a:off x="9830818" y="6292334"/>
            <a:ext cx="1522982" cy="18288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lIns="0" tIns="0" rIns="0" bIns="0" anchor="b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Сексуальное и репродуктивное здоровье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https://thepresentation.ru/img/tmb/6/503337/e0fc0ac601751461e40827e36b7d9f39-800x.jpg"/>
          <p:cNvPicPr>
            <a:picLocks noChangeAspect="1" noChangeArrowheads="1"/>
          </p:cNvPicPr>
          <p:nvPr/>
        </p:nvPicPr>
        <p:blipFill>
          <a:blip r:embed="rId3" cstate="print"/>
          <a:srcRect t="20000" b="15652"/>
          <a:stretch>
            <a:fillRect/>
          </a:stretch>
        </p:blipFill>
        <p:spPr bwMode="auto">
          <a:xfrm>
            <a:off x="351117" y="2070848"/>
            <a:ext cx="8026400" cy="2819400"/>
          </a:xfrm>
          <a:prstGeom prst="rect">
            <a:avLst/>
          </a:prstGeom>
          <a:noFill/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268941" y="5109882"/>
            <a:ext cx="11645154" cy="1102659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Сексуальное здоровье  - состояние физического, психического и социального благополучия, связанного с сексуальностью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Репродуктивное здоровье – это часть общего здоровья человека, которое подразумевает физическое, духовное и социальное благополучие.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27618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35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wissPresentation A_Win32_MW_JS_SL_v2" id="{44541DF4-21D6-4F7A-B904-007D7865A971}" vid="{47A233BE-44D9-439C-9A9E-AF9EA0822A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1B53F0-FE0E-4C4C-84FF-93580062270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9D363B3-DC66-45B9-8B2A-DA220F5DD1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49A8C3-21EC-4C35-871F-CCC7148089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2574</Words>
  <Application>Microsoft Office PowerPoint</Application>
  <PresentationFormat>Произвольный</PresentationFormat>
  <Paragraphs>248</Paragraphs>
  <Slides>45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Theme1</vt:lpstr>
      <vt:lpstr>   Совершенствование теоретических знаний врачей по теме «Подросток группы риска»  в процессе непрерывного последипломного образования</vt:lpstr>
      <vt:lpstr>Актуальность</vt:lpstr>
      <vt:lpstr>Цель </vt:lpstr>
      <vt:lpstr>подросток группы риска</vt:lpstr>
      <vt:lpstr>Особенности подросткового возраста</vt:lpstr>
      <vt:lpstr>Ребенок находится под влиянием окружающей среды все время своего существования </vt:lpstr>
      <vt:lpstr>Слайд 7</vt:lpstr>
      <vt:lpstr>рисковая медико-социальная перспектива подростка</vt:lpstr>
      <vt:lpstr>Слайд 9</vt:lpstr>
      <vt:lpstr>чем ниже возраст подросткового сексуального дебюта, тем больше в нем случайного и ситуативного, когда отсутствует даже опыт дружеских отношений </vt:lpstr>
      <vt:lpstr>Время начала сексуальных отношений? </vt:lpstr>
      <vt:lpstr>Слайд 12</vt:lpstr>
      <vt:lpstr>Сексуальное и репродуктивное здоровье: реальность сегодня  </vt:lpstr>
      <vt:lpstr>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Консультирование девушек-подростков с рискованной сексуальной активностью</vt:lpstr>
      <vt:lpstr>Слайд 23</vt:lpstr>
      <vt:lpstr>….самостоятельно, без участия медиков «решает проблемы репродуктивного здоровья»….. </vt:lpstr>
      <vt:lpstr>Консультирование подростков по вопросам безопасного поведения</vt:lpstr>
      <vt:lpstr>Консультирование девушек-подростков  с нетрадиционной сексуальной ориентацией</vt:lpstr>
      <vt:lpstr>Консультирование девушек-подростков, имеющих однополые сексуальные контакты</vt:lpstr>
      <vt:lpstr>Слайд 28</vt:lpstr>
      <vt:lpstr>Слайд 29</vt:lpstr>
      <vt:lpstr>Слайд 30</vt:lpstr>
      <vt:lpstr>Слайд 31</vt:lpstr>
      <vt:lpstr>Слайд 32</vt:lpstr>
      <vt:lpstr>Слайд 33</vt:lpstr>
      <vt:lpstr>Консультирование </vt:lpstr>
      <vt:lpstr>Консультирование девушек-подростков, которые планируют сексуальные контакты</vt:lpstr>
      <vt:lpstr>Консультирование девушек-подростков с рискованной сексуальной активностью</vt:lpstr>
      <vt:lpstr>Данные собственного исследования</vt:lpstr>
      <vt:lpstr>Консультирование девушек-подростков с рискованной сексуальной активностью</vt:lpstr>
      <vt:lpstr>Консультирование девушек-подростков с рискованной сексуальной активностью</vt:lpstr>
      <vt:lpstr>Консультирование девушек-подростков с рискованной сексуальной активностью</vt:lpstr>
      <vt:lpstr>Консультирование девушек-подростков с рискованной сексуальной активностью</vt:lpstr>
      <vt:lpstr>Консультирование девушек-подростков с рискованной сексуальной активностью</vt:lpstr>
      <vt:lpstr>Выводы</vt:lpstr>
      <vt:lpstr>PS</vt:lpstr>
      <vt:lpstr>Подростки….… Им нужна наша любовь…        Благодарим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2020-10-14T20:00:28Z</dcterms:created>
  <dcterms:modified xsi:type="dcterms:W3CDTF">2025-03-22T23:10:24Z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