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56" r:id="rId2"/>
    <p:sldId id="311" r:id="rId3"/>
    <p:sldId id="309" r:id="rId4"/>
    <p:sldId id="308" r:id="rId5"/>
    <p:sldId id="310" r:id="rId6"/>
    <p:sldId id="312" r:id="rId7"/>
    <p:sldId id="313" r:id="rId8"/>
    <p:sldId id="267" r:id="rId9"/>
    <p:sldId id="270" r:id="rId10"/>
    <p:sldId id="323" r:id="rId11"/>
    <p:sldId id="271" r:id="rId12"/>
    <p:sldId id="272" r:id="rId13"/>
    <p:sldId id="273" r:id="rId14"/>
    <p:sldId id="314" r:id="rId15"/>
    <p:sldId id="274" r:id="rId16"/>
    <p:sldId id="315" r:id="rId17"/>
    <p:sldId id="275" r:id="rId18"/>
    <p:sldId id="276" r:id="rId19"/>
    <p:sldId id="277" r:id="rId20"/>
    <p:sldId id="316" r:id="rId21"/>
    <p:sldId id="318" r:id="rId22"/>
    <p:sldId id="320" r:id="rId23"/>
    <p:sldId id="321" r:id="rId24"/>
    <p:sldId id="319" r:id="rId25"/>
    <p:sldId id="317" r:id="rId26"/>
    <p:sldId id="32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97" autoAdjust="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5F602-244A-49AC-B5EC-A4909A4D330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644B00-31A5-4318-84F5-0254418DA7B7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абсолютным риском бесплодия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78B1CB-FF18-4A97-A3F3-EA6FCF790268}" type="parTrans" cxnId="{1A432D8B-72F0-469A-B466-8D9A890F40AD}">
      <dgm:prSet/>
      <dgm:spPr/>
      <dgm:t>
        <a:bodyPr/>
        <a:lstStyle/>
        <a:p>
          <a:endParaRPr lang="ru-RU"/>
        </a:p>
      </dgm:t>
    </dgm:pt>
    <dgm:pt modelId="{24856745-EB96-46C8-BD91-A3866CD7CF25}" type="sibTrans" cxnId="{1A432D8B-72F0-469A-B466-8D9A890F40AD}">
      <dgm:prSet/>
      <dgm:spPr/>
      <dgm:t>
        <a:bodyPr/>
        <a:lstStyle/>
        <a:p>
          <a:endParaRPr lang="ru-RU"/>
        </a:p>
      </dgm:t>
    </dgm:pt>
    <dgm:pt modelId="{E84AE68A-A9B2-42A8-9130-1211887A33E2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С-м </a:t>
          </a:r>
          <a:r>
            <a:rPr lang="ru-RU" dirty="0" err="1" smtClean="0"/>
            <a:t>Рокитанского</a:t>
          </a:r>
          <a:r>
            <a:rPr lang="ru-RU" dirty="0" smtClean="0"/>
            <a:t> </a:t>
          </a:r>
          <a:r>
            <a:rPr lang="ru-RU" dirty="0" err="1" smtClean="0"/>
            <a:t>Кюстнера</a:t>
          </a:r>
          <a:r>
            <a:rPr lang="ru-RU" dirty="0" smtClean="0"/>
            <a:t> Майера – (0,43%) </a:t>
          </a:r>
          <a:endParaRPr lang="ru-RU" dirty="0"/>
        </a:p>
      </dgm:t>
    </dgm:pt>
    <dgm:pt modelId="{7AD61AFD-0BA4-4E69-979F-95565C442709}" type="parTrans" cxnId="{641C5C39-0942-4CEF-B795-D9A9B4C2BB1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398AFEA-9B6E-4091-83C8-17CE69168F7C}" type="sibTrans" cxnId="{641C5C39-0942-4CEF-B795-D9A9B4C2BB1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75FA544-FA9D-4EAB-8A45-7122B99E7B4C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С-м </a:t>
          </a:r>
          <a:r>
            <a:rPr lang="ru-RU" dirty="0" err="1" smtClean="0"/>
            <a:t>тестикулярной</a:t>
          </a:r>
          <a:r>
            <a:rPr lang="ru-RU" dirty="0" smtClean="0"/>
            <a:t> феминизации –  (0,0,43%)</a:t>
          </a:r>
          <a:endParaRPr lang="ru-RU" dirty="0"/>
        </a:p>
      </dgm:t>
    </dgm:pt>
    <dgm:pt modelId="{77D55A6C-7AC0-41BF-8518-4BF99D7B9339}" type="parTrans" cxnId="{884E33AF-3458-47F6-9C2A-16E3F81C9B92}">
      <dgm:prSet/>
      <dgm:spPr/>
      <dgm:t>
        <a:bodyPr/>
        <a:lstStyle/>
        <a:p>
          <a:endParaRPr lang="ru-RU"/>
        </a:p>
      </dgm:t>
    </dgm:pt>
    <dgm:pt modelId="{3697288F-C43B-4343-90D6-A657DCA2F3FE}" type="sibTrans" cxnId="{884E33AF-3458-47F6-9C2A-16E3F81C9B9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0CC9D5C-4AE2-4039-B6B3-5A9537678656}">
      <dgm:prSet phldrT="[Текст]"/>
      <dgm:spPr>
        <a:solidFill>
          <a:srgbClr val="00660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относительным риском бесплодия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AF7799-8D64-4AF4-9305-A46BE1FBF2F4}" type="parTrans" cxnId="{DF2BB035-1645-47D1-9B41-3E8CF2F4B187}">
      <dgm:prSet/>
      <dgm:spPr/>
      <dgm:t>
        <a:bodyPr/>
        <a:lstStyle/>
        <a:p>
          <a:endParaRPr lang="ru-RU"/>
        </a:p>
      </dgm:t>
    </dgm:pt>
    <dgm:pt modelId="{84365928-3944-4020-8804-B9F64B637EEF}" type="sibTrans" cxnId="{DF2BB035-1645-47D1-9B41-3E8CF2F4B187}">
      <dgm:prSet/>
      <dgm:spPr/>
      <dgm:t>
        <a:bodyPr/>
        <a:lstStyle/>
        <a:p>
          <a:endParaRPr lang="ru-RU"/>
        </a:p>
      </dgm:t>
    </dgm:pt>
    <dgm:pt modelId="{FC70D144-5888-4F1B-A642-45266F46F01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Воспалительные </a:t>
          </a:r>
          <a:r>
            <a:rPr lang="ru-RU" dirty="0" err="1" smtClean="0"/>
            <a:t>заб-я</a:t>
          </a:r>
          <a:r>
            <a:rPr lang="ru-RU" dirty="0" smtClean="0"/>
            <a:t> половых органов – 50,5%</a:t>
          </a:r>
          <a:endParaRPr lang="ru-RU" dirty="0"/>
        </a:p>
      </dgm:t>
    </dgm:pt>
    <dgm:pt modelId="{7B1BB70D-2A25-4F47-AF16-6B3D91B67C17}" type="parTrans" cxnId="{860BFEA3-3595-4CCE-BDFB-CDEFDF4138BB}">
      <dgm:prSet/>
      <dgm:spPr>
        <a:solidFill>
          <a:srgbClr val="006600"/>
        </a:solidFill>
      </dgm:spPr>
      <dgm:t>
        <a:bodyPr/>
        <a:lstStyle/>
        <a:p>
          <a:endParaRPr lang="ru-RU"/>
        </a:p>
      </dgm:t>
    </dgm:pt>
    <dgm:pt modelId="{C76E051B-215F-4269-8643-3DD3661403A5}" type="sibTrans" cxnId="{860BFEA3-3595-4CCE-BDFB-CDEFDF4138BB}">
      <dgm:prSet/>
      <dgm:spPr>
        <a:solidFill>
          <a:srgbClr val="006600"/>
        </a:solidFill>
      </dgm:spPr>
      <dgm:t>
        <a:bodyPr/>
        <a:lstStyle/>
        <a:p>
          <a:endParaRPr lang="ru-RU"/>
        </a:p>
      </dgm:t>
    </dgm:pt>
    <dgm:pt modelId="{E099E0A1-35AE-4F36-9ECB-389E2F4EDEE8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Нарушения менструального цикла – 37,3%, </a:t>
          </a:r>
          <a:r>
            <a:rPr lang="ru-RU" b="1" dirty="0" smtClean="0">
              <a:solidFill>
                <a:srgbClr val="FF0000"/>
              </a:solidFill>
            </a:rPr>
            <a:t>АМКПП 12,7%</a:t>
          </a:r>
          <a:endParaRPr lang="ru-RU" b="1" dirty="0">
            <a:solidFill>
              <a:srgbClr val="FF0000"/>
            </a:solidFill>
          </a:endParaRPr>
        </a:p>
      </dgm:t>
    </dgm:pt>
    <dgm:pt modelId="{2A699096-49E1-48E4-8686-BBD99BDDC94F}" type="parTrans" cxnId="{2F01FEAF-7531-4441-BF59-F485D14DD57D}">
      <dgm:prSet/>
      <dgm:spPr/>
      <dgm:t>
        <a:bodyPr/>
        <a:lstStyle/>
        <a:p>
          <a:endParaRPr lang="ru-RU"/>
        </a:p>
      </dgm:t>
    </dgm:pt>
    <dgm:pt modelId="{E6EF3D3C-4CA1-4B4C-83E7-61905B485D9A}" type="sibTrans" cxnId="{2F01FEAF-7531-4441-BF59-F485D14DD57D}">
      <dgm:prSet/>
      <dgm:spPr>
        <a:solidFill>
          <a:srgbClr val="006600"/>
        </a:solidFill>
      </dgm:spPr>
      <dgm:t>
        <a:bodyPr/>
        <a:lstStyle/>
        <a:p>
          <a:endParaRPr lang="ru-RU"/>
        </a:p>
      </dgm:t>
    </dgm:pt>
    <dgm:pt modelId="{84A58D41-18A4-4771-9857-32329D71C03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С-м Шерешевского-Тернера –  (0,43%)</a:t>
          </a:r>
          <a:endParaRPr lang="ru-RU" dirty="0"/>
        </a:p>
      </dgm:t>
    </dgm:pt>
    <dgm:pt modelId="{CB6861E0-0AE3-408B-BBA4-A172B5371216}" type="parTrans" cxnId="{2B44AAC9-E722-4E28-ADFF-0130AA2C6701}">
      <dgm:prSet/>
      <dgm:spPr/>
      <dgm:t>
        <a:bodyPr/>
        <a:lstStyle/>
        <a:p>
          <a:endParaRPr lang="ru-RU"/>
        </a:p>
      </dgm:t>
    </dgm:pt>
    <dgm:pt modelId="{B89770BC-F713-4736-8625-3D86CD95D3DB}" type="sibTrans" cxnId="{2B44AAC9-E722-4E28-ADFF-0130AA2C6701}">
      <dgm:prSet/>
      <dgm:spPr/>
      <dgm:t>
        <a:bodyPr/>
        <a:lstStyle/>
        <a:p>
          <a:endParaRPr lang="ru-RU"/>
        </a:p>
      </dgm:t>
    </dgm:pt>
    <dgm:pt modelId="{5D24B4C8-C21C-4D1E-A2C8-33FFD765D01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Объемные образования яичников – 9,6%</a:t>
          </a:r>
          <a:endParaRPr lang="ru-RU" dirty="0"/>
        </a:p>
      </dgm:t>
    </dgm:pt>
    <dgm:pt modelId="{BA286954-0E8C-41C2-9603-89B2881B8297}" type="parTrans" cxnId="{9E328AFA-9BA8-4CBC-9042-7D3013DDD40F}">
      <dgm:prSet/>
      <dgm:spPr/>
      <dgm:t>
        <a:bodyPr/>
        <a:lstStyle/>
        <a:p>
          <a:endParaRPr lang="ru-RU"/>
        </a:p>
      </dgm:t>
    </dgm:pt>
    <dgm:pt modelId="{201D07DF-08FA-4749-9B92-ECA160B10C1E}" type="sibTrans" cxnId="{9E328AFA-9BA8-4CBC-9042-7D3013DDD40F}">
      <dgm:prSet/>
      <dgm:spPr>
        <a:solidFill>
          <a:srgbClr val="006600"/>
        </a:solidFill>
      </dgm:spPr>
      <dgm:t>
        <a:bodyPr/>
        <a:lstStyle/>
        <a:p>
          <a:endParaRPr lang="ru-RU"/>
        </a:p>
      </dgm:t>
    </dgm:pt>
    <dgm:pt modelId="{8C57B159-EE44-4ADB-ACFC-44A2CA8625E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Аномалии развития половых органов и др. пат. – 1,1%</a:t>
          </a:r>
          <a:endParaRPr lang="ru-RU" dirty="0"/>
        </a:p>
      </dgm:t>
    </dgm:pt>
    <dgm:pt modelId="{1DEBB4C2-9436-49A5-8FC8-A1C88C3EB83B}" type="parTrans" cxnId="{A52D3AEB-B56E-461B-B0BF-29DADD6F65E0}">
      <dgm:prSet/>
      <dgm:spPr/>
      <dgm:t>
        <a:bodyPr/>
        <a:lstStyle/>
        <a:p>
          <a:endParaRPr lang="ru-RU"/>
        </a:p>
      </dgm:t>
    </dgm:pt>
    <dgm:pt modelId="{9127EC3B-99C0-4FAE-9EE3-F97FC14AEB41}" type="sibTrans" cxnId="{A52D3AEB-B56E-461B-B0BF-29DADD6F65E0}">
      <dgm:prSet/>
      <dgm:spPr/>
      <dgm:t>
        <a:bodyPr/>
        <a:lstStyle/>
        <a:p>
          <a:endParaRPr lang="ru-RU"/>
        </a:p>
      </dgm:t>
    </dgm:pt>
    <dgm:pt modelId="{68EE6581-DE8F-4CD9-A796-54461B34FFC5}" type="pres">
      <dgm:prSet presAssocID="{AF45F602-244A-49AC-B5EC-A4909A4D33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ECFF1-9260-4BBA-9169-69074D3DAB0C}" type="pres">
      <dgm:prSet presAssocID="{39644B00-31A5-4318-84F5-0254418DA7B7}" presName="vertFlow" presStyleCnt="0"/>
      <dgm:spPr/>
    </dgm:pt>
    <dgm:pt modelId="{42C1B125-7D01-4F1C-9C73-0D392C98965C}" type="pres">
      <dgm:prSet presAssocID="{39644B00-31A5-4318-84F5-0254418DA7B7}" presName="header" presStyleLbl="node1" presStyleIdx="0" presStyleCnt="2" custScaleX="127878"/>
      <dgm:spPr/>
      <dgm:t>
        <a:bodyPr/>
        <a:lstStyle/>
        <a:p>
          <a:endParaRPr lang="ru-RU"/>
        </a:p>
      </dgm:t>
    </dgm:pt>
    <dgm:pt modelId="{10CEB167-88A4-4827-B640-F927C330A598}" type="pres">
      <dgm:prSet presAssocID="{7AD61AFD-0BA4-4E69-979F-95565C44270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58E40250-1575-449E-B873-6027E7174942}" type="pres">
      <dgm:prSet presAssocID="{E84AE68A-A9B2-42A8-9130-1211887A33E2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76D48-6E9C-4299-BF2F-F962998746E2}" type="pres">
      <dgm:prSet presAssocID="{F398AFEA-9B6E-4091-83C8-17CE69168F7C}" presName="sibTrans" presStyleLbl="sibTrans2D1" presStyleIdx="1" presStyleCnt="7"/>
      <dgm:spPr/>
      <dgm:t>
        <a:bodyPr/>
        <a:lstStyle/>
        <a:p>
          <a:endParaRPr lang="ru-RU"/>
        </a:p>
      </dgm:t>
    </dgm:pt>
    <dgm:pt modelId="{03929057-E784-404E-81EE-8EEDC1B9A159}" type="pres">
      <dgm:prSet presAssocID="{B75FA544-FA9D-4EAB-8A45-7122B99E7B4C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B7B6E-D8FD-4B5A-81C1-868A497484AA}" type="pres">
      <dgm:prSet presAssocID="{3697288F-C43B-4343-90D6-A657DCA2F3FE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49B6565-F9AE-48CD-9874-FFBC5711539C}" type="pres">
      <dgm:prSet presAssocID="{84A58D41-18A4-4771-9857-32329D71C037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9069A-22C4-4F81-AD93-70840C4E2265}" type="pres">
      <dgm:prSet presAssocID="{39644B00-31A5-4318-84F5-0254418DA7B7}" presName="hSp" presStyleCnt="0"/>
      <dgm:spPr/>
    </dgm:pt>
    <dgm:pt modelId="{6153E359-80F9-42A2-9766-9A5A4062FB98}" type="pres">
      <dgm:prSet presAssocID="{30CC9D5C-4AE2-4039-B6B3-5A9537678656}" presName="vertFlow" presStyleCnt="0"/>
      <dgm:spPr/>
    </dgm:pt>
    <dgm:pt modelId="{9C29E6BC-CFBE-4F87-BD67-3707DD97895E}" type="pres">
      <dgm:prSet presAssocID="{30CC9D5C-4AE2-4039-B6B3-5A9537678656}" presName="header" presStyleLbl="node1" presStyleIdx="1" presStyleCnt="2" custScaleX="127878"/>
      <dgm:spPr/>
      <dgm:t>
        <a:bodyPr/>
        <a:lstStyle/>
        <a:p>
          <a:endParaRPr lang="ru-RU"/>
        </a:p>
      </dgm:t>
    </dgm:pt>
    <dgm:pt modelId="{27F43040-6BF4-4C4F-8E7E-B49D5011B189}" type="pres">
      <dgm:prSet presAssocID="{7B1BB70D-2A25-4F47-AF16-6B3D91B67C1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44093E1B-F6DE-4E86-AAB0-CA52CF4BC22E}" type="pres">
      <dgm:prSet presAssocID="{FC70D144-5888-4F1B-A642-45266F46F010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116A-D24A-4058-AFE2-6836A8E43799}" type="pres">
      <dgm:prSet presAssocID="{C76E051B-215F-4269-8643-3DD3661403A5}" presName="sibTrans" presStyleLbl="sibTrans2D1" presStyleIdx="4" presStyleCnt="7"/>
      <dgm:spPr/>
      <dgm:t>
        <a:bodyPr/>
        <a:lstStyle/>
        <a:p>
          <a:endParaRPr lang="ru-RU"/>
        </a:p>
      </dgm:t>
    </dgm:pt>
    <dgm:pt modelId="{CAA3B01A-52DB-4424-B208-8AC96E4ABB64}" type="pres">
      <dgm:prSet presAssocID="{E099E0A1-35AE-4F36-9ECB-389E2F4EDEE8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9F14D-83A0-46EB-85A5-EE886A70DA0D}" type="pres">
      <dgm:prSet presAssocID="{E6EF3D3C-4CA1-4B4C-83E7-61905B485D9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7A3631FB-63BB-4DEA-9DEE-884736C1193C}" type="pres">
      <dgm:prSet presAssocID="{5D24B4C8-C21C-4D1E-A2C8-33FFD765D01C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1203D-8442-46B7-A17C-9FC8741E55E4}" type="pres">
      <dgm:prSet presAssocID="{201D07DF-08FA-4749-9B92-ECA160B10C1E}" presName="sibTrans" presStyleLbl="sibTrans2D1" presStyleIdx="6" presStyleCnt="7"/>
      <dgm:spPr/>
      <dgm:t>
        <a:bodyPr/>
        <a:lstStyle/>
        <a:p>
          <a:endParaRPr lang="ru-RU"/>
        </a:p>
      </dgm:t>
    </dgm:pt>
    <dgm:pt modelId="{FBFBE17D-0462-40E6-928E-BA0C2447C286}" type="pres">
      <dgm:prSet presAssocID="{8C57B159-EE44-4ADB-ACFC-44A2CA8625E5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4AAC9-E722-4E28-ADFF-0130AA2C6701}" srcId="{39644B00-31A5-4318-84F5-0254418DA7B7}" destId="{84A58D41-18A4-4771-9857-32329D71C037}" srcOrd="2" destOrd="0" parTransId="{CB6861E0-0AE3-408B-BBA4-A172B5371216}" sibTransId="{B89770BC-F713-4736-8625-3D86CD95D3DB}"/>
    <dgm:cxn modelId="{2F01FEAF-7531-4441-BF59-F485D14DD57D}" srcId="{30CC9D5C-4AE2-4039-B6B3-5A9537678656}" destId="{E099E0A1-35AE-4F36-9ECB-389E2F4EDEE8}" srcOrd="1" destOrd="0" parTransId="{2A699096-49E1-48E4-8686-BBD99BDDC94F}" sibTransId="{E6EF3D3C-4CA1-4B4C-83E7-61905B485D9A}"/>
    <dgm:cxn modelId="{A52D3AEB-B56E-461B-B0BF-29DADD6F65E0}" srcId="{30CC9D5C-4AE2-4039-B6B3-5A9537678656}" destId="{8C57B159-EE44-4ADB-ACFC-44A2CA8625E5}" srcOrd="3" destOrd="0" parTransId="{1DEBB4C2-9436-49A5-8FC8-A1C88C3EB83B}" sibTransId="{9127EC3B-99C0-4FAE-9EE3-F97FC14AEB41}"/>
    <dgm:cxn modelId="{884E33AF-3458-47F6-9C2A-16E3F81C9B92}" srcId="{39644B00-31A5-4318-84F5-0254418DA7B7}" destId="{B75FA544-FA9D-4EAB-8A45-7122B99E7B4C}" srcOrd="1" destOrd="0" parTransId="{77D55A6C-7AC0-41BF-8518-4BF99D7B9339}" sibTransId="{3697288F-C43B-4343-90D6-A657DCA2F3FE}"/>
    <dgm:cxn modelId="{860BFEA3-3595-4CCE-BDFB-CDEFDF4138BB}" srcId="{30CC9D5C-4AE2-4039-B6B3-5A9537678656}" destId="{FC70D144-5888-4F1B-A642-45266F46F010}" srcOrd="0" destOrd="0" parTransId="{7B1BB70D-2A25-4F47-AF16-6B3D91B67C17}" sibTransId="{C76E051B-215F-4269-8643-3DD3661403A5}"/>
    <dgm:cxn modelId="{DF2BB035-1645-47D1-9B41-3E8CF2F4B187}" srcId="{AF45F602-244A-49AC-B5EC-A4909A4D3304}" destId="{30CC9D5C-4AE2-4039-B6B3-5A9537678656}" srcOrd="1" destOrd="0" parTransId="{A4AF7799-8D64-4AF4-9305-A46BE1FBF2F4}" sibTransId="{84365928-3944-4020-8804-B9F64B637EEF}"/>
    <dgm:cxn modelId="{641C5C39-0942-4CEF-B795-D9A9B4C2BB1C}" srcId="{39644B00-31A5-4318-84F5-0254418DA7B7}" destId="{E84AE68A-A9B2-42A8-9130-1211887A33E2}" srcOrd="0" destOrd="0" parTransId="{7AD61AFD-0BA4-4E69-979F-95565C442709}" sibTransId="{F398AFEA-9B6E-4091-83C8-17CE69168F7C}"/>
    <dgm:cxn modelId="{BEAA3F2A-5972-485F-A021-14896BAE556C}" type="presOf" srcId="{3697288F-C43B-4343-90D6-A657DCA2F3FE}" destId="{B34B7B6E-D8FD-4B5A-81C1-868A497484AA}" srcOrd="0" destOrd="0" presId="urn:microsoft.com/office/officeart/2005/8/layout/lProcess1"/>
    <dgm:cxn modelId="{92312CF6-607B-4C98-9E3F-52E9AF96B7E0}" type="presOf" srcId="{39644B00-31A5-4318-84F5-0254418DA7B7}" destId="{42C1B125-7D01-4F1C-9C73-0D392C98965C}" srcOrd="0" destOrd="0" presId="urn:microsoft.com/office/officeart/2005/8/layout/lProcess1"/>
    <dgm:cxn modelId="{1072B75F-BA36-46ED-B450-076D4CA25443}" type="presOf" srcId="{F398AFEA-9B6E-4091-83C8-17CE69168F7C}" destId="{2BD76D48-6E9C-4299-BF2F-F962998746E2}" srcOrd="0" destOrd="0" presId="urn:microsoft.com/office/officeart/2005/8/layout/lProcess1"/>
    <dgm:cxn modelId="{29187B9A-335C-48E0-AED9-B2B9CBC31DD1}" type="presOf" srcId="{E099E0A1-35AE-4F36-9ECB-389E2F4EDEE8}" destId="{CAA3B01A-52DB-4424-B208-8AC96E4ABB64}" srcOrd="0" destOrd="0" presId="urn:microsoft.com/office/officeart/2005/8/layout/lProcess1"/>
    <dgm:cxn modelId="{E4E5BB30-5391-4FBC-A53B-8DF89BF5142D}" type="presOf" srcId="{B75FA544-FA9D-4EAB-8A45-7122B99E7B4C}" destId="{03929057-E784-404E-81EE-8EEDC1B9A159}" srcOrd="0" destOrd="0" presId="urn:microsoft.com/office/officeart/2005/8/layout/lProcess1"/>
    <dgm:cxn modelId="{610C5350-CEDD-485A-97C5-C0CC2B79CEAE}" type="presOf" srcId="{7B1BB70D-2A25-4F47-AF16-6B3D91B67C17}" destId="{27F43040-6BF4-4C4F-8E7E-B49D5011B189}" srcOrd="0" destOrd="0" presId="urn:microsoft.com/office/officeart/2005/8/layout/lProcess1"/>
    <dgm:cxn modelId="{D8C5D022-6F1F-4254-B076-5A3D3C48BB41}" type="presOf" srcId="{5D24B4C8-C21C-4D1E-A2C8-33FFD765D01C}" destId="{7A3631FB-63BB-4DEA-9DEE-884736C1193C}" srcOrd="0" destOrd="0" presId="urn:microsoft.com/office/officeart/2005/8/layout/lProcess1"/>
    <dgm:cxn modelId="{9E328AFA-9BA8-4CBC-9042-7D3013DDD40F}" srcId="{30CC9D5C-4AE2-4039-B6B3-5A9537678656}" destId="{5D24B4C8-C21C-4D1E-A2C8-33FFD765D01C}" srcOrd="2" destOrd="0" parTransId="{BA286954-0E8C-41C2-9603-89B2881B8297}" sibTransId="{201D07DF-08FA-4749-9B92-ECA160B10C1E}"/>
    <dgm:cxn modelId="{03452AE9-2041-44C6-927E-E85234F570CE}" type="presOf" srcId="{7AD61AFD-0BA4-4E69-979F-95565C442709}" destId="{10CEB167-88A4-4827-B640-F927C330A598}" srcOrd="0" destOrd="0" presId="urn:microsoft.com/office/officeart/2005/8/layout/lProcess1"/>
    <dgm:cxn modelId="{6C2DC116-7D07-4642-A269-0D78B85B424C}" type="presOf" srcId="{C76E051B-215F-4269-8643-3DD3661403A5}" destId="{C2F0116A-D24A-4058-AFE2-6836A8E43799}" srcOrd="0" destOrd="0" presId="urn:microsoft.com/office/officeart/2005/8/layout/lProcess1"/>
    <dgm:cxn modelId="{F369494A-8726-410B-AA3F-9510BA9B9E58}" type="presOf" srcId="{30CC9D5C-4AE2-4039-B6B3-5A9537678656}" destId="{9C29E6BC-CFBE-4F87-BD67-3707DD97895E}" srcOrd="0" destOrd="0" presId="urn:microsoft.com/office/officeart/2005/8/layout/lProcess1"/>
    <dgm:cxn modelId="{BCAC524A-C8D2-4E7F-A640-50D5611753EE}" type="presOf" srcId="{201D07DF-08FA-4749-9B92-ECA160B10C1E}" destId="{0521203D-8442-46B7-A17C-9FC8741E55E4}" srcOrd="0" destOrd="0" presId="urn:microsoft.com/office/officeart/2005/8/layout/lProcess1"/>
    <dgm:cxn modelId="{41E7825B-AB50-415B-8477-1C137CA7E886}" type="presOf" srcId="{E6EF3D3C-4CA1-4B4C-83E7-61905B485D9A}" destId="{E949F14D-83A0-46EB-85A5-EE886A70DA0D}" srcOrd="0" destOrd="0" presId="urn:microsoft.com/office/officeart/2005/8/layout/lProcess1"/>
    <dgm:cxn modelId="{E0C2E252-6EB8-4CAA-95F0-7862ACBE4586}" type="presOf" srcId="{8C57B159-EE44-4ADB-ACFC-44A2CA8625E5}" destId="{FBFBE17D-0462-40E6-928E-BA0C2447C286}" srcOrd="0" destOrd="0" presId="urn:microsoft.com/office/officeart/2005/8/layout/lProcess1"/>
    <dgm:cxn modelId="{162587D0-82B9-444C-970D-3FD09015FC5F}" type="presOf" srcId="{FC70D144-5888-4F1B-A642-45266F46F010}" destId="{44093E1B-F6DE-4E86-AAB0-CA52CF4BC22E}" srcOrd="0" destOrd="0" presId="urn:microsoft.com/office/officeart/2005/8/layout/lProcess1"/>
    <dgm:cxn modelId="{0814E863-4ACA-4CE3-9372-44D4EC02499F}" type="presOf" srcId="{E84AE68A-A9B2-42A8-9130-1211887A33E2}" destId="{58E40250-1575-449E-B873-6027E7174942}" srcOrd="0" destOrd="0" presId="urn:microsoft.com/office/officeart/2005/8/layout/lProcess1"/>
    <dgm:cxn modelId="{1A432D8B-72F0-469A-B466-8D9A890F40AD}" srcId="{AF45F602-244A-49AC-B5EC-A4909A4D3304}" destId="{39644B00-31A5-4318-84F5-0254418DA7B7}" srcOrd="0" destOrd="0" parTransId="{C278B1CB-FF18-4A97-A3F3-EA6FCF790268}" sibTransId="{24856745-EB96-46C8-BD91-A3866CD7CF25}"/>
    <dgm:cxn modelId="{E4000CF8-1837-47FB-854E-A88A4EFD07B4}" type="presOf" srcId="{AF45F602-244A-49AC-B5EC-A4909A4D3304}" destId="{68EE6581-DE8F-4CD9-A796-54461B34FFC5}" srcOrd="0" destOrd="0" presId="urn:microsoft.com/office/officeart/2005/8/layout/lProcess1"/>
    <dgm:cxn modelId="{C130E828-2EFB-462D-92D9-A1A91D841C0F}" type="presOf" srcId="{84A58D41-18A4-4771-9857-32329D71C037}" destId="{649B6565-F9AE-48CD-9874-FFBC5711539C}" srcOrd="0" destOrd="0" presId="urn:microsoft.com/office/officeart/2005/8/layout/lProcess1"/>
    <dgm:cxn modelId="{5882FE70-49FE-46A4-BD22-C9EFB1F57DBE}" type="presParOf" srcId="{68EE6581-DE8F-4CD9-A796-54461B34FFC5}" destId="{EA0ECFF1-9260-4BBA-9169-69074D3DAB0C}" srcOrd="0" destOrd="0" presId="urn:microsoft.com/office/officeart/2005/8/layout/lProcess1"/>
    <dgm:cxn modelId="{2968F794-15ED-4734-B9B4-A6FEC3B1D039}" type="presParOf" srcId="{EA0ECFF1-9260-4BBA-9169-69074D3DAB0C}" destId="{42C1B125-7D01-4F1C-9C73-0D392C98965C}" srcOrd="0" destOrd="0" presId="urn:microsoft.com/office/officeart/2005/8/layout/lProcess1"/>
    <dgm:cxn modelId="{02EE5C2F-0B96-4B50-AD3B-54E15C4F4312}" type="presParOf" srcId="{EA0ECFF1-9260-4BBA-9169-69074D3DAB0C}" destId="{10CEB167-88A4-4827-B640-F927C330A598}" srcOrd="1" destOrd="0" presId="urn:microsoft.com/office/officeart/2005/8/layout/lProcess1"/>
    <dgm:cxn modelId="{388CE842-E569-4157-B710-508D2D2524FF}" type="presParOf" srcId="{EA0ECFF1-9260-4BBA-9169-69074D3DAB0C}" destId="{58E40250-1575-449E-B873-6027E7174942}" srcOrd="2" destOrd="0" presId="urn:microsoft.com/office/officeart/2005/8/layout/lProcess1"/>
    <dgm:cxn modelId="{ECA4C7AA-D11F-477B-9D5E-E41641C6BCB6}" type="presParOf" srcId="{EA0ECFF1-9260-4BBA-9169-69074D3DAB0C}" destId="{2BD76D48-6E9C-4299-BF2F-F962998746E2}" srcOrd="3" destOrd="0" presId="urn:microsoft.com/office/officeart/2005/8/layout/lProcess1"/>
    <dgm:cxn modelId="{B7F89043-23B9-4891-80C8-5CF3C878D481}" type="presParOf" srcId="{EA0ECFF1-9260-4BBA-9169-69074D3DAB0C}" destId="{03929057-E784-404E-81EE-8EEDC1B9A159}" srcOrd="4" destOrd="0" presId="urn:microsoft.com/office/officeart/2005/8/layout/lProcess1"/>
    <dgm:cxn modelId="{18D64ACD-5950-40A7-BBC7-B71246134C07}" type="presParOf" srcId="{EA0ECFF1-9260-4BBA-9169-69074D3DAB0C}" destId="{B34B7B6E-D8FD-4B5A-81C1-868A497484AA}" srcOrd="5" destOrd="0" presId="urn:microsoft.com/office/officeart/2005/8/layout/lProcess1"/>
    <dgm:cxn modelId="{342D0927-DCDB-40B9-9545-E58EDD946565}" type="presParOf" srcId="{EA0ECFF1-9260-4BBA-9169-69074D3DAB0C}" destId="{649B6565-F9AE-48CD-9874-FFBC5711539C}" srcOrd="6" destOrd="0" presId="urn:microsoft.com/office/officeart/2005/8/layout/lProcess1"/>
    <dgm:cxn modelId="{3FAE2FCF-17CB-4E29-8781-BA5EDEA95540}" type="presParOf" srcId="{68EE6581-DE8F-4CD9-A796-54461B34FFC5}" destId="{9D89069A-22C4-4F81-AD93-70840C4E2265}" srcOrd="1" destOrd="0" presId="urn:microsoft.com/office/officeart/2005/8/layout/lProcess1"/>
    <dgm:cxn modelId="{FC8CEBA9-A743-4651-9053-6B316D64E5DF}" type="presParOf" srcId="{68EE6581-DE8F-4CD9-A796-54461B34FFC5}" destId="{6153E359-80F9-42A2-9766-9A5A4062FB98}" srcOrd="2" destOrd="0" presId="urn:microsoft.com/office/officeart/2005/8/layout/lProcess1"/>
    <dgm:cxn modelId="{9DEE94F1-1302-44DE-8736-42818275E792}" type="presParOf" srcId="{6153E359-80F9-42A2-9766-9A5A4062FB98}" destId="{9C29E6BC-CFBE-4F87-BD67-3707DD97895E}" srcOrd="0" destOrd="0" presId="urn:microsoft.com/office/officeart/2005/8/layout/lProcess1"/>
    <dgm:cxn modelId="{E437637C-DDE2-48C2-9D6B-F9DC41B2D603}" type="presParOf" srcId="{6153E359-80F9-42A2-9766-9A5A4062FB98}" destId="{27F43040-6BF4-4C4F-8E7E-B49D5011B189}" srcOrd="1" destOrd="0" presId="urn:microsoft.com/office/officeart/2005/8/layout/lProcess1"/>
    <dgm:cxn modelId="{9CDB08E7-58A1-4151-9E6B-A5DAF0559FBC}" type="presParOf" srcId="{6153E359-80F9-42A2-9766-9A5A4062FB98}" destId="{44093E1B-F6DE-4E86-AAB0-CA52CF4BC22E}" srcOrd="2" destOrd="0" presId="urn:microsoft.com/office/officeart/2005/8/layout/lProcess1"/>
    <dgm:cxn modelId="{1DC9C1DF-F39B-4807-A8CB-32A9A281C77C}" type="presParOf" srcId="{6153E359-80F9-42A2-9766-9A5A4062FB98}" destId="{C2F0116A-D24A-4058-AFE2-6836A8E43799}" srcOrd="3" destOrd="0" presId="urn:microsoft.com/office/officeart/2005/8/layout/lProcess1"/>
    <dgm:cxn modelId="{B481BEEF-9339-4A16-BC8B-6F205C657CD2}" type="presParOf" srcId="{6153E359-80F9-42A2-9766-9A5A4062FB98}" destId="{CAA3B01A-52DB-4424-B208-8AC96E4ABB64}" srcOrd="4" destOrd="0" presId="urn:microsoft.com/office/officeart/2005/8/layout/lProcess1"/>
    <dgm:cxn modelId="{058922DF-8B2F-4BBC-B5A2-9BB761B1CED4}" type="presParOf" srcId="{6153E359-80F9-42A2-9766-9A5A4062FB98}" destId="{E949F14D-83A0-46EB-85A5-EE886A70DA0D}" srcOrd="5" destOrd="0" presId="urn:microsoft.com/office/officeart/2005/8/layout/lProcess1"/>
    <dgm:cxn modelId="{A7AC4A87-8B73-42F2-B92E-C5558AA60B68}" type="presParOf" srcId="{6153E359-80F9-42A2-9766-9A5A4062FB98}" destId="{7A3631FB-63BB-4DEA-9DEE-884736C1193C}" srcOrd="6" destOrd="0" presId="urn:microsoft.com/office/officeart/2005/8/layout/lProcess1"/>
    <dgm:cxn modelId="{2869137B-FF48-4356-976B-02CC163C8D26}" type="presParOf" srcId="{6153E359-80F9-42A2-9766-9A5A4062FB98}" destId="{0521203D-8442-46B7-A17C-9FC8741E55E4}" srcOrd="7" destOrd="0" presId="urn:microsoft.com/office/officeart/2005/8/layout/lProcess1"/>
    <dgm:cxn modelId="{E1E226F1-C3B8-4FE9-BB29-018651188DD5}" type="presParOf" srcId="{6153E359-80F9-42A2-9766-9A5A4062FB98}" destId="{FBFBE17D-0462-40E6-928E-BA0C2447C286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C1B125-7D01-4F1C-9C73-0D392C98965C}">
      <dsp:nvSpPr>
        <dsp:cNvPr id="0" name=""/>
        <dsp:cNvSpPr/>
      </dsp:nvSpPr>
      <dsp:spPr>
        <a:xfrm>
          <a:off x="1900" y="1281231"/>
          <a:ext cx="2093312" cy="40924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абсолютным риском бесплодия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0" y="1281231"/>
        <a:ext cx="2093312" cy="409240"/>
      </dsp:txXfrm>
    </dsp:sp>
    <dsp:sp modelId="{10CEB167-88A4-4827-B640-F927C330A598}">
      <dsp:nvSpPr>
        <dsp:cNvPr id="0" name=""/>
        <dsp:cNvSpPr/>
      </dsp:nvSpPr>
      <dsp:spPr>
        <a:xfrm rot="5400000">
          <a:off x="1012748" y="1726280"/>
          <a:ext cx="71617" cy="71617"/>
        </a:xfrm>
        <a:prstGeom prst="rightArrow">
          <a:avLst>
            <a:gd name="adj1" fmla="val 667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40250-1575-449E-B873-6027E7174942}">
      <dsp:nvSpPr>
        <dsp:cNvPr id="0" name=""/>
        <dsp:cNvSpPr/>
      </dsp:nvSpPr>
      <dsp:spPr>
        <a:xfrm>
          <a:off x="230076" y="1833705"/>
          <a:ext cx="1636960" cy="4092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С-м </a:t>
          </a:r>
          <a:r>
            <a:rPr lang="ru-RU" sz="900" kern="1200" dirty="0" err="1" smtClean="0"/>
            <a:t>Рокитанского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Кюстнера</a:t>
          </a:r>
          <a:r>
            <a:rPr lang="ru-RU" sz="900" kern="1200" dirty="0" smtClean="0"/>
            <a:t> Майера – (0,43%) </a:t>
          </a:r>
          <a:endParaRPr lang="ru-RU" sz="900" kern="1200" dirty="0"/>
        </a:p>
      </dsp:txBody>
      <dsp:txXfrm>
        <a:off x="230076" y="1833705"/>
        <a:ext cx="1636960" cy="409240"/>
      </dsp:txXfrm>
    </dsp:sp>
    <dsp:sp modelId="{2BD76D48-6E9C-4299-BF2F-F962998746E2}">
      <dsp:nvSpPr>
        <dsp:cNvPr id="0" name=""/>
        <dsp:cNvSpPr/>
      </dsp:nvSpPr>
      <dsp:spPr>
        <a:xfrm rot="5400000">
          <a:off x="1012748" y="2278754"/>
          <a:ext cx="71617" cy="71617"/>
        </a:xfrm>
        <a:prstGeom prst="rightArrow">
          <a:avLst>
            <a:gd name="adj1" fmla="val 667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29057-E784-404E-81EE-8EEDC1B9A159}">
      <dsp:nvSpPr>
        <dsp:cNvPr id="0" name=""/>
        <dsp:cNvSpPr/>
      </dsp:nvSpPr>
      <dsp:spPr>
        <a:xfrm>
          <a:off x="230076" y="2386179"/>
          <a:ext cx="1636960" cy="4092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С-м </a:t>
          </a:r>
          <a:r>
            <a:rPr lang="ru-RU" sz="900" kern="1200" dirty="0" err="1" smtClean="0"/>
            <a:t>тестикулярной</a:t>
          </a:r>
          <a:r>
            <a:rPr lang="ru-RU" sz="900" kern="1200" dirty="0" smtClean="0"/>
            <a:t> феминизации –  (0,0,43%)</a:t>
          </a:r>
          <a:endParaRPr lang="ru-RU" sz="900" kern="1200" dirty="0"/>
        </a:p>
      </dsp:txBody>
      <dsp:txXfrm>
        <a:off x="230076" y="2386179"/>
        <a:ext cx="1636960" cy="409240"/>
      </dsp:txXfrm>
    </dsp:sp>
    <dsp:sp modelId="{B34B7B6E-D8FD-4B5A-81C1-868A497484AA}">
      <dsp:nvSpPr>
        <dsp:cNvPr id="0" name=""/>
        <dsp:cNvSpPr/>
      </dsp:nvSpPr>
      <dsp:spPr>
        <a:xfrm rot="5400000">
          <a:off x="1012748" y="2831228"/>
          <a:ext cx="71617" cy="71617"/>
        </a:xfrm>
        <a:prstGeom prst="rightArrow">
          <a:avLst>
            <a:gd name="adj1" fmla="val 667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B6565-F9AE-48CD-9874-FFBC5711539C}">
      <dsp:nvSpPr>
        <dsp:cNvPr id="0" name=""/>
        <dsp:cNvSpPr/>
      </dsp:nvSpPr>
      <dsp:spPr>
        <a:xfrm>
          <a:off x="230076" y="2938654"/>
          <a:ext cx="1636960" cy="4092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С-м Шерешевского-Тернера –  (0,43%)</a:t>
          </a:r>
          <a:endParaRPr lang="ru-RU" sz="900" kern="1200" dirty="0"/>
        </a:p>
      </dsp:txBody>
      <dsp:txXfrm>
        <a:off x="230076" y="2938654"/>
        <a:ext cx="1636960" cy="409240"/>
      </dsp:txXfrm>
    </dsp:sp>
    <dsp:sp modelId="{9C29E6BC-CFBE-4F87-BD67-3707DD97895E}">
      <dsp:nvSpPr>
        <dsp:cNvPr id="0" name=""/>
        <dsp:cNvSpPr/>
      </dsp:nvSpPr>
      <dsp:spPr>
        <a:xfrm>
          <a:off x="2324387" y="1281231"/>
          <a:ext cx="2093312" cy="409240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относительным риском бесплодия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387" y="1281231"/>
        <a:ext cx="2093312" cy="409240"/>
      </dsp:txXfrm>
    </dsp:sp>
    <dsp:sp modelId="{27F43040-6BF4-4C4F-8E7E-B49D5011B189}">
      <dsp:nvSpPr>
        <dsp:cNvPr id="0" name=""/>
        <dsp:cNvSpPr/>
      </dsp:nvSpPr>
      <dsp:spPr>
        <a:xfrm rot="5400000">
          <a:off x="3335234" y="1726280"/>
          <a:ext cx="71617" cy="71617"/>
        </a:xfrm>
        <a:prstGeom prst="rightArrow">
          <a:avLst>
            <a:gd name="adj1" fmla="val 667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3E1B-F6DE-4E86-AAB0-CA52CF4BC22E}">
      <dsp:nvSpPr>
        <dsp:cNvPr id="0" name=""/>
        <dsp:cNvSpPr/>
      </dsp:nvSpPr>
      <dsp:spPr>
        <a:xfrm>
          <a:off x="2552563" y="1833705"/>
          <a:ext cx="1636960" cy="4092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Воспалительные </a:t>
          </a:r>
          <a:r>
            <a:rPr lang="ru-RU" sz="900" kern="1200" dirty="0" err="1" smtClean="0"/>
            <a:t>заб-я</a:t>
          </a:r>
          <a:r>
            <a:rPr lang="ru-RU" sz="900" kern="1200" dirty="0" smtClean="0"/>
            <a:t> половых органов – 50,5%</a:t>
          </a:r>
          <a:endParaRPr lang="ru-RU" sz="900" kern="1200" dirty="0"/>
        </a:p>
      </dsp:txBody>
      <dsp:txXfrm>
        <a:off x="2552563" y="1833705"/>
        <a:ext cx="1636960" cy="409240"/>
      </dsp:txXfrm>
    </dsp:sp>
    <dsp:sp modelId="{C2F0116A-D24A-4058-AFE2-6836A8E43799}">
      <dsp:nvSpPr>
        <dsp:cNvPr id="0" name=""/>
        <dsp:cNvSpPr/>
      </dsp:nvSpPr>
      <dsp:spPr>
        <a:xfrm rot="5400000">
          <a:off x="3335234" y="2278754"/>
          <a:ext cx="71617" cy="71617"/>
        </a:xfrm>
        <a:prstGeom prst="rightArrow">
          <a:avLst>
            <a:gd name="adj1" fmla="val 667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3B01A-52DB-4424-B208-8AC96E4ABB64}">
      <dsp:nvSpPr>
        <dsp:cNvPr id="0" name=""/>
        <dsp:cNvSpPr/>
      </dsp:nvSpPr>
      <dsp:spPr>
        <a:xfrm>
          <a:off x="2552563" y="2386179"/>
          <a:ext cx="1636960" cy="4092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Нарушения менструального цикла – 37,3%, </a:t>
          </a:r>
          <a:r>
            <a:rPr lang="ru-RU" sz="900" b="1" kern="1200" dirty="0" smtClean="0">
              <a:solidFill>
                <a:srgbClr val="FF0000"/>
              </a:solidFill>
            </a:rPr>
            <a:t>АМКПП 12,7%</a:t>
          </a:r>
          <a:endParaRPr lang="ru-RU" sz="900" b="1" kern="1200" dirty="0">
            <a:solidFill>
              <a:srgbClr val="FF0000"/>
            </a:solidFill>
          </a:endParaRPr>
        </a:p>
      </dsp:txBody>
      <dsp:txXfrm>
        <a:off x="2552563" y="2386179"/>
        <a:ext cx="1636960" cy="409240"/>
      </dsp:txXfrm>
    </dsp:sp>
    <dsp:sp modelId="{E949F14D-83A0-46EB-85A5-EE886A70DA0D}">
      <dsp:nvSpPr>
        <dsp:cNvPr id="0" name=""/>
        <dsp:cNvSpPr/>
      </dsp:nvSpPr>
      <dsp:spPr>
        <a:xfrm rot="5400000">
          <a:off x="3335234" y="2831228"/>
          <a:ext cx="71617" cy="71617"/>
        </a:xfrm>
        <a:prstGeom prst="rightArrow">
          <a:avLst>
            <a:gd name="adj1" fmla="val 667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631FB-63BB-4DEA-9DEE-884736C1193C}">
      <dsp:nvSpPr>
        <dsp:cNvPr id="0" name=""/>
        <dsp:cNvSpPr/>
      </dsp:nvSpPr>
      <dsp:spPr>
        <a:xfrm>
          <a:off x="2552563" y="2938654"/>
          <a:ext cx="1636960" cy="4092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Объемные образования яичников – 9,6%</a:t>
          </a:r>
          <a:endParaRPr lang="ru-RU" sz="900" kern="1200" dirty="0"/>
        </a:p>
      </dsp:txBody>
      <dsp:txXfrm>
        <a:off x="2552563" y="2938654"/>
        <a:ext cx="1636960" cy="409240"/>
      </dsp:txXfrm>
    </dsp:sp>
    <dsp:sp modelId="{0521203D-8442-46B7-A17C-9FC8741E55E4}">
      <dsp:nvSpPr>
        <dsp:cNvPr id="0" name=""/>
        <dsp:cNvSpPr/>
      </dsp:nvSpPr>
      <dsp:spPr>
        <a:xfrm rot="5400000">
          <a:off x="3335234" y="3383702"/>
          <a:ext cx="71617" cy="71617"/>
        </a:xfrm>
        <a:prstGeom prst="rightArrow">
          <a:avLst>
            <a:gd name="adj1" fmla="val 667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BE17D-0462-40E6-928E-BA0C2447C286}">
      <dsp:nvSpPr>
        <dsp:cNvPr id="0" name=""/>
        <dsp:cNvSpPr/>
      </dsp:nvSpPr>
      <dsp:spPr>
        <a:xfrm>
          <a:off x="2552563" y="3491128"/>
          <a:ext cx="1636960" cy="4092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Аномалии развития половых органов и др. пат. – 1,1%</a:t>
          </a:r>
          <a:endParaRPr lang="ru-RU" sz="900" kern="1200" dirty="0"/>
        </a:p>
      </dsp:txBody>
      <dsp:txXfrm>
        <a:off x="2552563" y="3491128"/>
        <a:ext cx="1636960" cy="40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466C-E85C-4370-B1E7-944F2D49C280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A52D-C660-4220-A91C-9C7CCFCD9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0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</a:rPr>
              <a:t>Это подтверждается</a:t>
            </a:r>
            <a:r>
              <a:rPr lang="ru-RU" baseline="0" dirty="0" smtClean="0">
                <a:solidFill>
                  <a:srgbClr val="FF0000"/>
                </a:solidFill>
              </a:rPr>
              <a:t> фактами статистики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latin typeface="Calibri" pitchFamily="34" charset="0"/>
              </a:rPr>
              <a:t>Доля гинекологической патологии у девочек-подростков 31,7% , причем доля АМКПП возросла с 5,6%</a:t>
            </a:r>
            <a:r>
              <a:rPr lang="ru-RU" b="1" baseline="0" dirty="0" smtClean="0">
                <a:latin typeface="Calibri" pitchFamily="34" charset="0"/>
              </a:rPr>
              <a:t> до 12,7% среди младших подростков, а НМЦ по типу </a:t>
            </a:r>
            <a:r>
              <a:rPr lang="ru-RU" b="1" baseline="0" dirty="0" err="1" smtClean="0">
                <a:latin typeface="Calibri" pitchFamily="34" charset="0"/>
              </a:rPr>
              <a:t>гипоменструального</a:t>
            </a:r>
            <a:r>
              <a:rPr lang="ru-RU" b="1" baseline="0" dirty="0" smtClean="0">
                <a:latin typeface="Calibri" pitchFamily="34" charset="0"/>
              </a:rPr>
              <a:t> синдрома участилась в группе старших ДП</a:t>
            </a:r>
            <a:r>
              <a:rPr lang="ru-RU" b="1" dirty="0" smtClean="0">
                <a:latin typeface="Calibri" pitchFamily="34" charset="0"/>
              </a:rPr>
              <a:t>   </a:t>
            </a:r>
            <a:endParaRPr lang="en-US" b="1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3272-3DE5-431F-BA57-9F5039B1BB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1400" y="4953000"/>
            <a:ext cx="3352800" cy="1317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IX </a:t>
            </a:r>
            <a:r>
              <a:rPr lang="ru-RU" sz="1200" dirty="0" smtClean="0">
                <a:solidFill>
                  <a:schemeClr val="tx1"/>
                </a:solidFill>
              </a:rPr>
              <a:t>Научно-практическая конференция </a:t>
            </a:r>
            <a:r>
              <a:rPr lang="ru-RU" sz="1200" dirty="0" smtClean="0">
                <a:solidFill>
                  <a:schemeClr val="tx1"/>
                </a:solidFill>
              </a:rPr>
              <a:t>с международным </a:t>
            </a:r>
            <a:r>
              <a:rPr lang="ru-RU" sz="1200" dirty="0" smtClean="0">
                <a:solidFill>
                  <a:schemeClr val="tx1"/>
                </a:solidFill>
              </a:rPr>
              <a:t>участием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«</a:t>
            </a:r>
            <a:r>
              <a:rPr lang="ru-RU" sz="1200" dirty="0" smtClean="0">
                <a:solidFill>
                  <a:schemeClr val="tx1"/>
                </a:solidFill>
              </a:rPr>
              <a:t>Детская гинекология как пример эффективного  междисциплинарного  взаимодействия» в </a:t>
            </a:r>
            <a:r>
              <a:rPr lang="ru-RU" sz="1200" dirty="0" err="1" smtClean="0">
                <a:solidFill>
                  <a:schemeClr val="tx1"/>
                </a:solidFill>
              </a:rPr>
              <a:t>интернет-формате</a:t>
            </a:r>
            <a:r>
              <a:rPr lang="ru-RU" sz="1200" dirty="0" smtClean="0">
                <a:solidFill>
                  <a:schemeClr val="tx1"/>
                </a:solidFill>
              </a:rPr>
              <a:t> 02.04.2026 г. </a:t>
            </a:r>
            <a:r>
              <a:rPr lang="ru-RU" sz="1200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8600"/>
            <a:ext cx="6705600" cy="2438400"/>
          </a:xfrm>
        </p:spPr>
        <p:txBody>
          <a:bodyPr>
            <a:normAutofit fontScale="70000" lnSpcReduction="20000"/>
          </a:bodyPr>
          <a:lstStyle/>
          <a:p>
            <a:r>
              <a:rPr lang="ru-RU" sz="6500" b="1" dirty="0" smtClean="0"/>
              <a:t>«Практика </a:t>
            </a:r>
            <a:r>
              <a:rPr lang="ru-RU" sz="6500" b="1" dirty="0" smtClean="0"/>
              <a:t>гинеколога </a:t>
            </a:r>
            <a:r>
              <a:rPr lang="ru-RU" sz="6500" b="1" dirty="0" smtClean="0"/>
              <a:t>: возрастные </a:t>
            </a:r>
            <a:r>
              <a:rPr lang="ru-RU" sz="6500" b="1" dirty="0" smtClean="0"/>
              <a:t>подходы к </a:t>
            </a:r>
            <a:r>
              <a:rPr lang="ru-RU" sz="6500" b="1" dirty="0" smtClean="0"/>
              <a:t>обследованию несовершеннолетних</a:t>
            </a:r>
            <a:r>
              <a:rPr lang="ru-RU" sz="6500" b="1" dirty="0" smtClean="0"/>
              <a:t>»</a:t>
            </a:r>
            <a:r>
              <a:rPr lang="ru-RU" sz="6500" b="1" u="sng" dirty="0" smtClean="0"/>
              <a:t> </a:t>
            </a:r>
            <a:endParaRPr lang="ru-RU" sz="6500" b="1" u="sng" dirty="0" smtClean="0"/>
          </a:p>
        </p:txBody>
      </p:sp>
      <p:pic>
        <p:nvPicPr>
          <p:cNvPr id="5" name="Picture 2" descr="https://www.rutraveller.ru/icache/place/3/458/001/34581_603x3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76" r="32836"/>
          <a:stretch/>
        </p:blipFill>
        <p:spPr bwMode="auto">
          <a:xfrm>
            <a:off x="228600" y="228600"/>
            <a:ext cx="1847741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600" y="2743200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err="1" smtClean="0"/>
              <a:t>Бабенко-Сорокопуд</a:t>
            </a:r>
            <a:r>
              <a:rPr lang="ru-RU" sz="1400" b="1" i="1" dirty="0" smtClean="0"/>
              <a:t> И.В</a:t>
            </a:r>
            <a:r>
              <a:rPr lang="ru-RU" sz="1200" b="1" i="1" dirty="0" smtClean="0"/>
              <a:t>., </a:t>
            </a:r>
            <a:r>
              <a:rPr lang="ru-RU" sz="1200" b="1" i="1" dirty="0" err="1" smtClean="0"/>
              <a:t>к.мед.н</a:t>
            </a:r>
            <a:r>
              <a:rPr lang="ru-RU" sz="1200" b="1" i="1" dirty="0" smtClean="0"/>
              <a:t>., доцент,  </a:t>
            </a:r>
            <a:r>
              <a:rPr lang="ru-RU" sz="1200" b="1" i="1" dirty="0" smtClean="0"/>
              <a:t>доцент</a:t>
            </a:r>
            <a:r>
              <a:rPr lang="ru-RU" sz="1200" b="1" dirty="0" smtClean="0"/>
              <a:t> </a:t>
            </a:r>
            <a:r>
              <a:rPr lang="ru-RU" sz="1200" b="1" i="1" dirty="0" smtClean="0"/>
              <a:t>кафедры акушерства, гинекологии, перинатологии, детской и </a:t>
            </a:r>
            <a:r>
              <a:rPr lang="ru-RU" sz="1200" b="1" i="1" dirty="0" smtClean="0"/>
              <a:t>подростковой гинекологии </a:t>
            </a:r>
            <a:r>
              <a:rPr lang="ru-RU" sz="1200" b="1" i="1" dirty="0" smtClean="0"/>
              <a:t>ФГБОУ ВО </a:t>
            </a:r>
            <a:r>
              <a:rPr lang="ru-RU" sz="1200" b="1" i="1" dirty="0" err="1" smtClean="0"/>
              <a:t>ДонГМУ</a:t>
            </a:r>
            <a:r>
              <a:rPr lang="ru-RU" sz="1200" b="1" i="1" dirty="0" smtClean="0"/>
              <a:t> Минздрава </a:t>
            </a:r>
            <a:r>
              <a:rPr lang="ru-RU" sz="1200" b="1" i="1" dirty="0" smtClean="0"/>
              <a:t>России</a:t>
            </a:r>
            <a:endParaRPr lang="ru-RU" sz="1200" b="1" i="1" dirty="0" smtClean="0"/>
          </a:p>
          <a:p>
            <a:pPr algn="just"/>
            <a:r>
              <a:rPr lang="ru-RU" sz="1400" b="1" i="1" dirty="0" err="1" smtClean="0"/>
              <a:t>Желтоноженко</a:t>
            </a:r>
            <a:r>
              <a:rPr lang="ru-RU" sz="1400" b="1" i="1" dirty="0" smtClean="0"/>
              <a:t> Л.В.</a:t>
            </a:r>
            <a:r>
              <a:rPr lang="ru-RU" sz="1200" b="1" i="1" dirty="0" smtClean="0"/>
              <a:t>, </a:t>
            </a:r>
            <a:r>
              <a:rPr lang="ru-RU" sz="1200" b="1" i="1" dirty="0" err="1" smtClean="0"/>
              <a:t>к</a:t>
            </a:r>
            <a:r>
              <a:rPr lang="ru-RU" altLang="ru-RU" sz="1200" b="1" i="1" dirty="0" err="1" smtClean="0"/>
              <a:t>.мед.н</a:t>
            </a:r>
            <a:r>
              <a:rPr lang="ru-RU" altLang="ru-RU" sz="1200" b="1" i="1" dirty="0" smtClean="0"/>
              <a:t>., врач акушер </a:t>
            </a:r>
            <a:r>
              <a:rPr lang="ru-RU" altLang="ru-RU" sz="1200" b="1" i="1" dirty="0" smtClean="0"/>
              <a:t>гинеколог, заведующая ГОН </a:t>
            </a:r>
            <a:r>
              <a:rPr lang="ru-RU" sz="1200" b="1" i="1" dirty="0" smtClean="0"/>
              <a:t>ГБУ </a:t>
            </a:r>
            <a:r>
              <a:rPr lang="ru-RU" sz="1200" b="1" i="1" dirty="0" smtClean="0"/>
              <a:t>ДНР «ДРПЦ им. </a:t>
            </a:r>
            <a:r>
              <a:rPr lang="ru-RU" sz="1200" b="1" i="1" dirty="0" smtClean="0"/>
              <a:t>проф. В.К. Чайки» </a:t>
            </a:r>
          </a:p>
          <a:p>
            <a:pPr algn="just"/>
            <a:r>
              <a:rPr lang="ru-RU" sz="1400" b="1" i="1" dirty="0" smtClean="0"/>
              <a:t>Савченко А.А</a:t>
            </a:r>
            <a:r>
              <a:rPr lang="ru-RU" sz="1400" b="1" i="1" dirty="0" smtClean="0"/>
              <a:t>., </a:t>
            </a:r>
            <a:r>
              <a:rPr lang="ru-RU" sz="1200" b="1" i="1" dirty="0" smtClean="0"/>
              <a:t>аспирант кафедры акушерства, гинекологии, перинатологии, детской и подростковой гинекологии ФГБОУ ВО </a:t>
            </a:r>
            <a:r>
              <a:rPr lang="ru-RU" sz="1200" b="1" i="1" dirty="0" err="1" smtClean="0"/>
              <a:t>ДонГМУ</a:t>
            </a:r>
            <a:r>
              <a:rPr lang="ru-RU" sz="1200" b="1" i="1" dirty="0" smtClean="0"/>
              <a:t> Минздрава России, врач акушер-гинеколог гинекологического отделения для несовершеннолетних ГБУ ДНР «ДРПЦ им. проф. В.К. Чайки»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декретированный возраст….</a:t>
            </a:r>
            <a:r>
              <a:rPr lang="ru-RU" sz="2000" b="1" dirty="0" smtClean="0"/>
              <a:t> Приказ</a:t>
            </a:r>
            <a:r>
              <a:rPr lang="ru-RU" sz="2000" dirty="0" smtClean="0"/>
              <a:t> Минздрава России от 19.12.2025 N </a:t>
            </a:r>
            <a:r>
              <a:rPr lang="ru-RU" sz="2000" b="1" dirty="0" smtClean="0"/>
              <a:t>747</a:t>
            </a:r>
            <a:r>
              <a:rPr lang="ru-RU" sz="2000" dirty="0" smtClean="0"/>
              <a:t>н "О Порядке оказания медицинской помощи по профилю "акушерство и гинекология...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3 года</a:t>
            </a:r>
            <a:r>
              <a:rPr lang="ru-RU" dirty="0" smtClean="0"/>
              <a:t> — врач оценивает строение наружных половых органов и молочных желёз, информирует маму о правильном гигиеническом уходе. </a:t>
            </a:r>
          </a:p>
          <a:p>
            <a:r>
              <a:rPr lang="ru-RU" b="1" dirty="0" smtClean="0"/>
              <a:t>6 лет</a:t>
            </a:r>
            <a:r>
              <a:rPr lang="ru-RU" dirty="0" smtClean="0"/>
              <a:t> — обязателен осмотр перед началом школьной жизни и оценка гигиенических навыков. </a:t>
            </a:r>
          </a:p>
          <a:p>
            <a:r>
              <a:rPr lang="ru-RU" b="1" dirty="0" smtClean="0"/>
              <a:t>13 лет</a:t>
            </a:r>
            <a:r>
              <a:rPr lang="ru-RU" dirty="0" smtClean="0"/>
              <a:t> — главное внимание уделяется оценке полового развития и анализу менструальной функции, соблюдению гигиенических мероприятий, обучению половой неприкосновенности. </a:t>
            </a:r>
          </a:p>
          <a:p>
            <a:r>
              <a:rPr lang="ru-RU" b="1" dirty="0" smtClean="0"/>
              <a:t>14 лет</a:t>
            </a:r>
            <a:r>
              <a:rPr lang="ru-RU" dirty="0" smtClean="0"/>
              <a:t> — следующий декретированный возраст для посещения гинеколога, после чего осмотры проводятся ежегодно </a:t>
            </a:r>
            <a:r>
              <a:rPr lang="ru-RU" b="1" dirty="0" smtClean="0"/>
              <a:t>вплоть до совершеннолетия</a:t>
            </a:r>
            <a:r>
              <a:rPr lang="ru-RU" dirty="0" smtClean="0"/>
              <a:t> и перехода ребёнка во взрослую поликлинику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457200"/>
            <a:ext cx="4953000" cy="5943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Вне зависимости от места проведения специализированного амбулаторного приема девочек, график работы врача – акушера-гинеколога </a:t>
            </a:r>
            <a:r>
              <a:rPr lang="ru-RU" dirty="0" smtClean="0"/>
              <a:t>сотрудничающих с</a:t>
            </a:r>
            <a:br>
              <a:rPr lang="ru-RU" dirty="0" smtClean="0"/>
            </a:br>
            <a:r>
              <a:rPr lang="ru-RU" dirty="0" smtClean="0"/>
              <a:t>ним медицинской сестры и санитарки,</a:t>
            </a:r>
            <a:br>
              <a:rPr lang="ru-RU" dirty="0" smtClean="0"/>
            </a:br>
            <a:r>
              <a:rPr lang="ru-RU" dirty="0" smtClean="0"/>
              <a:t>строится с учетом</a:t>
            </a:r>
            <a:br>
              <a:rPr lang="ru-RU" dirty="0" smtClean="0"/>
            </a:br>
            <a:r>
              <a:rPr lang="ru-RU" dirty="0" smtClean="0"/>
              <a:t>необходимости обеспечения, как самого</a:t>
            </a:r>
            <a:br>
              <a:rPr lang="ru-RU" dirty="0" smtClean="0"/>
            </a:br>
            <a:r>
              <a:rPr lang="ru-RU" dirty="0" smtClean="0"/>
              <a:t>приема или консультаций в стационаре, так</a:t>
            </a:r>
            <a:br>
              <a:rPr lang="ru-RU" dirty="0" smtClean="0"/>
            </a:br>
            <a:r>
              <a:rPr lang="ru-RU" dirty="0" smtClean="0"/>
              <a:t>и проведения профилактической и</a:t>
            </a:r>
            <a:br>
              <a:rPr lang="ru-RU" dirty="0" smtClean="0"/>
            </a:br>
            <a:r>
              <a:rPr lang="ru-RU" dirty="0" smtClean="0"/>
              <a:t>санитарно-просветительной работы.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100354" name="Picture 2" descr="https://avatars.mds.yandex.net/i?id=ec49da83c75dd7c9f3ebf2b5fbd5acfa-3757598-images-thumbs&amp;ref=rim&amp;n=33&amp;w=107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500376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Показания к направлению ребенка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гинекологу для несовершеннолетних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(информация для педиатров)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4876800" cy="51054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7200" dirty="0" smtClean="0"/>
              <a:t>• Боли в животе в любом возрасте.</a:t>
            </a:r>
            <a:br>
              <a:rPr lang="ru-RU" sz="7200" dirty="0" smtClean="0"/>
            </a:br>
            <a:r>
              <a:rPr lang="ru-RU" sz="7200" dirty="0" smtClean="0"/>
              <a:t>• Изменение формы живота.</a:t>
            </a:r>
            <a:br>
              <a:rPr lang="ru-RU" sz="7200" dirty="0" smtClean="0"/>
            </a:br>
            <a:r>
              <a:rPr lang="ru-RU" sz="7200" dirty="0" smtClean="0"/>
              <a:t>• Отклонения в строении наружных половых органов.</a:t>
            </a:r>
            <a:br>
              <a:rPr lang="ru-RU" sz="7200" dirty="0" smtClean="0"/>
            </a:br>
            <a:r>
              <a:rPr lang="ru-RU" sz="7200" dirty="0" smtClean="0"/>
              <a:t>• Появление признаков полового развития до 8-летнего</a:t>
            </a:r>
            <a:br>
              <a:rPr lang="ru-RU" sz="7200" dirty="0" smtClean="0"/>
            </a:br>
            <a:r>
              <a:rPr lang="ru-RU" sz="7200" dirty="0" smtClean="0"/>
              <a:t>возраста (рост молочных желез, половое </a:t>
            </a:r>
            <a:r>
              <a:rPr lang="ru-RU" sz="7200" dirty="0" err="1" smtClean="0"/>
              <a:t>оволосение</a:t>
            </a:r>
            <a:r>
              <a:rPr lang="ru-RU" sz="7200" dirty="0" smtClean="0"/>
              <a:t>,</a:t>
            </a:r>
            <a:br>
              <a:rPr lang="ru-RU" sz="7200" dirty="0" smtClean="0"/>
            </a:br>
            <a:r>
              <a:rPr lang="ru-RU" sz="7200" dirty="0" smtClean="0"/>
              <a:t>кровяные выделения из половых путей ).</a:t>
            </a:r>
            <a:br>
              <a:rPr lang="ru-RU" sz="7200" dirty="0" smtClean="0"/>
            </a:br>
            <a:r>
              <a:rPr lang="ru-RU" sz="7200" dirty="0" smtClean="0"/>
              <a:t>• Отсутствие вторичных половых признаков у девочек в 13 и</a:t>
            </a:r>
            <a:br>
              <a:rPr lang="ru-RU" sz="7200" dirty="0" smtClean="0"/>
            </a:br>
            <a:r>
              <a:rPr lang="ru-RU" sz="7200" dirty="0" smtClean="0"/>
              <a:t>старше лет.</a:t>
            </a:r>
            <a:br>
              <a:rPr lang="ru-RU" sz="7200" dirty="0" smtClean="0"/>
            </a:br>
            <a:r>
              <a:rPr lang="ru-RU" sz="7200" dirty="0" smtClean="0"/>
              <a:t>• Отсутствие менструации в 15 и старше лет.</a:t>
            </a:r>
            <a:br>
              <a:rPr lang="ru-RU" sz="7200" dirty="0" smtClean="0"/>
            </a:br>
            <a:r>
              <a:rPr lang="ru-RU" sz="7200" dirty="0" smtClean="0"/>
              <a:t>• Нарушения менструального цикла (маточные кровотечения,</a:t>
            </a:r>
            <a:br>
              <a:rPr lang="ru-RU" sz="7200" dirty="0" smtClean="0"/>
            </a:br>
            <a:r>
              <a:rPr lang="ru-RU" sz="7200" dirty="0" smtClean="0"/>
              <a:t>нерегулярные или редкие менструации, вторичная</a:t>
            </a:r>
            <a:br>
              <a:rPr lang="ru-RU" sz="7200" dirty="0" smtClean="0"/>
            </a:br>
            <a:r>
              <a:rPr lang="ru-RU" sz="7200" dirty="0" smtClean="0"/>
              <a:t>аменорея).</a:t>
            </a:r>
            <a:br>
              <a:rPr lang="ru-RU" sz="7200" dirty="0" smtClean="0"/>
            </a:br>
            <a:r>
              <a:rPr lang="ru-RU" sz="7200" dirty="0" smtClean="0"/>
              <a:t>• </a:t>
            </a:r>
            <a:r>
              <a:rPr lang="ru-RU" sz="4400" dirty="0" smtClean="0"/>
              <a:t>Воспалительные и другие патологические изменения</a:t>
            </a:r>
            <a:br>
              <a:rPr lang="ru-RU" sz="4400" dirty="0" smtClean="0"/>
            </a:br>
            <a:r>
              <a:rPr lang="ru-RU" sz="4400" dirty="0" smtClean="0"/>
              <a:t>наружных половых органов.</a:t>
            </a:r>
            <a:br>
              <a:rPr lang="ru-RU" sz="4400" dirty="0" smtClean="0"/>
            </a:br>
            <a:r>
              <a:rPr lang="ru-RU" sz="4400" dirty="0" smtClean="0"/>
              <a:t>• Наличие патологических выделений из половых путей.</a:t>
            </a:r>
            <a:br>
              <a:rPr lang="ru-RU" sz="4400" dirty="0" smtClean="0"/>
            </a:br>
            <a:r>
              <a:rPr lang="ru-RU" sz="4400" dirty="0" smtClean="0"/>
              <a:t>• Лейкоцит- и бактериурия.</a:t>
            </a:r>
            <a:br>
              <a:rPr lang="ru-RU" sz="4400" dirty="0" smtClean="0"/>
            </a:br>
            <a:r>
              <a:rPr lang="ru-RU" sz="4400" dirty="0" smtClean="0"/>
              <a:t>Приложение №8 приказа № 186</a:t>
            </a:r>
            <a:br>
              <a:rPr lang="ru-RU" sz="4400" dirty="0" smtClean="0"/>
            </a:br>
            <a:r>
              <a:rPr lang="ru-RU" sz="4400" dirty="0" smtClean="0"/>
              <a:t>МЗ РФ от 15.11.91 г.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99332" name="Picture 4" descr="https://avatars.mds.yandex.net/i?id=e46432f7a13e0d124fa3c54377c29bd0-4229758-images-thumbs&amp;ref=rim&amp;n=33&amp;w=12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62128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65532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• </a:t>
            </a:r>
            <a:r>
              <a:rPr lang="ru-RU" sz="1700" dirty="0" smtClean="0"/>
              <a:t>Отклонения от нормативной массы тела в периоде полового</a:t>
            </a:r>
            <a:br>
              <a:rPr lang="ru-RU" sz="1700" dirty="0" smtClean="0"/>
            </a:br>
            <a:r>
              <a:rPr lang="ru-RU" sz="1700" dirty="0" smtClean="0"/>
              <a:t>созревания (ожирение II-III степени, дефицит массы тела более 10%).</a:t>
            </a:r>
            <a:br>
              <a:rPr lang="ru-RU" sz="1700" dirty="0" smtClean="0"/>
            </a:br>
            <a:r>
              <a:rPr lang="ru-RU" sz="1700" dirty="0" smtClean="0"/>
              <a:t>• Состояние после оперативных вмешательств на органах малого таза, в</a:t>
            </a:r>
            <a:br>
              <a:rPr lang="ru-RU" sz="1700" dirty="0" smtClean="0"/>
            </a:br>
            <a:r>
              <a:rPr lang="ru-RU" sz="1700" dirty="0" smtClean="0"/>
              <a:t>том числе по поводу аппендицита, криптогенного или иного</a:t>
            </a:r>
            <a:br>
              <a:rPr lang="ru-RU" sz="1700" dirty="0" smtClean="0"/>
            </a:br>
            <a:r>
              <a:rPr lang="ru-RU" sz="1700" dirty="0" smtClean="0"/>
              <a:t>перитонита и пр.</a:t>
            </a:r>
            <a:br>
              <a:rPr lang="ru-RU" sz="1700" dirty="0" smtClean="0"/>
            </a:br>
            <a:r>
              <a:rPr lang="ru-RU" sz="1700" dirty="0" smtClean="0"/>
              <a:t>• </a:t>
            </a:r>
            <a:r>
              <a:rPr lang="ru-RU" sz="1700" dirty="0" err="1" smtClean="0"/>
              <a:t>Декомпенсированные</a:t>
            </a:r>
            <a:r>
              <a:rPr lang="ru-RU" sz="1700" dirty="0" smtClean="0"/>
              <a:t> формы хронического тонзиллита,</a:t>
            </a:r>
            <a:br>
              <a:rPr lang="ru-RU" sz="1700" dirty="0" smtClean="0"/>
            </a:br>
            <a:r>
              <a:rPr lang="ru-RU" sz="1700" dirty="0" err="1" smtClean="0"/>
              <a:t>тонзиллэктомия</a:t>
            </a:r>
            <a:r>
              <a:rPr lang="ru-RU" sz="1700" dirty="0" smtClean="0"/>
              <a:t> в возрасте </a:t>
            </a:r>
            <a:r>
              <a:rPr lang="ru-RU" sz="1700" dirty="0" err="1" smtClean="0"/>
              <a:t>менархе</a:t>
            </a:r>
            <a:r>
              <a:rPr lang="ru-RU" sz="1700" dirty="0" smtClean="0"/>
              <a:t>.</a:t>
            </a:r>
            <a:br>
              <a:rPr lang="ru-RU" sz="1700" dirty="0" smtClean="0"/>
            </a:br>
            <a:r>
              <a:rPr lang="ru-RU" sz="1700" dirty="0" smtClean="0"/>
              <a:t>• Ревмокардит</a:t>
            </a:r>
            <a:br>
              <a:rPr lang="ru-RU" sz="1700" dirty="0" smtClean="0"/>
            </a:br>
            <a:r>
              <a:rPr lang="ru-RU" sz="1700" dirty="0" smtClean="0"/>
              <a:t>• Хламидиоз</a:t>
            </a:r>
            <a:br>
              <a:rPr lang="ru-RU" sz="1700" dirty="0" smtClean="0"/>
            </a:br>
            <a:r>
              <a:rPr lang="ru-RU" sz="1700" dirty="0" smtClean="0"/>
              <a:t>• Туберкулез</a:t>
            </a:r>
            <a:br>
              <a:rPr lang="ru-RU" sz="1700" dirty="0" smtClean="0"/>
            </a:br>
            <a:r>
              <a:rPr lang="ru-RU" sz="1700" dirty="0" smtClean="0"/>
              <a:t>• Указание на патологию матки и яичников по </a:t>
            </a:r>
          </a:p>
          <a:p>
            <a:pPr>
              <a:spcBef>
                <a:spcPts val="0"/>
              </a:spcBef>
              <a:buNone/>
            </a:pPr>
            <a:r>
              <a:rPr lang="ru-RU" sz="1700" dirty="0"/>
              <a:t> </a:t>
            </a:r>
            <a:r>
              <a:rPr lang="ru-RU" sz="1700" dirty="0" smtClean="0"/>
              <a:t>     результатам </a:t>
            </a:r>
            <a:r>
              <a:rPr lang="ru-RU" sz="1700" dirty="0" err="1" smtClean="0"/>
              <a:t>эхографии</a:t>
            </a:r>
            <a:r>
              <a:rPr lang="ru-RU" sz="1700" dirty="0" smtClean="0"/>
              <a:t> и томографии внутренних </a:t>
            </a:r>
          </a:p>
          <a:p>
            <a:pPr>
              <a:spcBef>
                <a:spcPts val="0"/>
              </a:spcBef>
              <a:buNone/>
            </a:pPr>
            <a:r>
              <a:rPr lang="ru-RU" sz="1700" dirty="0"/>
              <a:t> </a:t>
            </a:r>
            <a:r>
              <a:rPr lang="ru-RU" sz="1700" dirty="0" smtClean="0"/>
              <a:t>     органов, в том числе органов малого таза.</a:t>
            </a:r>
            <a:br>
              <a:rPr lang="ru-RU" sz="1700" dirty="0" smtClean="0"/>
            </a:br>
            <a:r>
              <a:rPr lang="ru-RU" sz="1700" dirty="0" smtClean="0"/>
              <a:t>• В декретированный возраст </a:t>
            </a:r>
            <a:endParaRPr lang="ru-RU" sz="1700" dirty="0"/>
          </a:p>
          <a:p>
            <a:pPr>
              <a:spcBef>
                <a:spcPts val="0"/>
              </a:spcBef>
              <a:buNone/>
            </a:pPr>
            <a:r>
              <a:rPr lang="ru-RU" sz="1700" dirty="0" smtClean="0"/>
              <a:t>           При оформлении в дошкольное детское</a:t>
            </a:r>
            <a:br>
              <a:rPr lang="ru-RU" sz="1700" dirty="0" smtClean="0"/>
            </a:br>
            <a:r>
              <a:rPr lang="ru-RU" sz="1700" dirty="0" smtClean="0"/>
              <a:t>    учреждение, при поступлении в школу, в возрасте</a:t>
            </a:r>
          </a:p>
          <a:p>
            <a:pPr>
              <a:spcBef>
                <a:spcPts val="0"/>
              </a:spcBef>
              <a:buNone/>
            </a:pPr>
            <a:r>
              <a:rPr lang="ru-RU" sz="1700" dirty="0"/>
              <a:t> </a:t>
            </a:r>
            <a:r>
              <a:rPr lang="ru-RU" sz="1700" dirty="0" smtClean="0"/>
              <a:t>          </a:t>
            </a:r>
            <a:r>
              <a:rPr lang="ru-RU" sz="1700" dirty="0" err="1" smtClean="0"/>
              <a:t>менархе</a:t>
            </a:r>
            <a:r>
              <a:rPr lang="ru-RU" sz="1700" dirty="0" smtClean="0"/>
              <a:t>, при окончании школы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286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Показания к направлению ребенка гинекологу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для несовершеннолетних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(информация для педиатров)</a:t>
            </a:r>
            <a:endParaRPr lang="ru-RU" sz="2800" dirty="0"/>
          </a:p>
        </p:txBody>
      </p:sp>
      <p:pic>
        <p:nvPicPr>
          <p:cNvPr id="98310" name="Picture 6" descr="https://avatars.mds.yandex.net/i?id=8f120133338ead632f86d520478c65ee-5175337-images-thumbs&amp;ref=rim&amp;n=33&amp;w=225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636" y="4038600"/>
            <a:ext cx="3013364" cy="2493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"/>
            <a:ext cx="749808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При оказании медицинской помощи несовершеннолетней врачу приходится вторгаться в интимные стороны жизни девочки. Принимая во внимание и обостренное чувство стыдливости, </a:t>
            </a:r>
            <a:r>
              <a:rPr lang="ru-RU" sz="2400" dirty="0" smtClean="0"/>
              <a:t>детскому </a:t>
            </a:r>
            <a:r>
              <a:rPr lang="ru-RU" sz="2400" dirty="0"/>
              <a:t>гинекологу необходимы такт и особый подход к ребенку, подростку и юной девушке. При обследовании, </a:t>
            </a:r>
            <a:r>
              <a:rPr lang="ru-RU" sz="2400" dirty="0" smtClean="0"/>
              <a:t>лечении и </a:t>
            </a:r>
            <a:r>
              <a:rPr lang="ru-RU" sz="2400" dirty="0"/>
              <a:t>во время беседы с юной пациенткой врач должен проявлять терпение и </a:t>
            </a:r>
            <a:r>
              <a:rPr lang="ru-RU" sz="2400" dirty="0" err="1"/>
              <a:t>эмпатию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3657600"/>
            <a:ext cx="47625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661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Осмотр девочек декретированных</a:t>
            </a:r>
            <a:br>
              <a:rPr lang="ru-RU" dirty="0" smtClean="0"/>
            </a:br>
            <a:r>
              <a:rPr lang="ru-RU" dirty="0" smtClean="0"/>
              <a:t>возрастов должен включать: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00200"/>
            <a:ext cx="4876800" cy="4525963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оценку соответствия степени физического и</a:t>
            </a:r>
            <a:br>
              <a:rPr lang="ru-RU" dirty="0" smtClean="0"/>
            </a:br>
            <a:r>
              <a:rPr lang="ru-RU" dirty="0" smtClean="0"/>
              <a:t>полового развития паспортному возрасту,</a:t>
            </a:r>
            <a:br>
              <a:rPr lang="ru-RU" dirty="0" smtClean="0"/>
            </a:br>
            <a:r>
              <a:rPr lang="ru-RU" dirty="0" smtClean="0"/>
              <a:t>- визуальное и </a:t>
            </a:r>
            <a:r>
              <a:rPr lang="ru-RU" dirty="0" err="1" smtClean="0"/>
              <a:t>пальпаторное</a:t>
            </a:r>
            <a:r>
              <a:rPr lang="ru-RU" dirty="0" smtClean="0"/>
              <a:t> исследование</a:t>
            </a:r>
            <a:br>
              <a:rPr lang="ru-RU" dirty="0" smtClean="0"/>
            </a:br>
            <a:r>
              <a:rPr lang="ru-RU" dirty="0" smtClean="0"/>
              <a:t>молочных желез,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ректоабдоминальное</a:t>
            </a:r>
            <a:r>
              <a:rPr lang="ru-RU" dirty="0" smtClean="0"/>
              <a:t> гинекологическое</a:t>
            </a:r>
            <a:br>
              <a:rPr lang="ru-RU" dirty="0" smtClean="0"/>
            </a:br>
            <a:r>
              <a:rPr lang="ru-RU" dirty="0" smtClean="0"/>
              <a:t>исследование девственниц,</a:t>
            </a:r>
            <a:br>
              <a:rPr lang="ru-RU" dirty="0" smtClean="0"/>
            </a:br>
            <a:r>
              <a:rPr lang="ru-RU" dirty="0" smtClean="0"/>
              <a:t>- влагалищное исследование девочек,</a:t>
            </a:r>
            <a:br>
              <a:rPr lang="ru-RU" dirty="0" smtClean="0"/>
            </a:br>
            <a:r>
              <a:rPr lang="ru-RU" dirty="0" smtClean="0"/>
              <a:t>приобретших опыт сексуальных контактов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97282" name="Picture 2" descr="https://avatars.mds.yandex.net/i?id=326683cbca495a56ae2504ed46b81f8c_l-5865722-images-thumbs&amp;ref=rim&amp;n=13&amp;w=1080&amp;h=1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52600"/>
            <a:ext cx="2109848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7284" name="Picture 4" descr="https://sun1-13.userapi.com/s/v1/ig2/xRnSdoX7aY3nkCWw7HmWjbSxVkhjFB_lbuXWZ_K2MCVwWV-UKSF9HnjW-W2T773rg2KSrJE7BtpmPSsGFdnnVN4z.jpg?size=200x200&amp;quality=96&amp;crop=3,176,712,712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267200"/>
            <a:ext cx="19050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2400"/>
            <a:ext cx="4114800" cy="6553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еобходимым </a:t>
            </a:r>
            <a:r>
              <a:rPr lang="ru-RU" dirty="0"/>
              <a:t>предварительным условием </a:t>
            </a:r>
            <a:r>
              <a:rPr lang="ru-RU" dirty="0" smtClean="0"/>
              <a:t>проведения осмотра </a:t>
            </a:r>
            <a:r>
              <a:rPr lang="ru-RU" dirty="0"/>
              <a:t>является согласие родителей (законного представителя) несовершеннолетнего до 14 лет включительно, а с 15 лет </a:t>
            </a:r>
            <a:r>
              <a:rPr lang="ru-RU" dirty="0" smtClean="0"/>
              <a:t>- согласие </a:t>
            </a:r>
            <a:r>
              <a:rPr lang="ru-RU" dirty="0"/>
              <a:t>несовершеннолетнего. Информированное добровольное согласие оформляется письменно на отдельном бланке установленного образца. Дети младше 15 лет должны посещать любых медицинских специалистов в присутствии родителей или других законных </a:t>
            </a:r>
            <a:r>
              <a:rPr lang="ru-RU" dirty="0" smtClean="0"/>
              <a:t>представителей.</a:t>
            </a:r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возраст девочки младше 15 лет, все рекомендации врача адресуются к тому лицу, с кем девочка пришла на </a:t>
            </a:r>
            <a:r>
              <a:rPr lang="ru-RU" dirty="0" smtClean="0"/>
              <a:t>прием.</a:t>
            </a:r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15 лет девочка сама решает, какую информацию о своем состоянии сообщать матери, а какую нет. Врач информирует мать лишь с разрешения дочери; она имеет право на конфиденциальность, врачебную тайну, правдивую информацию о своем здоровье. Однако в любом случае врач непременно должен учитывать индивидуальные особенности матери, ее образование, заинтересованность в здоровье </a:t>
            </a:r>
            <a:r>
              <a:rPr lang="ru-RU" dirty="0" smtClean="0"/>
              <a:t>дочери.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3187" name="Picture 3" descr="C:\Users\Настя\Desktop\informirovannoe_dobrovolnoe_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66" y="1600200"/>
            <a:ext cx="4151334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66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Врачи акушеры-гинекологи, ведущие специализированный гинекологический прием детей до 18 лет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ru-RU" sz="2800" dirty="0" smtClean="0"/>
              <a:t>помимо основного регламента деятельности, должны</a:t>
            </a:r>
            <a:br>
              <a:rPr lang="ru-RU" sz="2800" dirty="0" smtClean="0"/>
            </a:br>
            <a:r>
              <a:rPr lang="ru-RU" sz="2800" dirty="0" smtClean="0"/>
              <a:t>осуществлять информационно-обучающую работу по вопросам</a:t>
            </a:r>
            <a:br>
              <a:rPr lang="ru-RU" sz="2800" dirty="0" smtClean="0"/>
            </a:br>
            <a:r>
              <a:rPr lang="ru-RU" sz="2800" dirty="0" smtClean="0"/>
              <a:t>профилактики абортов, контрацепции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6258" name="Picture 2" descr="https://www.pravmir.ru/wp-content/uploads/2018/11/cad0094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260722"/>
            <a:ext cx="3733800" cy="2495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Критерии отбора пациенток на госпитализацию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143000"/>
            <a:ext cx="4953000" cy="4876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• Тяжесть состояния больной</a:t>
            </a:r>
            <a:br>
              <a:rPr lang="ru-RU" sz="1600" dirty="0" smtClean="0"/>
            </a:br>
            <a:r>
              <a:rPr lang="ru-RU" sz="1600" dirty="0" smtClean="0"/>
              <a:t>• Необходимость хирургического</a:t>
            </a:r>
            <a:br>
              <a:rPr lang="ru-RU" sz="1600" dirty="0" smtClean="0"/>
            </a:br>
            <a:r>
              <a:rPr lang="ru-RU" sz="1600" dirty="0" smtClean="0"/>
              <a:t>вмешательства или манипуляций с</a:t>
            </a:r>
            <a:br>
              <a:rPr lang="ru-RU" sz="1600" dirty="0" smtClean="0"/>
            </a:br>
            <a:r>
              <a:rPr lang="ru-RU" sz="1600" dirty="0" smtClean="0"/>
              <a:t>использованием анестезии</a:t>
            </a:r>
            <a:br>
              <a:rPr lang="ru-RU" sz="1600" dirty="0" smtClean="0"/>
            </a:br>
            <a:r>
              <a:rPr lang="ru-RU" sz="1600" dirty="0" smtClean="0"/>
              <a:t>• Проведение комплексного обследования с</a:t>
            </a:r>
            <a:br>
              <a:rPr lang="ru-RU" sz="1600" dirty="0" smtClean="0"/>
            </a:br>
            <a:r>
              <a:rPr lang="ru-RU" sz="1600" dirty="0" smtClean="0"/>
              <a:t>использованием современных</a:t>
            </a:r>
            <a:br>
              <a:rPr lang="ru-RU" sz="1600" dirty="0" smtClean="0"/>
            </a:br>
            <a:r>
              <a:rPr lang="ru-RU" sz="1600" dirty="0" smtClean="0"/>
              <a:t>диагностических технологий, как для</a:t>
            </a:r>
            <a:br>
              <a:rPr lang="ru-RU" sz="1600" dirty="0" smtClean="0"/>
            </a:br>
            <a:r>
              <a:rPr lang="ru-RU" sz="1600" dirty="0" smtClean="0"/>
              <a:t>уточнения диагноза, так и для контроля  за</a:t>
            </a:r>
            <a:br>
              <a:rPr lang="ru-RU" sz="1600" dirty="0" smtClean="0"/>
            </a:br>
            <a:r>
              <a:rPr lang="ru-RU" sz="1600" dirty="0" smtClean="0"/>
              <a:t>эффективностью терапии</a:t>
            </a:r>
            <a:br>
              <a:rPr lang="ru-RU" sz="1600" dirty="0" smtClean="0"/>
            </a:br>
            <a:r>
              <a:rPr lang="ru-RU" sz="1600" dirty="0" smtClean="0"/>
              <a:t>• Необходимость подбора и проведения</a:t>
            </a:r>
            <a:br>
              <a:rPr lang="ru-RU" sz="1600" dirty="0" smtClean="0"/>
            </a:br>
            <a:r>
              <a:rPr lang="ru-RU" sz="1600" dirty="0" smtClean="0"/>
              <a:t>комплексной терапии</a:t>
            </a:r>
          </a:p>
          <a:p>
            <a:r>
              <a:rPr lang="ru-RU" sz="1600" dirty="0" smtClean="0"/>
              <a:t>Вместе с направлением на</a:t>
            </a:r>
            <a:br>
              <a:rPr lang="ru-RU" sz="1600" dirty="0" smtClean="0"/>
            </a:br>
            <a:r>
              <a:rPr lang="ru-RU" sz="1600" dirty="0" smtClean="0"/>
              <a:t>госпитализацию врач кабинета</a:t>
            </a:r>
            <a:br>
              <a:rPr lang="ru-RU" sz="1600" dirty="0" smtClean="0"/>
            </a:br>
            <a:r>
              <a:rPr lang="ru-RU" sz="1600" dirty="0" smtClean="0"/>
              <a:t>гинекологии детского и подросткового</a:t>
            </a:r>
            <a:br>
              <a:rPr lang="ru-RU" sz="1600" dirty="0" smtClean="0"/>
            </a:br>
            <a:r>
              <a:rPr lang="ru-RU" sz="1600" dirty="0" smtClean="0"/>
              <a:t>возраста должен выдать родителям</a:t>
            </a:r>
            <a:br>
              <a:rPr lang="ru-RU" sz="1600" dirty="0" smtClean="0"/>
            </a:br>
            <a:r>
              <a:rPr lang="ru-RU" sz="1600" dirty="0" smtClean="0"/>
              <a:t>больной девочки на руки подробную</a:t>
            </a:r>
            <a:br>
              <a:rPr lang="ru-RU" sz="1600" dirty="0" smtClean="0"/>
            </a:br>
            <a:r>
              <a:rPr lang="ru-RU" sz="1600" dirty="0" smtClean="0"/>
              <a:t>выписку из медицинской карты</a:t>
            </a:r>
            <a:br>
              <a:rPr lang="ru-RU" sz="1600" dirty="0" smtClean="0"/>
            </a:br>
            <a:r>
              <a:rPr lang="ru-RU" sz="1600" dirty="0" smtClean="0"/>
              <a:t>амбулаторного больного (форма №</a:t>
            </a:r>
            <a:br>
              <a:rPr lang="ru-RU" sz="1600" dirty="0" smtClean="0"/>
            </a:br>
            <a:r>
              <a:rPr lang="ru-RU" sz="1600" dirty="0" smtClean="0"/>
              <a:t>027/у) с указание характера и</a:t>
            </a:r>
            <a:br>
              <a:rPr lang="ru-RU" sz="1600" dirty="0" smtClean="0"/>
            </a:br>
            <a:r>
              <a:rPr lang="ru-RU" sz="1600" dirty="0" smtClean="0"/>
              <a:t>особенностей развития и течения</a:t>
            </a:r>
            <a:br>
              <a:rPr lang="ru-RU" sz="1600" dirty="0" smtClean="0"/>
            </a:br>
            <a:r>
              <a:rPr lang="ru-RU" sz="1600" dirty="0" smtClean="0"/>
              <a:t>настоящего заболевания и данных</a:t>
            </a:r>
            <a:br>
              <a:rPr lang="ru-RU" sz="1600" dirty="0" smtClean="0"/>
            </a:br>
            <a:r>
              <a:rPr lang="ru-RU" sz="1600" dirty="0" smtClean="0"/>
              <a:t>лабораторных исследований</a:t>
            </a:r>
            <a:endParaRPr lang="ru-RU" sz="1600" dirty="0"/>
          </a:p>
        </p:txBody>
      </p:sp>
      <p:pic>
        <p:nvPicPr>
          <p:cNvPr id="95234" name="Picture 2" descr="https://avatars.mds.yandex.net/i?id=6db1e341372e1d3c43ceed367e92c25a59c9b503-544236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94709"/>
            <a:ext cx="3657599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304800"/>
            <a:ext cx="5334000" cy="65532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dirty="0" smtClean="0"/>
              <a:t>Девочки, достигшие возраста 18 лет,</a:t>
            </a:r>
            <a:br>
              <a:rPr lang="ru-RU" sz="3800" dirty="0" smtClean="0"/>
            </a:br>
            <a:r>
              <a:rPr lang="ru-RU" sz="3800" dirty="0" smtClean="0"/>
              <a:t>беременные подростки и юные</a:t>
            </a:r>
            <a:br>
              <a:rPr lang="ru-RU" sz="3800" dirty="0" smtClean="0"/>
            </a:br>
            <a:r>
              <a:rPr lang="ru-RU" sz="3800" dirty="0" smtClean="0"/>
              <a:t>родильницы должны передаваться для</a:t>
            </a:r>
            <a:br>
              <a:rPr lang="ru-RU" sz="3800" dirty="0" smtClean="0"/>
            </a:br>
            <a:r>
              <a:rPr lang="ru-RU" sz="3800" dirty="0" smtClean="0"/>
              <a:t>дальнейшего ведения акушеру гинекологу, наблюдающему взрослых</a:t>
            </a:r>
            <a:br>
              <a:rPr lang="ru-RU" sz="3800" dirty="0" smtClean="0"/>
            </a:br>
            <a:r>
              <a:rPr lang="ru-RU" sz="3800" dirty="0" smtClean="0"/>
              <a:t>женщин с «Переводным эпикризом на</a:t>
            </a:r>
            <a:br>
              <a:rPr lang="ru-RU" sz="3800" dirty="0" smtClean="0"/>
            </a:br>
            <a:r>
              <a:rPr lang="ru-RU" sz="3800" dirty="0" smtClean="0"/>
              <a:t>ребенка, достигшего возраста 18лет»</a:t>
            </a:r>
            <a:br>
              <a:rPr lang="ru-RU" sz="3800" dirty="0" smtClean="0"/>
            </a:br>
            <a:endParaRPr lang="ru-RU" sz="3800" dirty="0" smtClean="0"/>
          </a:p>
          <a:p>
            <a:pPr algn="just"/>
            <a:r>
              <a:rPr lang="ru-RU" sz="3800" b="1" dirty="0" smtClean="0"/>
              <a:t>Девочки до 18-летнего возраста с осложнениями беременности раннего срока, абортом и его осложнениями направляются в стационар 3 уровня аккредитации</a:t>
            </a:r>
          </a:p>
          <a:p>
            <a:endParaRPr lang="ru-RU" sz="3800" b="1" dirty="0" smtClean="0"/>
          </a:p>
          <a:p>
            <a:endParaRPr lang="ru-RU" sz="3800" dirty="0" smtClean="0"/>
          </a:p>
          <a:p>
            <a:pPr algn="just"/>
            <a:r>
              <a:rPr lang="ru-RU" sz="3800" dirty="0" smtClean="0"/>
              <a:t>Девочки до 18-летнего возраста с</a:t>
            </a:r>
            <a:br>
              <a:rPr lang="ru-RU" sz="3800" dirty="0" smtClean="0"/>
            </a:br>
            <a:r>
              <a:rPr lang="ru-RU" sz="3800" dirty="0" smtClean="0"/>
              <a:t>осложнениями беременности</a:t>
            </a:r>
            <a:br>
              <a:rPr lang="ru-RU" sz="3800" dirty="0" smtClean="0"/>
            </a:br>
            <a:r>
              <a:rPr lang="ru-RU" sz="3800" dirty="0" smtClean="0"/>
              <a:t>раннего срока, абортом и его</a:t>
            </a:r>
            <a:br>
              <a:rPr lang="ru-RU" sz="3800" dirty="0" smtClean="0"/>
            </a:br>
            <a:r>
              <a:rPr lang="ru-RU" sz="3800" dirty="0" smtClean="0"/>
              <a:t>осложнениями направляются в</a:t>
            </a:r>
            <a:br>
              <a:rPr lang="ru-RU" sz="3800" dirty="0" smtClean="0"/>
            </a:br>
            <a:r>
              <a:rPr lang="ru-RU" sz="3800" dirty="0" smtClean="0"/>
              <a:t>стационар взрослой сети</a:t>
            </a:r>
            <a:br>
              <a:rPr lang="ru-RU" sz="3800" dirty="0" smtClean="0"/>
            </a:br>
            <a:r>
              <a:rPr lang="ru-RU" sz="3800" dirty="0" smtClean="0"/>
              <a:t>(гинекологическое отделение,</a:t>
            </a:r>
            <a:br>
              <a:rPr lang="ru-RU" sz="3800" dirty="0" smtClean="0"/>
            </a:br>
            <a:r>
              <a:rPr lang="ru-RU" sz="3800" dirty="0" smtClean="0"/>
              <a:t>родильный дом)</a:t>
            </a:r>
            <a:br>
              <a:rPr lang="ru-RU" sz="3800" dirty="0" smtClean="0"/>
            </a:br>
            <a:endParaRPr lang="ru-RU" sz="3800" dirty="0" smtClean="0"/>
          </a:p>
          <a:p>
            <a:endParaRPr lang="ru-RU" dirty="0"/>
          </a:p>
        </p:txBody>
      </p:sp>
      <p:pic>
        <p:nvPicPr>
          <p:cNvPr id="94210" name="Picture 2" descr="https://cdn.culture.ru/images/a3c27d04-80a4-51b5-acf9-97f55320b6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362200"/>
            <a:ext cx="2411505" cy="2189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81000"/>
            <a:ext cx="6333892" cy="1981200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008BB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2000" tIns="144000" rIns="72000" bIns="144000" numCol="1" anchor="ctr" anchorCtr="0" compatLnSpc="1">
            <a:prstTxWarp prst="textNoShape">
              <a:avLst/>
            </a:prstTxWarp>
            <a:noAutofit/>
          </a:bodyPr>
          <a:lstStyle/>
          <a:p>
            <a:pPr defTabSz="457200" eaLnBrk="0" hangingPunct="0">
              <a:lnSpc>
                <a:spcPct val="80000"/>
              </a:lnSpc>
            </a:pPr>
            <a:r>
              <a:rPr lang="ru-RU" i="1" dirty="0" smtClean="0">
                <a:solidFill>
                  <a:srgbClr val="404040"/>
                </a:solidFill>
              </a:rPr>
              <a:t>В </a:t>
            </a:r>
            <a:r>
              <a:rPr lang="ru-RU" i="1" dirty="0">
                <a:solidFill>
                  <a:srgbClr val="404040"/>
                </a:solidFill>
              </a:rPr>
              <a:t>течение </a:t>
            </a:r>
            <a:r>
              <a:rPr lang="ru-RU" i="1" dirty="0" smtClean="0">
                <a:solidFill>
                  <a:srgbClr val="404040"/>
                </a:solidFill>
              </a:rPr>
              <a:t> </a:t>
            </a:r>
            <a:r>
              <a:rPr lang="ru-RU" i="1" dirty="0" smtClean="0">
                <a:solidFill>
                  <a:srgbClr val="404040"/>
                </a:solidFill>
              </a:rPr>
              <a:t>12</a:t>
            </a:r>
            <a:r>
              <a:rPr lang="ru-RU" i="1" dirty="0" smtClean="0">
                <a:solidFill>
                  <a:srgbClr val="404040"/>
                </a:solidFill>
              </a:rPr>
              <a:t> </a:t>
            </a:r>
            <a:r>
              <a:rPr lang="ru-RU" i="1" dirty="0" smtClean="0">
                <a:solidFill>
                  <a:srgbClr val="404040"/>
                </a:solidFill>
              </a:rPr>
              <a:t>лет специалисты  по охране репродуктивного здоровья детей, подростков и молодежи переживают блокаду и </a:t>
            </a:r>
            <a:r>
              <a:rPr lang="ru-RU" i="1" dirty="0">
                <a:solidFill>
                  <a:srgbClr val="404040"/>
                </a:solidFill>
              </a:rPr>
              <a:t>не </a:t>
            </a:r>
            <a:r>
              <a:rPr lang="ru-RU" i="1" dirty="0" smtClean="0">
                <a:solidFill>
                  <a:srgbClr val="404040"/>
                </a:solidFill>
              </a:rPr>
              <a:t>имеют пока </a:t>
            </a:r>
            <a:r>
              <a:rPr lang="ru-RU" i="1" dirty="0">
                <a:solidFill>
                  <a:srgbClr val="404040"/>
                </a:solidFill>
              </a:rPr>
              <a:t>возможности оказывать помощь на всей территории Донецкого </a:t>
            </a:r>
            <a:r>
              <a:rPr lang="ru-RU" i="1" dirty="0" smtClean="0">
                <a:solidFill>
                  <a:srgbClr val="404040"/>
                </a:solidFill>
              </a:rPr>
              <a:t>региона, однако в полной мере оказывается комплексная помощь несовершеннолетним по сохранению репродуктивного здоровья.</a:t>
            </a:r>
            <a:endParaRPr lang="ru-RU" i="1" dirty="0">
              <a:solidFill>
                <a:srgbClr val="404040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6058321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"/>
            <a:ext cx="5638800" cy="6248400"/>
          </a:xfrm>
        </p:spPr>
        <p:txBody>
          <a:bodyPr>
            <a:noAutofit/>
          </a:bodyPr>
          <a:lstStyle/>
          <a:p>
            <a:pPr algn="just"/>
            <a:r>
              <a:rPr lang="ru-RU" sz="1550" b="1" dirty="0"/>
              <a:t>П</a:t>
            </a:r>
            <a:r>
              <a:rPr lang="ru-RU" sz="1550" b="1" dirty="0" smtClean="0"/>
              <a:t>ри </a:t>
            </a:r>
            <a:r>
              <a:rPr lang="ru-RU" sz="1550" b="1" dirty="0"/>
              <a:t>желании прервать беременность врач должен обследовать ее в соответствии с общепринятыми стандартами и направить на искусственный аборт в соответствии со сроком беременности. Искусственное прерывание беременности проводится по </a:t>
            </a:r>
            <a:r>
              <a:rPr lang="ru-RU" sz="1550" b="1" dirty="0" smtClean="0"/>
              <a:t>желанию пациентки </a:t>
            </a:r>
            <a:r>
              <a:rPr lang="ru-RU" sz="1550" b="1" dirty="0"/>
              <a:t>при сроке беременности до 12 </a:t>
            </a:r>
            <a:r>
              <a:rPr lang="ru-RU" sz="1550" b="1" dirty="0" err="1"/>
              <a:t>нед</a:t>
            </a:r>
            <a:r>
              <a:rPr lang="ru-RU" sz="1550" b="1" dirty="0"/>
              <a:t> при наличии информированного </a:t>
            </a:r>
            <a:r>
              <a:rPr lang="ru-RU" sz="1550" b="1" dirty="0" smtClean="0"/>
              <a:t>согласия.</a:t>
            </a:r>
            <a:endParaRPr lang="ru-RU" sz="1550" b="1" dirty="0"/>
          </a:p>
          <a:p>
            <a:pPr algn="just"/>
            <a:r>
              <a:rPr lang="ru-RU" sz="1550" b="1" dirty="0"/>
              <a:t>П</a:t>
            </a:r>
            <a:r>
              <a:rPr lang="ru-RU" sz="1550" b="1" dirty="0" smtClean="0"/>
              <a:t>редусмотрено </a:t>
            </a:r>
            <a:r>
              <a:rPr lang="ru-RU" sz="1550" b="1" dirty="0"/>
              <a:t>обязательное письменное согласие родителей девочки до 15 лет или опекуна на медицинское вмешательство на основании предоставленной медицинским работником в доступной форме полной информации о целях, методах оказания медицинской помощи, связанном с ними риске, о его последствиях, а также о результатах предполагаемой </a:t>
            </a:r>
            <a:r>
              <a:rPr lang="ru-RU" sz="1550" b="1" dirty="0" smtClean="0"/>
              <a:t>помощи.</a:t>
            </a:r>
            <a:endParaRPr lang="ru-RU" sz="1550" b="1" dirty="0"/>
          </a:p>
          <a:p>
            <a:pPr algn="just"/>
            <a:r>
              <a:rPr lang="ru-RU" sz="1550" b="1" dirty="0"/>
              <a:t>После прерывания беременности или после родов девочек необходимо направлять в центры планирования семьи и репродукции, центры охраны репродуктивного здоровья для индивидуального подбора средств контрацепции и реабилитации. Особое внимание необходимо обращать на подготовку девочек к материнству и предупреждению нежеланной беременности, информировать подростков о современных методах </a:t>
            </a:r>
            <a:r>
              <a:rPr lang="ru-RU" sz="1550" b="1" dirty="0" smtClean="0"/>
              <a:t>контрацепции.</a:t>
            </a:r>
            <a:endParaRPr lang="ru-RU" sz="1550" b="1" dirty="0"/>
          </a:p>
        </p:txBody>
      </p:sp>
      <p:pic>
        <p:nvPicPr>
          <p:cNvPr id="94212" name="Picture 4" descr="https://medaboutme.ru/upload/medialibrary/451/medaboutme_shutterstock_258532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229828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1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28600"/>
            <a:ext cx="7543800" cy="58975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При расследовании половых преступлений, касающихся самых интимных сторон жизни девочки-подростка, возникают вопросы, разрешить которые может только врач. Врачи обязаны знать свои правовые возможности при указанных ситуациях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5149609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26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28600"/>
            <a:ext cx="7620000" cy="5897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 smtClean="0"/>
              <a:t>Перечень </a:t>
            </a:r>
            <a:r>
              <a:rPr lang="ru-RU" b="1" i="1" dirty="0"/>
              <a:t>действия врача во время обследования девочки или девушки-подростка жертве сексуального насилия (при наличии кровотечения). </a:t>
            </a:r>
            <a:r>
              <a:rPr lang="ru-RU" dirty="0"/>
              <a:t>Первичный осмотр. Оказание медицинской помощи в полном объеме (обработка раны, гемостаз, при геморрагическом шоке – переливание СЗП и ЭМ). </a:t>
            </a:r>
          </a:p>
          <a:p>
            <a:pPr algn="just"/>
            <a:r>
              <a:rPr lang="ru-RU" b="1" i="1" dirty="0"/>
              <a:t>Перечень действия врача во время обследования или лечения девочки или девушки-подростка жертве сексуального насилия (отсутствие показаний для оказания мед. помощи). </a:t>
            </a:r>
            <a:r>
              <a:rPr lang="ru-RU" dirty="0"/>
              <a:t>Осмотр ребенка в гинекологическом отделении; осмотр суд. мед. экспертом в бюро судебно-медицинской экспертизы возможны только на основании постановления прокурора или следователя. </a:t>
            </a:r>
          </a:p>
        </p:txBody>
      </p:sp>
    </p:spTree>
    <p:extLst>
      <p:ext uri="{BB962C8B-B14F-4D97-AF65-F5344CB8AC3E}">
        <p14:creationId xmlns="" xmlns:p14="http://schemas.microsoft.com/office/powerpoint/2010/main" val="29190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28600"/>
            <a:ext cx="7620000" cy="6324600"/>
          </a:xfrm>
        </p:spPr>
        <p:txBody>
          <a:bodyPr>
            <a:noAutofit/>
          </a:bodyPr>
          <a:lstStyle/>
          <a:p>
            <a:pPr algn="just"/>
            <a:r>
              <a:rPr lang="ru-RU" sz="1700" b="1" i="1" dirty="0" smtClean="0"/>
              <a:t>Перечень </a:t>
            </a:r>
            <a:r>
              <a:rPr lang="ru-RU" sz="1700" b="1" i="1" dirty="0"/>
              <a:t>диагностических процедур, проводимых в процессе наблюдения и лечения во время обследования девочки или девушки-подростка жертве сексуального насилия (при отсутствии кровотечения). </a:t>
            </a:r>
            <a:r>
              <a:rPr lang="ru-RU" sz="1700" dirty="0"/>
              <a:t>Первичный осмотр; взятие мазков (из уретры, шейки матки, прямой кишки, глотки для выявления гонококков и сперматозоидов); </a:t>
            </a:r>
            <a:r>
              <a:rPr lang="ru-RU" sz="1700" dirty="0" err="1"/>
              <a:t>нативный</a:t>
            </a:r>
            <a:r>
              <a:rPr lang="ru-RU" sz="1700" dirty="0"/>
              <a:t> мазок на трихомониаз; обследования на ИППП; бактериологическое исследование; серологическое исследование (RW, ВИЧ в первые 72 часа от факта насилия); назначение превентивного лечения (</a:t>
            </a:r>
            <a:r>
              <a:rPr lang="ru-RU" sz="1700" dirty="0" err="1"/>
              <a:t>доксициклин</a:t>
            </a:r>
            <a:r>
              <a:rPr lang="ru-RU" sz="1700" dirty="0"/>
              <a:t> по 100 мг. – 2 р./д., 7 дней + </a:t>
            </a:r>
            <a:r>
              <a:rPr lang="ru-RU" sz="1700" dirty="0" err="1"/>
              <a:t>метранидазол</a:t>
            </a:r>
            <a:r>
              <a:rPr lang="ru-RU" sz="1700" dirty="0"/>
              <a:t> 0,5–4 р./</a:t>
            </a:r>
            <a:r>
              <a:rPr lang="ru-RU" sz="1700" dirty="0" err="1"/>
              <a:t>сут</a:t>
            </a:r>
            <a:r>
              <a:rPr lang="ru-RU" sz="1700" dirty="0"/>
              <a:t>, 7 дней, вакцинация против гепатита B); повторный осмотр через 2 недели; повторное проведение серологического исследования (но не ранее чем через 10 дней). </a:t>
            </a:r>
          </a:p>
          <a:p>
            <a:pPr algn="just"/>
            <a:r>
              <a:rPr lang="ru-RU" sz="1700" b="1" i="1" dirty="0" smtClean="0"/>
              <a:t>Перечень </a:t>
            </a:r>
            <a:r>
              <a:rPr lang="ru-RU" sz="1700" b="1" i="1" dirty="0"/>
              <a:t>практических рекомендаций в процессе наблюдения и лечения во время обследования девочки или девушки-подростка жертве сексуального насилия (при отсутствии кровотечения).</a:t>
            </a:r>
            <a:r>
              <a:rPr lang="ru-RU" sz="1700" dirty="0"/>
              <a:t> Экстренная контрацепция. Комплексное обследование (диагностика беременности, обследование на ВИЧ/ИППП, консультация специалистов-психологов); реабилитационные мероприятия (психотерапия, физиотерапия при рубцовой деформации влагалища); использование оптической увеличительной техники (</a:t>
            </a:r>
            <a:r>
              <a:rPr lang="ru-RU" sz="1700" dirty="0" err="1"/>
              <a:t>кольпоскопия</a:t>
            </a:r>
            <a:r>
              <a:rPr lang="ru-RU" sz="1700" dirty="0"/>
              <a:t>); проведение просветительной работы (по вопросам полового воспитания); сопровождение специалистами специализированных центров по оказанию помощи подросткам-жертвам сексуальных посягательств: служба кризисных состояний, телефоны доверия, приюты для жертв насилия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="" xmlns:p14="http://schemas.microsoft.com/office/powerpoint/2010/main" val="35888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28600"/>
            <a:ext cx="4495800" cy="64008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Если врач акушер-гинеколог, осматривая на приеме девочку, замечает на теле ребенка ссадины, ушибы, синяки на внутренней поверхности бедер и голеней, на шее, плечах, вокруг рта, на грудных железах, в области наружных половых органов - разрыв задней спайки с переходом на гимен, он должен передать информацию в органы полиции. Сотрудники полиции проводят проверку указанной семьи и если выявляются проблемы, информация передается в органы опеки и попечительства.</a:t>
            </a:r>
          </a:p>
        </p:txBody>
      </p:sp>
      <p:pic>
        <p:nvPicPr>
          <p:cNvPr id="4" name="Picture 3" descr="E:\РАБОТА\КДМ\картинки\warry-girl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116025" cy="2417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08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3810000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Врач </a:t>
            </a:r>
            <a:r>
              <a:rPr lang="ru-RU" b="1" dirty="0">
                <a:solidFill>
                  <a:srgbClr val="002060"/>
                </a:solidFill>
              </a:rPr>
              <a:t>должен принимать во внимание всю гамму переживаний девочки-подростка. Отношение врача к пациентке, независимо от ее социального положения, внешнего вида, чистоты одежды и тела, должно быть вежливым, доброжелательным, внимательным. Гинекологический осмотр производится только после психологической подготовки ребенка. Врач должен завоевать доверие девочки и преодолеть ее отвращение к ожидаемому исследованию. Если эти </a:t>
            </a:r>
            <a:r>
              <a:rPr lang="ru-RU" b="1" dirty="0" err="1">
                <a:solidFill>
                  <a:srgbClr val="002060"/>
                </a:solidFill>
              </a:rPr>
              <a:t>деонтологические</a:t>
            </a:r>
            <a:r>
              <a:rPr lang="ru-RU" b="1" dirty="0">
                <a:solidFill>
                  <a:srgbClr val="002060"/>
                </a:solidFill>
              </a:rPr>
              <a:t> правила не учесть, отрицательное отношение к осмотру гинекологом может сохраниться на долгие </a:t>
            </a:r>
            <a:r>
              <a:rPr lang="ru-RU" b="1" dirty="0" smtClean="0">
                <a:solidFill>
                  <a:srgbClr val="002060"/>
                </a:solidFill>
              </a:rPr>
              <a:t>годы.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6258" name="Picture 2" descr="https://likarni.com/files/node_faq/osmotr-detskogo-ginekol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551218" cy="3035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655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62180D"/>
                </a:solidFill>
                <a:sym typeface="Wingdings" charset="2"/>
              </a:rPr>
              <a:t>Спасибо за внимание</a:t>
            </a:r>
            <a:br>
              <a:rPr lang="ru-RU" sz="6000" dirty="0" smtClean="0">
                <a:solidFill>
                  <a:srgbClr val="62180D"/>
                </a:solidFill>
                <a:sym typeface="Wingdings" charset="2"/>
              </a:rPr>
            </a:br>
            <a:endParaRPr lang="ru-RU" sz="6000" dirty="0" smtClean="0">
              <a:solidFill>
                <a:srgbClr val="62180D"/>
              </a:solidFill>
            </a:endParaRPr>
          </a:p>
        </p:txBody>
      </p:sp>
      <p:pic>
        <p:nvPicPr>
          <p:cNvPr id="6" name="Picture 7" descr="animaciya 240 320 Gril 12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3505200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4294967295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1000" y="2514600"/>
            <a:ext cx="2895600" cy="290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363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315200" cy="4832092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ea typeface="+mn-ea"/>
              </a:rPr>
              <a:t>В настоящее время </a:t>
            </a:r>
            <a:r>
              <a:rPr lang="ru-RU" sz="2800" dirty="0" smtClean="0">
                <a:solidFill>
                  <a:schemeClr val="tx1"/>
                </a:solidFill>
                <a:ea typeface="+mn-ea"/>
              </a:rPr>
              <a:t>в Донецкой Народной </a:t>
            </a:r>
            <a:r>
              <a:rPr lang="ru-RU" sz="2800" dirty="0">
                <a:solidFill>
                  <a:schemeClr val="tx1"/>
                </a:solidFill>
                <a:ea typeface="+mn-ea"/>
              </a:rPr>
              <a:t>Республике </a:t>
            </a:r>
            <a:r>
              <a:rPr lang="ru-RU" sz="2800" dirty="0" smtClean="0">
                <a:solidFill>
                  <a:schemeClr val="tx1"/>
                </a:solidFill>
                <a:ea typeface="+mn-ea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+mn-ea"/>
              </a:rPr>
            </a:br>
            <a:r>
              <a:rPr lang="ru-RU" sz="2800" dirty="0" smtClean="0">
                <a:solidFill>
                  <a:schemeClr val="tx1"/>
                </a:solidFill>
                <a:ea typeface="+mn-ea"/>
              </a:rPr>
              <a:t>в учреждениях </a:t>
            </a:r>
            <a:r>
              <a:rPr lang="ru-RU" sz="2800" dirty="0">
                <a:solidFill>
                  <a:schemeClr val="tx1"/>
                </a:solidFill>
                <a:ea typeface="+mn-ea"/>
              </a:rPr>
              <a:t>здравоохранения </a:t>
            </a:r>
            <a:r>
              <a:rPr lang="ru-RU" sz="2800" dirty="0" smtClean="0">
                <a:solidFill>
                  <a:schemeClr val="tx1"/>
                </a:solidFill>
                <a:ea typeface="+mn-ea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+mn-ea"/>
              </a:rPr>
            </a:br>
            <a:r>
              <a:rPr lang="ru-RU" sz="2800" dirty="0" smtClean="0">
                <a:solidFill>
                  <a:schemeClr val="tx1"/>
                </a:solidFill>
                <a:ea typeface="+mn-ea"/>
              </a:rPr>
              <a:t>работают  акушеры-гинекологи , которые прошли курсы повышения квалификации  на базе</a:t>
            </a:r>
            <a:r>
              <a:rPr lang="ru-RU" sz="2800" b="1" i="1" dirty="0" smtClean="0">
                <a:solidFill>
                  <a:schemeClr val="tx1"/>
                </a:solidFill>
              </a:rPr>
              <a:t> кафедры акушерства, гинекологии, перинатологии, детской и подростковой гинекологии ФГБОУ ВО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ДонГМУ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 Минздрава России</a:t>
            </a:r>
            <a:r>
              <a:rPr lang="ru-RU" sz="2800" dirty="0" smtClean="0">
                <a:solidFill>
                  <a:schemeClr val="tx1"/>
                </a:solidFill>
                <a:ea typeface="+mn-ea"/>
              </a:rPr>
              <a:t> по </a:t>
            </a:r>
            <a:r>
              <a:rPr lang="ru-RU" sz="2800" dirty="0" smtClean="0">
                <a:solidFill>
                  <a:schemeClr val="tx1"/>
                </a:solidFill>
                <a:ea typeface="+mn-ea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ea typeface="+mn-ea"/>
              </a:rPr>
              <a:t>ктуальным вопросам гинекологии детского и подросткового возраста и </a:t>
            </a:r>
            <a:r>
              <a:rPr lang="ru-RU" sz="2800" dirty="0" smtClean="0">
                <a:solidFill>
                  <a:schemeClr val="tx1"/>
                </a:solidFill>
                <a:ea typeface="+mn-ea"/>
              </a:rPr>
              <a:t>ведут прием несовершеннолетних</a:t>
            </a:r>
            <a:endParaRPr lang="ru-RU" sz="2800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029" name="Picture 5" descr="Кастинг &amp;quot;Для кино нужна светловолосая, голубоглазая девочка 4-5 лет с  опытом съемок. Героиня в детстве.&amp;quot; | Кастинги в кино - Москва | Россия |  ACMODASI RU"/>
          <p:cNvPicPr>
            <a:picLocks noChangeAspect="1" noChangeArrowheads="1"/>
          </p:cNvPicPr>
          <p:nvPr/>
        </p:nvPicPr>
        <p:blipFill>
          <a:blip r:embed="rId2" cstate="print"/>
          <a:srcRect b="19643"/>
          <a:stretch>
            <a:fillRect/>
          </a:stretch>
        </p:blipFill>
        <p:spPr bwMode="auto">
          <a:xfrm>
            <a:off x="7695334" y="4876800"/>
            <a:ext cx="1220066" cy="1711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510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Актуальность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371600" y="2307724"/>
          <a:ext cx="6705600" cy="3559676"/>
        </p:xfrm>
        <a:graphic>
          <a:graphicData uri="http://schemas.openxmlformats.org/presentationml/2006/ole">
            <p:oleObj spid="_x0000_s89103" name="Диаграмма" r:id="rId3" imgW="4934025" imgH="1323937" progId="MSGraph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0600" y="1447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404040"/>
                </a:solidFill>
              </a:rPr>
              <a:t>Доля гинекологической патологии у девочек-подростков в ДНР -  31,7%    </a:t>
            </a:r>
            <a:endParaRPr lang="en-US" b="1" i="1" dirty="0">
              <a:solidFill>
                <a:srgbClr val="40404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7696200" y="1371600"/>
            <a:ext cx="914400" cy="55772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6019800"/>
            <a:ext cx="487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Частота обращаемости девочек от 0 до 17 лет к гинекологу детского и подросткового возраста и стационарного лечения по поводу заболевания в ДНР (</a:t>
            </a:r>
            <a:r>
              <a:rPr lang="ru-RU" sz="1000" dirty="0" smtClean="0"/>
              <a:t>2025г</a:t>
            </a:r>
            <a:r>
              <a:rPr lang="ru-RU" sz="1000" dirty="0" smtClean="0"/>
              <a:t>).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4"/>
          <p:cNvGraphicFramePr>
            <a:graphicFrameLocks/>
          </p:cNvGraphicFramePr>
          <p:nvPr/>
        </p:nvGraphicFramePr>
        <p:xfrm>
          <a:off x="4267200" y="1371600"/>
          <a:ext cx="441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352049" y="381000"/>
            <a:ext cx="4791951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i="1" dirty="0" smtClean="0">
                <a:solidFill>
                  <a:srgbClr val="404040"/>
                </a:solidFill>
              </a:rPr>
              <a:t>Структура гинекологической заболеваемости по данным стационарной помощи детям и подросткам с гинекологической </a:t>
            </a:r>
            <a:r>
              <a:rPr lang="ru-RU" i="1" dirty="0" smtClean="0">
                <a:solidFill>
                  <a:srgbClr val="404040"/>
                </a:solidFill>
              </a:rPr>
              <a:t>патологией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i="1" dirty="0" smtClean="0">
                <a:solidFill>
                  <a:srgbClr val="404040"/>
                </a:solidFill>
              </a:rPr>
              <a:t> ГОН</a:t>
            </a:r>
            <a:endParaRPr lang="ru-RU" i="1" dirty="0" smtClean="0">
              <a:solidFill>
                <a:srgbClr val="404040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1219200"/>
            <a:ext cx="4114800" cy="42627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2000" i="1" dirty="0" smtClean="0">
                <a:solidFill>
                  <a:schemeClr val="tx1"/>
                </a:solidFill>
              </a:rPr>
              <a:t>Низкий уровень соматического здоровья девушек подростков 15</a:t>
            </a:r>
            <a:r>
              <a:rPr lang="ru-RU" sz="2000" i="1" dirty="0" smtClean="0">
                <a:solidFill>
                  <a:schemeClr val="tx1"/>
                </a:solidFill>
                <a:sym typeface="Symbol"/>
              </a:rPr>
              <a:t></a:t>
            </a:r>
            <a:r>
              <a:rPr lang="ru-RU" sz="2000" i="1" dirty="0" smtClean="0">
                <a:solidFill>
                  <a:schemeClr val="tx1"/>
                </a:solidFill>
              </a:rPr>
              <a:t>17 лет обусловлен распространенностью хронических </a:t>
            </a:r>
            <a:r>
              <a:rPr lang="ru-RU" sz="2000" i="1" dirty="0" err="1" smtClean="0">
                <a:solidFill>
                  <a:schemeClr val="tx1"/>
                </a:solidFill>
              </a:rPr>
              <a:t>экстрагенитальных</a:t>
            </a:r>
            <a:r>
              <a:rPr lang="ru-RU" sz="2000" i="1" dirty="0" smtClean="0">
                <a:solidFill>
                  <a:schemeClr val="tx1"/>
                </a:solidFill>
              </a:rPr>
              <a:t> заболеваний с преобладанием в структуре </a:t>
            </a:r>
          </a:p>
          <a:p>
            <a:pPr algn="just" defTabSz="457200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2000" i="1" dirty="0" smtClean="0">
                <a:solidFill>
                  <a:schemeClr val="tx1"/>
                </a:solidFill>
              </a:rPr>
              <a:t>болезней органов пищеварения (45,0 при показателе на 1000 девушек соответствующего возраста), </a:t>
            </a:r>
          </a:p>
          <a:p>
            <a:pPr algn="just" defTabSz="457200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2000" i="1" dirty="0" smtClean="0">
                <a:solidFill>
                  <a:schemeClr val="tx1"/>
                </a:solidFill>
              </a:rPr>
              <a:t>мочеполовой системы (36,0 на 1000 девушек), анемии (39,4 на 1000 девушек), </a:t>
            </a:r>
          </a:p>
          <a:p>
            <a:pPr algn="just" defTabSz="457200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2000" i="1" dirty="0" smtClean="0">
                <a:solidFill>
                  <a:schemeClr val="tx1"/>
                </a:solidFill>
              </a:rPr>
              <a:t>сахарного диабета (26,3 на 1000 девушек). 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7543800" y="3810000"/>
            <a:ext cx="990600" cy="381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4800" y="381000"/>
            <a:ext cx="4419600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Актуальность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6400800" y="1524000"/>
            <a:ext cx="765517" cy="37982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rgbClr val="404040"/>
                </a:solidFill>
              </a:rPr>
              <a:t>Показать актуальность возрастных подходов к обследованию </a:t>
            </a:r>
            <a:r>
              <a:rPr lang="ru-RU" i="1" dirty="0" smtClean="0">
                <a:solidFill>
                  <a:srgbClr val="404040"/>
                </a:solidFill>
              </a:rPr>
              <a:t>несовершеннолетних в </a:t>
            </a:r>
            <a:r>
              <a:rPr lang="ru-RU" i="1" dirty="0" smtClean="0">
                <a:solidFill>
                  <a:srgbClr val="404040"/>
                </a:solidFill>
              </a:rPr>
              <a:t>практике </a:t>
            </a:r>
            <a:r>
              <a:rPr lang="ru-RU" i="1" dirty="0" smtClean="0">
                <a:solidFill>
                  <a:srgbClr val="404040"/>
                </a:solidFill>
              </a:rPr>
              <a:t>гинеколога, как </a:t>
            </a:r>
            <a:r>
              <a:rPr lang="ru-RU" i="1" dirty="0" smtClean="0">
                <a:solidFill>
                  <a:srgbClr val="404040"/>
                </a:solidFill>
              </a:rPr>
              <a:t>важное звено в направление заботы и укрепления репродуктивного здоровья подростков в системе охраны материнства и детства в </a:t>
            </a:r>
            <a:r>
              <a:rPr lang="ru-RU" i="1" dirty="0" smtClean="0">
                <a:solidFill>
                  <a:srgbClr val="404040"/>
                </a:solidFill>
              </a:rPr>
              <a:t>непростых условиях Донецкого региона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8600"/>
            <a:ext cx="749808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Детская и подростковая гинекология является специализацией на стыке педиатрии, детской эндокринологии, гинекологии, детской хирургии, дерматологии, психиатрии, медицины и </a:t>
            </a:r>
            <a:r>
              <a:rPr lang="ru-RU" sz="2400" dirty="0" smtClean="0"/>
              <a:t>генетики. </a:t>
            </a:r>
            <a:endParaRPr lang="ru-RU" dirty="0" smtClean="0"/>
          </a:p>
          <a:p>
            <a:pPr marL="0" indent="0"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Специальность </a:t>
            </a:r>
            <a:r>
              <a:rPr lang="ru-RU" sz="2000" b="1" dirty="0">
                <a:solidFill>
                  <a:srgbClr val="002060"/>
                </a:solidFill>
              </a:rPr>
              <a:t>детский и подростковый гинеколог на данный момент в Донецкой Народной Республике  перепрофилирована в акушера-гинеколога с вменяемыми должностными обязанностями охраны репродуктивного </a:t>
            </a:r>
            <a:r>
              <a:rPr lang="ru-RU" sz="2000" b="1" dirty="0" smtClean="0">
                <a:solidFill>
                  <a:srgbClr val="002060"/>
                </a:solidFill>
              </a:rPr>
              <a:t>здоровья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несовершеннолетних. Сохранение специализированных кабинетов в </a:t>
            </a:r>
            <a:r>
              <a:rPr lang="ru-RU" sz="2000" b="1" dirty="0">
                <a:solidFill>
                  <a:srgbClr val="002060"/>
                </a:solidFill>
              </a:rPr>
              <a:t>амбулаториях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молодежных центрах,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центрах </a:t>
            </a:r>
            <a:r>
              <a:rPr lang="ru-RU" sz="2000" b="1" dirty="0">
                <a:solidFill>
                  <a:srgbClr val="002060"/>
                </a:solidFill>
              </a:rPr>
              <a:t>планирования семьи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репродукции </a:t>
            </a:r>
            <a:r>
              <a:rPr lang="ru-RU" sz="2000" b="1" dirty="0" smtClean="0">
                <a:solidFill>
                  <a:srgbClr val="002060"/>
                </a:solidFill>
              </a:rPr>
              <a:t>обосновано.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4094018"/>
            <a:ext cx="4038600" cy="2689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22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3154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66800" y="228600"/>
            <a:ext cx="5257800" cy="6629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Актуальность темы </a:t>
            </a:r>
            <a:r>
              <a:rPr lang="ru-RU" sz="2000" dirty="0" smtClean="0"/>
              <a:t>продиктована появлением у</a:t>
            </a:r>
            <a:br>
              <a:rPr lang="ru-RU" sz="2000" dirty="0" smtClean="0"/>
            </a:br>
            <a:r>
              <a:rPr lang="ru-RU" sz="2000" dirty="0" smtClean="0"/>
              <a:t>современных подростков проблем,</a:t>
            </a:r>
            <a:br>
              <a:rPr lang="ru-RU" sz="2000" dirty="0" smtClean="0"/>
            </a:br>
            <a:r>
              <a:rPr lang="ru-RU" sz="2000" dirty="0" smtClean="0"/>
              <a:t>связанных с:</a:t>
            </a:r>
          </a:p>
          <a:p>
            <a:r>
              <a:rPr lang="ru-RU" sz="2000" dirty="0" smtClean="0"/>
              <a:t> нарушением менструальной функции,</a:t>
            </a:r>
          </a:p>
          <a:p>
            <a:r>
              <a:rPr lang="ru-RU" sz="2000" dirty="0" smtClean="0"/>
              <a:t> нежеланной беременностью, </a:t>
            </a:r>
          </a:p>
          <a:p>
            <a:r>
              <a:rPr lang="ru-RU" sz="2000" dirty="0" smtClean="0"/>
              <a:t>необходимостью подбора контрацепции, профилактики и лечения ИППП.</a:t>
            </a:r>
          </a:p>
          <a:p>
            <a:pPr marL="0" indent="0"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Основными задачами врача акушера-гинеколога, </a:t>
            </a:r>
            <a:r>
              <a:rPr lang="ru-RU" sz="2000" b="1" dirty="0" smtClean="0">
                <a:solidFill>
                  <a:srgbClr val="002060"/>
                </a:solidFill>
              </a:rPr>
              <a:t>консультирующего несовершеннолетнюю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являются выявление и лечение нарушений и заболеваний репродуктивной системы, проведение профилактических мероприятий по предупреждению гинекологической заболеваемости при подготовке к материнству.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02" name="Picture 2" descr="https://static.kinoafisha.info/k/persons/1080x1920/upload/persons/57321017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429000"/>
            <a:ext cx="2133600" cy="3107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обязанности акушера-гинеколога </a:t>
            </a:r>
            <a:r>
              <a:rPr lang="ru-RU" b="1" dirty="0" smtClean="0">
                <a:solidFill>
                  <a:srgbClr val="002060"/>
                </a:solidFill>
              </a:rPr>
              <a:t>входит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5486400" cy="5105400"/>
          </a:xfrm>
        </p:spPr>
        <p:txBody>
          <a:bodyPr>
            <a:normAutofit fontScale="32500" lnSpcReduction="20000"/>
          </a:bodyPr>
          <a:lstStyle/>
          <a:p>
            <a:endParaRPr lang="ru-RU" sz="4500" dirty="0" smtClean="0"/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Диагностика и лечение гинекологических заболеваний у девочек, обратившихся самостоятельно или</a:t>
            </a:r>
            <a:br>
              <a:rPr lang="ru-RU" sz="4500" dirty="0" smtClean="0"/>
            </a:br>
            <a:r>
              <a:rPr lang="ru-RU" sz="4500" dirty="0" smtClean="0"/>
              <a:t>направленных другими специалистами</a:t>
            </a:r>
            <a:endParaRPr lang="ru-RU" sz="4500" dirty="0"/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Координация работы специалистов I-</a:t>
            </a:r>
            <a:r>
              <a:rPr lang="ru-RU" sz="4500" dirty="0" err="1" smtClean="0"/>
              <a:t>го</a:t>
            </a:r>
            <a:r>
              <a:rPr lang="ru-RU" sz="4500" dirty="0" smtClean="0"/>
              <a:t> уровня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Динамическое обследование и наблюдение девочек из групп риска патологии репродуктивной системы и</a:t>
            </a:r>
            <a:br>
              <a:rPr lang="ru-RU" sz="4500" dirty="0" smtClean="0"/>
            </a:br>
            <a:r>
              <a:rPr lang="ru-RU" sz="4500" dirty="0" smtClean="0"/>
              <a:t>бесплодия, а также  </a:t>
            </a:r>
            <a:r>
              <a:rPr lang="ru-RU" sz="4500" dirty="0" smtClean="0"/>
              <a:t>несовершеннолетних </a:t>
            </a:r>
            <a:r>
              <a:rPr lang="ru-RU" sz="4500" dirty="0" smtClean="0"/>
              <a:t>декретированных возрастов (след слайд)</a:t>
            </a:r>
            <a:r>
              <a:rPr lang="ru-RU" sz="4500" dirty="0" smtClean="0"/>
              <a:t/>
            </a:r>
            <a:br>
              <a:rPr lang="ru-RU" sz="4500" dirty="0" smtClean="0"/>
            </a:br>
            <a:endParaRPr lang="ru-RU" sz="4500" dirty="0"/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Своевременная госпитализация больных, нуждающихся</a:t>
            </a:r>
            <a:br>
              <a:rPr lang="ru-RU" sz="4500" dirty="0" smtClean="0"/>
            </a:br>
            <a:r>
              <a:rPr lang="ru-RU" sz="4500" dirty="0" smtClean="0"/>
              <a:t>в стационарном обследовании и лечении</a:t>
            </a:r>
            <a:endParaRPr lang="ru-RU" sz="4500" dirty="0"/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Индивидуальные и групповые занятия с подростками с учетом их возраста (по проблемам общей и интимной гигиены</a:t>
            </a:r>
            <a:r>
              <a:rPr lang="ru-RU" sz="4500" dirty="0" smtClean="0"/>
              <a:t>, анатомии </a:t>
            </a:r>
            <a:r>
              <a:rPr lang="ru-RU" sz="4500" dirty="0" smtClean="0"/>
              <a:t>и физиологии репродуктивной системы, профилактики</a:t>
            </a:r>
            <a:br>
              <a:rPr lang="ru-RU" sz="4500" dirty="0" smtClean="0"/>
            </a:br>
            <a:r>
              <a:rPr lang="ru-RU" sz="4500" dirty="0" smtClean="0"/>
              <a:t>нежелательной беременности и ИППП)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1378" name="Picture 2" descr="https://avatars.mds.yandex.net/i?id=1a6ad551e4e318633737aa04e7e615ad-4567411-images-thumbs&amp;ref=rim&amp;n=33&amp;w=209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438400"/>
            <a:ext cx="2590800" cy="2476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1422</TotalTime>
  <Words>1391</Words>
  <Application>Microsoft Office PowerPoint</Application>
  <PresentationFormat>Экран (4:3)</PresentationFormat>
  <Paragraphs>93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Солнцестояние</vt:lpstr>
      <vt:lpstr>Диаграмма</vt:lpstr>
      <vt:lpstr>IX Научно-практическая конференция с международным участием «Детская гинекология как пример эффективного  междисциплинарного  взаимодействия» в интернет-формате 02.04.2026 г.   </vt:lpstr>
      <vt:lpstr>Слайд 2</vt:lpstr>
      <vt:lpstr>В настоящее время в Донецкой Народной Республике  в учреждениях здравоохранения  работают  акушеры-гинекологи , которые прошли курсы повышения квалификации  на базе кафедры акушерства, гинекологии, перинатологии, детской и подростковой гинекологии ФГБОУ ВО ДонГМУ  Минздрава России по актуальным вопросам гинекологии детского и подросткового возраста и ведут прием несовершеннолетних</vt:lpstr>
      <vt:lpstr>Слайд 4</vt:lpstr>
      <vt:lpstr>Слайд 5</vt:lpstr>
      <vt:lpstr>цель</vt:lpstr>
      <vt:lpstr>Слайд 7</vt:lpstr>
      <vt:lpstr> </vt:lpstr>
      <vt:lpstr>В обязанности акушера-гинеколога входит</vt:lpstr>
      <vt:lpstr>декретированный возраст…. Приказ Минздрава России от 19.12.2025 N 747н "О Порядке оказания медицинской помощи по профилю "акушерство и гинекология...</vt:lpstr>
      <vt:lpstr>Слайд 11</vt:lpstr>
      <vt:lpstr>Показания к направлению ребенка  гинекологу для несовершеннолетних (информация для педиатров)</vt:lpstr>
      <vt:lpstr>Слайд 13</vt:lpstr>
      <vt:lpstr>Слайд 14</vt:lpstr>
      <vt:lpstr>Осмотр девочек декретированных возрастов должен включать:</vt:lpstr>
      <vt:lpstr>Слайд 16</vt:lpstr>
      <vt:lpstr>Врачи акушеры-гинекологи, ведущие специализированный гинекологический прием детей до 18 лет</vt:lpstr>
      <vt:lpstr>Критерии отбора пациенток на госпитализацию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40</cp:revision>
  <dcterms:created xsi:type="dcterms:W3CDTF">2019-10-02T19:17:27Z</dcterms:created>
  <dcterms:modified xsi:type="dcterms:W3CDTF">2026-03-21T19:10:12Z</dcterms:modified>
</cp:coreProperties>
</file>