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8D24D73-1B80-4133-9EE0-F541C3A9B4DD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2D1261-8820-457A-89CA-EA4AB2423322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12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A31507-0318-4092-B84C-66D3C5F12846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12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6C070C-0692-4AD0-9899-2F6D8EE240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A4208C-39F6-4834-BCD7-D24DACA888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D1D2C3-0472-4A3D-BD4B-DFAF8E48BE7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BBC4C3-687E-47CB-B509-F5F355A2E17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F00940-01C3-45A0-A9A8-99538241C4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A67F5E-2846-4493-B76D-F175D55EC4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3A57D01-ABAF-473A-ADFD-C4466BBE74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27F863-41C7-475C-8A14-4A34EF412C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3344040" y="2074680"/>
            <a:ext cx="5489640" cy="782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4F7803-1DEB-4A21-9B5A-D6177590A5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21BF37-7B20-4F1C-8B83-9A5919ECA8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8879B7-44AB-4FCE-BCEE-341F5F6C72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344040" y="1981440"/>
            <a:ext cx="548964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B83E6F-F93D-40C0-909F-652AD1BF31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3000">
              <a:srgbClr val="89bfdc"/>
            </a:gs>
            <a:gs pos="13000">
              <a:srgbClr val="5a94b2"/>
            </a:gs>
            <a:gs pos="14000">
              <a:srgbClr val="72aac7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88"/>
          <p:cNvGrpSpPr/>
          <p:nvPr/>
        </p:nvGrpSpPr>
        <p:grpSpPr>
          <a:xfrm>
            <a:off x="-329760" y="-59400"/>
            <a:ext cx="12515400" cy="6923160"/>
            <a:chOff x="-329760" y="-59400"/>
            <a:chExt cx="12515400" cy="6923160"/>
          </a:xfrm>
        </p:grpSpPr>
        <p:sp>
          <p:nvSpPr>
            <p:cNvPr id="1" name="Freeform 5"/>
            <p:cNvSpPr/>
            <p:nvPr/>
          </p:nvSpPr>
          <p:spPr>
            <a:xfrm>
              <a:off x="-329760" y="1290960"/>
              <a:ext cx="9702000" cy="5572800"/>
            </a:xfrm>
            <a:custGeom>
              <a:avLst/>
              <a:gdLst>
                <a:gd name="textAreaLeft" fmla="*/ 0 w 9702000"/>
                <a:gd name="textAreaRight" fmla="*/ 9702720 w 9702000"/>
                <a:gd name="textAreaTop" fmla="*/ 0 h 5572800"/>
                <a:gd name="textAreaBottom" fmla="*/ 5573520 h 5572800"/>
              </a:gdLst>
              <a:ahLst/>
              <a:rect l="textAreaLeft" t="textAreaTop" r="textAreaRight" b="textAreaBottom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" name="Freeform 6"/>
            <p:cNvSpPr/>
            <p:nvPr/>
          </p:nvSpPr>
          <p:spPr>
            <a:xfrm>
              <a:off x="670320" y="2010600"/>
              <a:ext cx="7373160" cy="4848120"/>
            </a:xfrm>
            <a:custGeom>
              <a:avLst/>
              <a:gdLst>
                <a:gd name="textAreaLeft" fmla="*/ 0 w 7373160"/>
                <a:gd name="textAreaRight" fmla="*/ 7373880 w 7373160"/>
                <a:gd name="textAreaTop" fmla="*/ 0 h 4848120"/>
                <a:gd name="textAreaBottom" fmla="*/ 4848840 h 4848120"/>
              </a:gdLst>
              <a:ahLst/>
              <a:rect l="textAreaLeft" t="textAreaTop" r="textAreaRight" b="textAreaBottom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" name="Freeform 7"/>
            <p:cNvSpPr/>
            <p:nvPr/>
          </p:nvSpPr>
          <p:spPr>
            <a:xfrm>
              <a:off x="251280" y="1780920"/>
              <a:ext cx="8035200" cy="5082840"/>
            </a:xfrm>
            <a:custGeom>
              <a:avLst/>
              <a:gdLst>
                <a:gd name="textAreaLeft" fmla="*/ 0 w 8035200"/>
                <a:gd name="textAreaRight" fmla="*/ 8035920 w 8035200"/>
                <a:gd name="textAreaTop" fmla="*/ 0 h 5082840"/>
                <a:gd name="textAreaBottom" fmla="*/ 5083560 h 5082840"/>
              </a:gdLst>
              <a:ahLst/>
              <a:rect l="textAreaLeft" t="textAreaTop" r="textAreaRight" b="textAreaBottom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Freeform 8"/>
            <p:cNvSpPr/>
            <p:nvPr/>
          </p:nvSpPr>
          <p:spPr>
            <a:xfrm>
              <a:off x="-1080" y="542520"/>
              <a:ext cx="10333800" cy="6321240"/>
            </a:xfrm>
            <a:custGeom>
              <a:avLst/>
              <a:gdLst>
                <a:gd name="textAreaLeft" fmla="*/ 0 w 10333800"/>
                <a:gd name="textAreaRight" fmla="*/ 10334520 w 10333800"/>
                <a:gd name="textAreaTop" fmla="*/ 0 h 6321240"/>
                <a:gd name="textAreaBottom" fmla="*/ 6321960 h 6321240"/>
              </a:gdLst>
              <a:ahLst/>
              <a:rect l="textAreaLeft" t="textAreaTop" r="textAreaRight" b="textAreaBottom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9"/>
            <p:cNvSpPr/>
            <p:nvPr/>
          </p:nvSpPr>
          <p:spPr>
            <a:xfrm>
              <a:off x="3600" y="6178680"/>
              <a:ext cx="504000" cy="680760"/>
            </a:xfrm>
            <a:custGeom>
              <a:avLst/>
              <a:gdLst>
                <a:gd name="textAreaLeft" fmla="*/ 0 w 504000"/>
                <a:gd name="textAreaRight" fmla="*/ 504720 w 504000"/>
                <a:gd name="textAreaTop" fmla="*/ 0 h 680760"/>
                <a:gd name="textAreaBottom" fmla="*/ 681480 h 680760"/>
              </a:gdLst>
              <a:ahLst/>
              <a:rect l="textAreaLeft" t="textAreaTop" r="textAreaRight" b="textAreaBottom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0"/>
            <p:cNvSpPr/>
            <p:nvPr/>
          </p:nvSpPr>
          <p:spPr>
            <a:xfrm>
              <a:off x="-1080" y="-59400"/>
              <a:ext cx="11091240" cy="6923160"/>
            </a:xfrm>
            <a:custGeom>
              <a:avLst/>
              <a:gdLst>
                <a:gd name="textAreaLeft" fmla="*/ 0 w 11091240"/>
                <a:gd name="textAreaRight" fmla="*/ 11091960 w 11091240"/>
                <a:gd name="textAreaTop" fmla="*/ 0 h 6923160"/>
                <a:gd name="textAreaBottom" fmla="*/ 6923880 h 6923160"/>
              </a:gdLst>
              <a:ahLst/>
              <a:rect l="textAreaLeft" t="textAreaTop" r="textAreaRight" b="textAreaBottom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1"/>
            <p:cNvSpPr/>
            <p:nvPr/>
          </p:nvSpPr>
          <p:spPr>
            <a:xfrm>
              <a:off x="5426640" y="-1800"/>
              <a:ext cx="5787360" cy="6846480"/>
            </a:xfrm>
            <a:custGeom>
              <a:avLst/>
              <a:gdLst>
                <a:gd name="textAreaLeft" fmla="*/ 0 w 5787360"/>
                <a:gd name="textAreaRight" fmla="*/ 5788080 w 5787360"/>
                <a:gd name="textAreaTop" fmla="*/ 0 h 6846480"/>
                <a:gd name="textAreaBottom" fmla="*/ 6847200 h 6846480"/>
              </a:gdLst>
              <a:ahLst/>
              <a:rect l="textAreaLeft" t="textAreaTop" r="textAreaRight" b="textAreaBottom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12"/>
            <p:cNvSpPr/>
            <p:nvPr/>
          </p:nvSpPr>
          <p:spPr>
            <a:xfrm>
              <a:off x="-1080" y="-1800"/>
              <a:ext cx="1056600" cy="613800"/>
            </a:xfrm>
            <a:custGeom>
              <a:avLst/>
              <a:gdLst>
                <a:gd name="textAreaLeft" fmla="*/ 0 w 1056600"/>
                <a:gd name="textAreaRight" fmla="*/ 1057320 w 1056600"/>
                <a:gd name="textAreaTop" fmla="*/ 0 h 613800"/>
                <a:gd name="textAreaBottom" fmla="*/ 614520 h 613800"/>
              </a:gdLst>
              <a:ahLst/>
              <a:rect l="textAreaLeft" t="textAreaTop" r="textAreaRight" b="textAreaBottom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3"/>
            <p:cNvSpPr/>
            <p:nvPr/>
          </p:nvSpPr>
          <p:spPr>
            <a:xfrm>
              <a:off x="5821920" y="-1800"/>
              <a:ext cx="5587200" cy="6865560"/>
            </a:xfrm>
            <a:custGeom>
              <a:avLst/>
              <a:gdLst>
                <a:gd name="textAreaLeft" fmla="*/ 0 w 5587200"/>
                <a:gd name="textAreaRight" fmla="*/ 5587920 w 5587200"/>
                <a:gd name="textAreaTop" fmla="*/ 0 h 6865560"/>
                <a:gd name="textAreaBottom" fmla="*/ 6866280 h 6865560"/>
              </a:gdLst>
              <a:ahLst/>
              <a:rect l="textAreaLeft" t="textAreaTop" r="textAreaRight" b="textAreaBottom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14"/>
            <p:cNvSpPr/>
            <p:nvPr/>
          </p:nvSpPr>
          <p:spPr>
            <a:xfrm>
              <a:off x="3600" y="-6840"/>
              <a:ext cx="594720" cy="352080"/>
            </a:xfrm>
            <a:custGeom>
              <a:avLst/>
              <a:gdLst>
                <a:gd name="textAreaLeft" fmla="*/ 0 w 594720"/>
                <a:gd name="textAreaRight" fmla="*/ 595440 w 594720"/>
                <a:gd name="textAreaTop" fmla="*/ 0 h 352080"/>
                <a:gd name="textAreaBottom" fmla="*/ 352800 h 352080"/>
              </a:gdLst>
              <a:ahLst/>
              <a:rect l="textAreaLeft" t="textAreaTop" r="textAreaRight" b="textAreaBottom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Freeform 15"/>
            <p:cNvSpPr/>
            <p:nvPr/>
          </p:nvSpPr>
          <p:spPr>
            <a:xfrm>
              <a:off x="6012360" y="-1800"/>
              <a:ext cx="5496840" cy="6865560"/>
            </a:xfrm>
            <a:custGeom>
              <a:avLst/>
              <a:gdLst>
                <a:gd name="textAreaLeft" fmla="*/ 0 w 5496840"/>
                <a:gd name="textAreaRight" fmla="*/ 5497560 w 5496840"/>
                <a:gd name="textAreaTop" fmla="*/ 0 h 6865560"/>
                <a:gd name="textAreaBottom" fmla="*/ 6866280 h 6865560"/>
              </a:gdLst>
              <a:ahLst/>
              <a:rect l="textAreaLeft" t="textAreaTop" r="textAreaRight" b="textAreaBottom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>
              <a:solidFill>
                <a:srgbClr val="000000">
                  <a:alpha val="20000"/>
                </a:srgbClr>
              </a:solidFill>
              <a:prstDash val="dash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16"/>
            <p:cNvSpPr/>
            <p:nvPr/>
          </p:nvSpPr>
          <p:spPr>
            <a:xfrm>
              <a:off x="-1080" y="-1800"/>
              <a:ext cx="356400" cy="213120"/>
            </a:xfrm>
            <a:custGeom>
              <a:avLst/>
              <a:gdLst>
                <a:gd name="textAreaLeft" fmla="*/ 0 w 356400"/>
                <a:gd name="textAreaRight" fmla="*/ 357120 w 356400"/>
                <a:gd name="textAreaTop" fmla="*/ 0 h 213120"/>
                <a:gd name="textAreaBottom" fmla="*/ 213840 h 213120"/>
              </a:gdLst>
              <a:ahLst/>
              <a:rect l="textAreaLeft" t="textAreaTop" r="textAreaRight" b="textAreaBottom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>
              <a:solidFill>
                <a:srgbClr val="000000">
                  <a:alpha val="20000"/>
                </a:srgbClr>
              </a:solidFill>
              <a:prstDash val="dashDot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Freeform 17"/>
            <p:cNvSpPr/>
            <p:nvPr/>
          </p:nvSpPr>
          <p:spPr>
            <a:xfrm>
              <a:off x="6210720" y="-6840"/>
              <a:ext cx="5522040" cy="6870240"/>
            </a:xfrm>
            <a:custGeom>
              <a:avLst/>
              <a:gdLst>
                <a:gd name="textAreaLeft" fmla="*/ 0 w 5522040"/>
                <a:gd name="textAreaRight" fmla="*/ 5522760 w 5522040"/>
                <a:gd name="textAreaTop" fmla="*/ 0 h 6870240"/>
                <a:gd name="textAreaBottom" fmla="*/ 6870960 h 6870240"/>
              </a:gdLst>
              <a:ahLst/>
              <a:rect l="textAreaLeft" t="textAreaTop" r="textAreaRight" b="textAreaBottom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Freeform 18"/>
            <p:cNvSpPr/>
            <p:nvPr/>
          </p:nvSpPr>
          <p:spPr>
            <a:xfrm>
              <a:off x="6463080" y="-1800"/>
              <a:ext cx="5412600" cy="6865560"/>
            </a:xfrm>
            <a:custGeom>
              <a:avLst/>
              <a:gdLst>
                <a:gd name="textAreaLeft" fmla="*/ 0 w 5412600"/>
                <a:gd name="textAreaRight" fmla="*/ 5413320 w 5412600"/>
                <a:gd name="textAreaTop" fmla="*/ 0 h 6865560"/>
                <a:gd name="textAreaBottom" fmla="*/ 6866280 h 6865560"/>
              </a:gdLst>
              <a:ahLst/>
              <a:rect l="textAreaLeft" t="textAreaTop" r="textAreaRight" b="textAreaBottom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19"/>
            <p:cNvSpPr/>
            <p:nvPr/>
          </p:nvSpPr>
          <p:spPr>
            <a:xfrm>
              <a:off x="6877440" y="-1800"/>
              <a:ext cx="5036400" cy="6860880"/>
            </a:xfrm>
            <a:custGeom>
              <a:avLst/>
              <a:gdLst>
                <a:gd name="textAreaLeft" fmla="*/ 0 w 5036400"/>
                <a:gd name="textAreaRight" fmla="*/ 5037120 w 5036400"/>
                <a:gd name="textAreaTop" fmla="*/ 0 h 6860880"/>
                <a:gd name="textAreaBottom" fmla="*/ 6861600 h 6860880"/>
              </a:gdLst>
              <a:ahLst/>
              <a:rect l="textAreaLeft" t="textAreaTop" r="textAreaRight" b="textAreaBottom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8768160" y="-1800"/>
              <a:ext cx="3417120" cy="2741400"/>
            </a:xfrm>
            <a:custGeom>
              <a:avLst/>
              <a:gdLst>
                <a:gd name="textAreaLeft" fmla="*/ 0 w 3417120"/>
                <a:gd name="textAreaRight" fmla="*/ 3417840 w 3417120"/>
                <a:gd name="textAreaTop" fmla="*/ 0 h 2741400"/>
                <a:gd name="textAreaBottom" fmla="*/ 2742120 h 2741400"/>
              </a:gdLst>
              <a:ahLst/>
              <a:rect l="textAreaLeft" t="textAreaTop" r="textAreaRight" b="textAreaBottom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Freeform 21"/>
            <p:cNvSpPr/>
            <p:nvPr/>
          </p:nvSpPr>
          <p:spPr>
            <a:xfrm>
              <a:off x="9235080" y="2880"/>
              <a:ext cx="2950560" cy="2554560"/>
            </a:xfrm>
            <a:custGeom>
              <a:avLst/>
              <a:gdLst>
                <a:gd name="textAreaLeft" fmla="*/ 0 w 2950560"/>
                <a:gd name="textAreaRight" fmla="*/ 2951280 w 2950560"/>
                <a:gd name="textAreaTop" fmla="*/ 0 h 2554560"/>
                <a:gd name="textAreaBottom" fmla="*/ 2555280 h 2554560"/>
              </a:gdLst>
              <a:ahLst/>
              <a:rect l="textAreaLeft" t="textAreaTop" r="textAreaRight" b="textAreaBottom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Freeform 22"/>
            <p:cNvSpPr/>
            <p:nvPr/>
          </p:nvSpPr>
          <p:spPr>
            <a:xfrm>
              <a:off x="10020960" y="-1800"/>
              <a:ext cx="2164680" cy="1357560"/>
            </a:xfrm>
            <a:custGeom>
              <a:avLst/>
              <a:gdLst>
                <a:gd name="textAreaLeft" fmla="*/ 0 w 2164680"/>
                <a:gd name="textAreaRight" fmla="*/ 2165400 w 2164680"/>
                <a:gd name="textAreaTop" fmla="*/ 0 h 1357560"/>
                <a:gd name="textAreaBottom" fmla="*/ 1358280 h 1357560"/>
              </a:gdLst>
              <a:ahLst/>
              <a:rect l="textAreaLeft" t="textAreaTop" r="textAreaRight" b="textAreaBottom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23"/>
            <p:cNvSpPr/>
            <p:nvPr/>
          </p:nvSpPr>
          <p:spPr>
            <a:xfrm>
              <a:off x="11290680" y="-1800"/>
              <a:ext cx="894600" cy="533880"/>
            </a:xfrm>
            <a:custGeom>
              <a:avLst/>
              <a:gdLst>
                <a:gd name="textAreaLeft" fmla="*/ 0 w 894600"/>
                <a:gd name="textAreaRight" fmla="*/ 895320 w 894600"/>
                <a:gd name="textAreaTop" fmla="*/ 0 h 533880"/>
                <a:gd name="textAreaBottom" fmla="*/ 534600 h 533880"/>
              </a:gdLst>
              <a:ahLst/>
              <a:rect l="textAreaLeft" t="textAreaTop" r="textAreaRight" b="textAreaBottom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>
              <a:solidFill>
                <a:srgbClr val="000000">
                  <a:alpha val="20000"/>
                </a:srgbClr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" name="Group 8"/>
          <p:cNvGrpSpPr/>
          <p:nvPr/>
        </p:nvGrpSpPr>
        <p:grpSpPr>
          <a:xfrm>
            <a:off x="1669320" y="1186560"/>
            <a:ext cx="8847720" cy="4477680"/>
            <a:chOff x="1669320" y="1186560"/>
            <a:chExt cx="8847720" cy="4477680"/>
          </a:xfrm>
        </p:grpSpPr>
        <p:sp>
          <p:nvSpPr>
            <p:cNvPr id="21" name="Rectangle 38"/>
            <p:cNvSpPr/>
            <p:nvPr/>
          </p:nvSpPr>
          <p:spPr>
            <a:xfrm>
              <a:off x="1674000" y="1186560"/>
              <a:ext cx="8843040" cy="715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Isosceles Triangle 39"/>
            <p:cNvSpPr/>
            <p:nvPr/>
          </p:nvSpPr>
          <p:spPr>
            <a:xfrm rot="10800000">
              <a:off x="5893200" y="5313960"/>
              <a:ext cx="406440" cy="3502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tangle 40"/>
            <p:cNvSpPr/>
            <p:nvPr/>
          </p:nvSpPr>
          <p:spPr>
            <a:xfrm>
              <a:off x="1669320" y="1991160"/>
              <a:ext cx="8844840" cy="3321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344040" y="2074680"/>
            <a:ext cx="5489640" cy="1688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344040" y="3846960"/>
            <a:ext cx="2678400" cy="65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57080" y="3846960"/>
            <a:ext cx="2678400" cy="65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344040" y="4569840"/>
            <a:ext cx="5489640" cy="65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"/>
          </p:nvPr>
        </p:nvSpPr>
        <p:spPr>
          <a:xfrm>
            <a:off x="804600" y="6226920"/>
            <a:ext cx="10587960" cy="31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2"/>
          </p:nvPr>
        </p:nvSpPr>
        <p:spPr>
          <a:xfrm>
            <a:off x="10469880" y="320040"/>
            <a:ext cx="913680" cy="31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chemeClr val="dk1">
                    <a:tint val="75000"/>
                  </a:schemeClr>
                </a:solidFill>
                <a:latin typeface="Rockwell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61065B2-A4CD-4009-886D-57E535840AB7}" type="slidenum">
              <a:rPr b="0" lang="en-US" sz="1000" spc="-1" strike="noStrike">
                <a:solidFill>
                  <a:schemeClr val="dk1">
                    <a:tint val="75000"/>
                  </a:schemeClr>
                </a:solidFill>
                <a:latin typeface="Rockwell"/>
              </a:rPr>
              <a:t>&lt;номер&gt;</a:t>
            </a:fld>
            <a:endParaRPr b="0" lang="ru-RU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dt" idx="3"/>
          </p:nvPr>
        </p:nvSpPr>
        <p:spPr>
          <a:xfrm>
            <a:off x="804600" y="320040"/>
            <a:ext cx="3656880" cy="319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gradFill rotWithShape="0">
          <a:gsLst>
            <a:gs pos="6000">
              <a:srgbClr val="89bfdc"/>
            </a:gs>
            <a:gs pos="13000">
              <a:srgbClr val="5a94b2"/>
            </a:gs>
            <a:gs pos="14000">
              <a:srgbClr val="72aac7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" y="2931480"/>
            <a:ext cx="12059280" cy="174816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Autofit/>
          </a:bodyPr>
          <a:p>
            <a:pPr indent="0" algn="ctr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5400" spc="-151" strike="noStrike">
                <a:solidFill>
                  <a:srgbClr val="ffff00"/>
                </a:solidFill>
                <a:latin typeface="Calibri Light"/>
              </a:rPr>
              <a:t>Эндометриоз как актуальная проблема современности и фактор, препятствующий реализации репродуктивной функции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231120" y="6196680"/>
            <a:ext cx="1217232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600" spc="-1" strike="noStrike">
                <a:solidFill>
                  <a:schemeClr val="lt1"/>
                </a:solidFill>
                <a:latin typeface="Calibri Light"/>
              </a:rPr>
              <a:t>Авторы: </a:t>
            </a:r>
            <a:r>
              <a:rPr b="1" lang="ru-RU" sz="2600" spc="-1" strike="noStrike">
                <a:solidFill>
                  <a:schemeClr val="lt1"/>
                </a:solidFill>
                <a:latin typeface="Calibri Light"/>
                <a:ea typeface="Times New Roman"/>
              </a:rPr>
              <a:t>д.мед. н., доцент Ласачко С.А., асп. Чернявский А.Р., асп. Кузьминчук Д.А. 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4"/>
          <p:cNvSpPr/>
          <p:nvPr/>
        </p:nvSpPr>
        <p:spPr>
          <a:xfrm>
            <a:off x="19440" y="-495720"/>
            <a:ext cx="12172320" cy="21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85000"/>
              </a:lnSpc>
            </a:pPr>
            <a:br>
              <a:rPr sz="1400"/>
            </a:br>
            <a:r>
              <a:rPr b="0" lang="ru-RU" sz="1400" spc="-151" strike="noStrike">
                <a:solidFill>
                  <a:schemeClr val="dk1"/>
                </a:solidFill>
                <a:latin typeface="Times New Roman"/>
              </a:rPr>
              <a:t> </a:t>
            </a:r>
            <a:br>
              <a:rPr sz="1400"/>
            </a:br>
            <a:r>
              <a:rPr b="0" lang="ru-RU" sz="1400" spc="-151" strike="noStrike">
                <a:solidFill>
                  <a:schemeClr val="dk1"/>
                </a:solidFill>
                <a:latin typeface="Times New Roman"/>
              </a:rPr>
              <a:t> </a:t>
            </a:r>
            <a:br>
              <a:rPr sz="1400"/>
            </a:br>
            <a:r>
              <a:rPr b="1" lang="ru-RU" sz="1800" spc="-151" strike="noStrike">
                <a:solidFill>
                  <a:srgbClr val="ffffff"/>
                </a:solidFill>
                <a:latin typeface="Arial"/>
              </a:rPr>
              <a:t>ФЕДЕРАЛЬНОЕ  ГОСУДАРСТВЕННОЕ  БЮДЖЕТНОЕ ОБРАЗОВАТЕЛЬНОЕ  УЧРЕЖДЕНИЕ  ВЫСШЕГО  ОБРАЗОВАНИЯ </a:t>
            </a:r>
            <a:br>
              <a:rPr sz="1800"/>
            </a:br>
            <a:r>
              <a:rPr b="1" lang="ru-RU" sz="1800" spc="-151" strike="noStrike">
                <a:solidFill>
                  <a:srgbClr val="ffffff"/>
                </a:solidFill>
                <a:latin typeface="Arial"/>
              </a:rPr>
              <a:t>«ДОНЕЦКИЙ  ГОСУДАРСТВЕННЫЙ  МЕДИЦИНСКИЙ  УНИВЕРСИТЕТ ИМЕНИ  М. ГОРЬКОГО»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5000"/>
              </a:lnSpc>
            </a:pPr>
            <a:r>
              <a:rPr b="1" lang="ru-RU" sz="1800" spc="-151" strike="noStrike">
                <a:solidFill>
                  <a:srgbClr val="ffffff"/>
                </a:solidFill>
                <a:latin typeface="Arial"/>
              </a:rPr>
              <a:t>МИНИСТЕРСТВА  ЗДРАВООХРАНЕНИЯ  РОССИЙСКОЙ  ФЕДЕРАЦИИ,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85000"/>
              </a:lnSpc>
            </a:pPr>
            <a:r>
              <a:rPr b="1" lang="ru-RU" sz="1800" spc="-151" strike="noStrike">
                <a:solidFill>
                  <a:srgbClr val="ffffff"/>
                </a:solidFill>
                <a:latin typeface="Arial"/>
              </a:rPr>
              <a:t>Кафедра акушерства, гинекологии, перинатологии, детской и подростковой гинекологии ФНМФО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Arial"/>
              </a:rPr>
              <a:t>III Научно-практическая конференция с международным участием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1800" spc="-1" strike="noStrike">
                <a:solidFill>
                  <a:schemeClr val="lt1"/>
                </a:solidFill>
                <a:latin typeface="Arial"/>
              </a:rPr>
              <a:t>«Инновации в области репродуктивного здоровья молодежи»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535680" y="0"/>
            <a:ext cx="12191400" cy="167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ffff00"/>
                </a:solidFill>
                <a:latin typeface="Calibri Light"/>
              </a:rPr>
              <a:t>Основные механизмы развития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ffff00"/>
                </a:solidFill>
                <a:latin typeface="Calibri Light"/>
              </a:rPr>
              <a:t>бесплодия при эндометриозе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2" name="Прямая соединительная линия 7"/>
          <p:cNvCxnSpPr/>
          <p:nvPr/>
        </p:nvCxnSpPr>
        <p:spPr>
          <a:xfrm>
            <a:off x="4561200" y="2143800"/>
            <a:ext cx="720" cy="3385080"/>
          </a:xfrm>
          <a:prstGeom prst="straightConnector1">
            <a:avLst/>
          </a:prstGeom>
          <a:ln w="50800">
            <a:solidFill>
              <a:srgbClr val="ffff00"/>
            </a:solidFill>
            <a:round/>
          </a:ln>
        </p:spPr>
      </p:cxnSp>
      <p:cxnSp>
        <p:nvCxnSpPr>
          <p:cNvPr id="113" name="Прямая соединительная линия 8"/>
          <p:cNvCxnSpPr/>
          <p:nvPr/>
        </p:nvCxnSpPr>
        <p:spPr>
          <a:xfrm>
            <a:off x="8476560" y="2143800"/>
            <a:ext cx="720" cy="3385080"/>
          </a:xfrm>
          <a:prstGeom prst="straightConnector1">
            <a:avLst/>
          </a:prstGeom>
          <a:ln w="50800">
            <a:solidFill>
              <a:srgbClr val="ffff00"/>
            </a:solidFill>
            <a:round/>
          </a:ln>
        </p:spPr>
      </p:cxnSp>
      <p:sp>
        <p:nvSpPr>
          <p:cNvPr id="114" name="TextBox 10"/>
          <p:cNvSpPr/>
          <p:nvPr/>
        </p:nvSpPr>
        <p:spPr>
          <a:xfrm>
            <a:off x="1126800" y="2144160"/>
            <a:ext cx="3714840" cy="30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Calibri Light"/>
              </a:rPr>
              <a:t>Нарушение проходимости маточных труб и образование спаек мешают встрече яйцеклетки и сперматозоида.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2"/>
          <p:cNvSpPr/>
          <p:nvPr/>
        </p:nvSpPr>
        <p:spPr>
          <a:xfrm>
            <a:off x="4773960" y="2144160"/>
            <a:ext cx="3714840" cy="30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Calibri Light"/>
              </a:rPr>
              <a:t>Изменения гормонального баланса влияют на овуляцию и снижают качество эндометрия для имплантации эмбриона.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6"/>
          <p:cNvSpPr/>
          <p:nvPr/>
        </p:nvSpPr>
        <p:spPr>
          <a:xfrm>
            <a:off x="8476560" y="2107440"/>
            <a:ext cx="371484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Calibri Light"/>
              </a:rPr>
              <a:t>Аутоиммунные реакции и воспаление создают неблагоприятную среду в малом тазу, ухудшая репродуктивные функции.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350880" y="-844560"/>
            <a:ext cx="5489640" cy="168876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/>
          </a:bodyPr>
          <a:p>
            <a:pPr indent="0" algn="ctr" defTabSz="91440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6000" spc="-151" strike="noStrike">
                <a:solidFill>
                  <a:srgbClr val="ffff00"/>
                </a:solidFill>
                <a:latin typeface="Calibri Light"/>
              </a:rPr>
              <a:t>Вывод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3260880" y="1240200"/>
            <a:ext cx="8667720" cy="422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fffeff"/>
                </a:solidFill>
                <a:latin typeface="Rockwell"/>
              </a:rPr>
              <a:t>Раннее выявление и лечение эндометриоза существенно повышает шансы пациенток на успешное восстановление репродуктивной функции и планирование беременности,            в конечном счёте улучшая  качество жизни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 algn="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Picture 2" descr="Picture background"/>
          <p:cNvPicPr/>
          <p:nvPr/>
        </p:nvPicPr>
        <p:blipFill>
          <a:blip r:embed="rId1"/>
          <a:stretch/>
        </p:blipFill>
        <p:spPr>
          <a:xfrm>
            <a:off x="-283680" y="3845520"/>
            <a:ext cx="3543840" cy="3543840"/>
          </a:xfrm>
          <a:prstGeom prst="rect">
            <a:avLst/>
          </a:prstGeom>
          <a:ln w="0">
            <a:noFill/>
          </a:ln>
          <a:effectLst>
            <a:softEdge rad="19044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9360" y="2439000"/>
            <a:ext cx="11092680" cy="170064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/>
          </a:bodyPr>
          <a:p>
            <a:pPr indent="0" algn="ctr" defTabSz="91440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8800" spc="-151" strike="noStrike">
                <a:solidFill>
                  <a:srgbClr val="ffff00"/>
                </a:solidFill>
                <a:latin typeface="Calibri Light"/>
              </a:rPr>
              <a:t>Спасибо за внимание!</a:t>
            </a:r>
            <a:endParaRPr b="0" lang="ru-RU" sz="8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 descr=""/>
          <p:cNvPicPr/>
          <p:nvPr/>
        </p:nvPicPr>
        <p:blipFill>
          <a:blip r:embed="rId1"/>
          <a:stretch/>
        </p:blipFill>
        <p:spPr>
          <a:xfrm>
            <a:off x="8507880" y="-295560"/>
            <a:ext cx="3918600" cy="3793680"/>
          </a:xfrm>
          <a:prstGeom prst="rect">
            <a:avLst/>
          </a:prstGeom>
          <a:ln w="0">
            <a:noFill/>
          </a:ln>
          <a:effectLst>
            <a:softEdge rad="216000"/>
          </a:effectLst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5760" y="1980000"/>
            <a:ext cx="8363880" cy="512640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Autofit/>
          </a:bodyPr>
          <a:p>
            <a:pPr indent="0" defTabSz="914400">
              <a:lnSpc>
                <a:spcPct val="80000"/>
              </a:lnSpc>
              <a:buNone/>
              <a:tabLst>
                <a:tab algn="l" pos="0"/>
              </a:tabLst>
            </a:pPr>
            <a:r>
              <a:rPr b="1" lang="ru-RU" sz="2400" spc="-151" strike="noStrike">
                <a:solidFill>
                  <a:srgbClr val="ffffff"/>
                </a:solidFill>
                <a:latin typeface="Arial"/>
                <a:ea typeface="Microsoft YaHei"/>
              </a:rPr>
              <a:t>Эндометриоз — это мультифакторное, дисгормональное,  иммунозависимое, генетически детерминированное заболевание, характеризующееся присутствием эктопического эндометрия с признаками клеточной активности и его разрастанием. Это заболевание является опухолевидным процессом обладающим способностью к инфильтративному росту, является хроническим, доброкачественным, эстрогензависимым воспалительным заболеванием, которое обнаруживается примерно у 10% женщин репродуктивного возраста и 35 -50 % женщин с тазовой болью и бесплодием. 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Генитальный эндометриоз традиционно разделяют на внутренний,  располагающийся в теле матки (аденомиоз), и наружный, располагающийся вне матки.</a:t>
            </a:r>
            <a:br>
              <a:rPr sz="2400"/>
            </a:br>
            <a:br>
              <a:rPr sz="2400"/>
            </a:b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4"/>
          <p:cNvSpPr/>
          <p:nvPr/>
        </p:nvSpPr>
        <p:spPr>
          <a:xfrm>
            <a:off x="5922360" y="6488640"/>
            <a:ext cx="618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1" i="1" lang="ru-RU" sz="1800" spc="-1" strike="noStrike">
                <a:solidFill>
                  <a:schemeClr val="dk1"/>
                </a:solidFill>
                <a:latin typeface="Calibri Light"/>
              </a:rPr>
              <a:t>Л.В.Адамян, В.И.Кулаков, 2019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80000" y="-360000"/>
            <a:ext cx="12124800" cy="107964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Аденомиоз и бесплодие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1080000" y="1310040"/>
            <a:ext cx="971964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Несмотря на отсутствие убедительных доказательств прямой связи аденомиоза с бесплодием, некоторые исследования указывают на потенциальное влияние этого состояния на возможность наступления беременности, в частности, есть данные, которые свидетельствуют о том, что наличие аденомиоза увеличивает вероятность бесплодия среди женщин с историей выкидышей или неудачных попыток ЭКО.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Однако, в отличие от наружного эндометриоза, частота бесплодия при аденомиозе менее изучена и составляет около 10–20%.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6300000" y="6480000"/>
            <a:ext cx="71737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 Light"/>
              </a:rPr>
              <a:t>Chao A, Chen YH, Tsai HD, Huang CY, Hsieh CH, Wang PH., 2014</a:t>
            </a:r>
            <a:r>
              <a:rPr b="0" i="1" lang="ru-RU" sz="1800" spc="-1" strike="noStrike">
                <a:solidFill>
                  <a:srgbClr val="000000"/>
                </a:solidFill>
                <a:latin typeface="Calibri Light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620000" y="-180000"/>
            <a:ext cx="11339640" cy="89964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00"/>
                </a:solidFill>
                <a:latin typeface="Arial"/>
              </a:rPr>
              <a:t>Наружный эндометриоз и бесплодие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720000" y="1650240"/>
            <a:ext cx="11339640" cy="31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Наружный эндометриоз характеризуется наличием эндометриоидных очагов вне матки, чаще всего в яичниках, маточных трубах, брюшине малого таза и ретроцервикальном пространстве. Это заболевание связано с развитием бесплодия примерно в 30–50% случаев.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При этом риск бесплодия увеличивается в зависимости от стадии наружного эндометриоза: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I стадия увеличивает риск бесплодия в 1,8 раза, II стадия — в 2,3 раза, III—IV стадии — в 4,3 раза.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Таким образом, наружный эндометриоз значительно сильнее ассоциирован с развитием бесплодия, чем аденомиоз. Следует заметить, что при наличии обоих заболеваний требуется индивидуальный подход к диагностике и лечению бесплодия, учитывая специфику каждой пациентки.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100000" y="6511680"/>
            <a:ext cx="467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Calibri Light"/>
              </a:rPr>
              <a:t>Nnoaham KE, Webster P, Landgraf J, 2011.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80000" y="-180000"/>
            <a:ext cx="12161880" cy="168876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/>
          </a:bodyPr>
          <a:p>
            <a:pPr indent="0" algn="ctr" defTabSz="91440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4600" spc="-151" strike="noStrike">
                <a:solidFill>
                  <a:srgbClr val="ffff00"/>
                </a:solidFill>
                <a:latin typeface="Calibri Light"/>
              </a:rPr>
              <a:t>Роль эндометриоза в развитии бесплодия  </a:t>
            </a:r>
            <a:br>
              <a:rPr sz="4600"/>
            </a:br>
            <a:endParaRPr b="0" lang="ru-RU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1258560" y="1114920"/>
            <a:ext cx="10903680" cy="607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Трубно-яичниковые спайки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Деформация труб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Дисфункция яичников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Эндометриомы яичников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Недостаточность лютеиновой функции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Отсутствие имплантации и раннее прерывание  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  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беременности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• </a:t>
            </a:r>
            <a:r>
              <a:rPr b="1" lang="ru-RU" sz="3600" spc="-1" strike="noStrike">
                <a:solidFill>
                  <a:srgbClr val="fffeff"/>
                </a:solidFill>
                <a:latin typeface="Calibri Light"/>
              </a:rPr>
              <a:t>Нарушение оогенеза и эмбриогенеза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4"/>
          <p:cNvSpPr/>
          <p:nvPr/>
        </p:nvSpPr>
        <p:spPr>
          <a:xfrm>
            <a:off x="909000" y="6409800"/>
            <a:ext cx="112820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Rockwell"/>
              </a:rPr>
              <a:t>Т.А. Назаренко , н. Н.Г. Мишиева. Современные подходы к медикаментозному лечению бесплодия,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r" defTabSz="4572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Rockwell"/>
              </a:rPr>
              <a:t>обусловленного эндометриозом, 2016г.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8398800" y="1404000"/>
            <a:ext cx="3792600" cy="3792600"/>
          </a:xfrm>
          <a:prstGeom prst="rect">
            <a:avLst/>
          </a:prstGeom>
          <a:ln w="0">
            <a:noFill/>
          </a:ln>
          <a:effectLst>
            <a:reflection algn="bl" dir="5400000" dist="50800" endPos="65000" rotWithShape="0" stA="45000" sy="-100000"/>
            <a:softEdge rad="88920"/>
          </a:effectLst>
        </p:spPr>
      </p:pic>
      <p:sp>
        <p:nvSpPr>
          <p:cNvPr id="89" name="TextBox 12"/>
          <p:cNvSpPr/>
          <p:nvPr/>
        </p:nvSpPr>
        <p:spPr>
          <a:xfrm>
            <a:off x="900000" y="1620000"/>
            <a:ext cx="7225200" cy="49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4000" spc="-1" strike="noStrike">
                <a:solidFill>
                  <a:schemeClr val="lt1"/>
                </a:solidFill>
                <a:latin typeface="Calibri Light"/>
              </a:rPr>
              <a:t>По оценкам ВОЗ, эндометриоз различной локализации встречается у 10 – 15% женщин детородного возраста по всему миру, что делает его одной из наиболее распространённых и актуальных гинекологических проблем.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2027880" y="180000"/>
            <a:ext cx="12191760" cy="14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00"/>
                </a:solidFill>
                <a:latin typeface="Calibri Light"/>
              </a:rPr>
              <a:t>Данные о распространённости в мире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119680" y="312480"/>
            <a:ext cx="5819400" cy="168876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rmAutofit fontScale="58888"/>
          </a:bodyPr>
          <a:p>
            <a:pPr indent="0" algn="ctr" defTabSz="914400">
              <a:lnSpc>
                <a:spcPct val="85000"/>
              </a:lnSpc>
              <a:buNone/>
              <a:tabLst>
                <a:tab algn="l" pos="0"/>
              </a:tabLst>
            </a:pPr>
            <a:r>
              <a:rPr b="1" lang="ru-RU" sz="6000" spc="-151" strike="noStrike">
                <a:solidFill>
                  <a:srgbClr val="ffff00"/>
                </a:solidFill>
                <a:latin typeface="Calibri Light"/>
              </a:rPr>
              <a:t>Ситуация в России</a:t>
            </a:r>
            <a:br>
              <a:rPr sz="4000"/>
            </a:br>
            <a:br>
              <a:rPr sz="6000"/>
            </a:b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7" descr=""/>
          <p:cNvPicPr/>
          <p:nvPr/>
        </p:nvPicPr>
        <p:blipFill>
          <a:blip r:embed="rId1"/>
          <a:stretch/>
        </p:blipFill>
        <p:spPr>
          <a:xfrm>
            <a:off x="8254080" y="-91800"/>
            <a:ext cx="4014000" cy="3076200"/>
          </a:xfrm>
          <a:prstGeom prst="rect">
            <a:avLst/>
          </a:prstGeom>
          <a:ln w="0">
            <a:noFill/>
          </a:ln>
          <a:effectLst>
            <a:outerShdw algn="ctr" dir="5400000" dist="50760" rotWithShape="0">
              <a:srgbClr val="000000">
                <a:alpha val="43000"/>
              </a:srgbClr>
            </a:outerShdw>
            <a:softEdge rad="63360"/>
          </a:effectLst>
        </p:spPr>
      </p:pic>
      <p:sp>
        <p:nvSpPr>
          <p:cNvPr id="93" name=""/>
          <p:cNvSpPr/>
          <p:nvPr/>
        </p:nvSpPr>
        <p:spPr>
          <a:xfrm>
            <a:off x="1244880" y="1440000"/>
            <a:ext cx="7008840" cy="65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eff"/>
                </a:solidFill>
                <a:latin typeface="Rockwell"/>
              </a:rPr>
              <a:t>В нашей стране показатели заболеваемости аналогичны мировым — около 15%. Однако трудности с ранней диагностикой способствуют задержкам в лечении и росту осложнений.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01040" y="2007000"/>
            <a:ext cx="7789320" cy="2843280"/>
          </a:xfrm>
          <a:prstGeom prst="rect">
            <a:avLst/>
          </a:prstGeom>
          <a:noFill/>
          <a:ln w="0">
            <a:noFill/>
          </a:ln>
        </p:spPr>
        <p:txBody>
          <a:bodyPr lIns="228600" rIns="228600" tIns="228600" bIns="0" anchor="b">
            <a:noAutofit/>
          </a:bodyPr>
          <a:p>
            <a:pPr indent="0" defTabSz="914400">
              <a:lnSpc>
                <a:spcPct val="85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1" lang="ru-RU" sz="3600" spc="-151" strike="noStrike">
                <a:solidFill>
                  <a:srgbClr val="fffeff"/>
                </a:solidFill>
                <a:latin typeface="Calibri Light"/>
              </a:rPr>
              <a:t>Ограниченные методы диагностики в начальных стадиях приводят к тому, что симптомы часто игнорируются, а болезнь обнаруживается уже при осложнениях, включая бесплодие.</a:t>
            </a:r>
            <a:br>
              <a:rPr sz="3600"/>
            </a:b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-227880" y="245880"/>
            <a:ext cx="12985560" cy="1280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5400" spc="-1" strike="noStrike">
                <a:solidFill>
                  <a:srgbClr val="ffff00"/>
                </a:solidFill>
                <a:latin typeface="Calibri Light"/>
              </a:rPr>
              <a:t>Проблемы раннего выявления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3" descr="Назаркина_МЛ"/>
          <p:cNvPicPr/>
          <p:nvPr/>
        </p:nvPicPr>
        <p:blipFill>
          <a:blip r:embed="rId1"/>
          <a:srcRect l="10934" t="7593" r="21221" b="28390"/>
          <a:stretch/>
        </p:blipFill>
        <p:spPr>
          <a:xfrm>
            <a:off x="8810640" y="4203360"/>
            <a:ext cx="3454200" cy="2723040"/>
          </a:xfrm>
          <a:prstGeom prst="rect">
            <a:avLst/>
          </a:prstGeom>
          <a:ln w="0">
            <a:noFill/>
          </a:ln>
          <a:effectLst>
            <a:glow rad="228600">
              <a:srgbClr val="ffffff">
                <a:alpha val="40000"/>
              </a:srgbClr>
            </a:glow>
            <a:softEdge rad="5076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0" y="61560"/>
            <a:ext cx="12191400" cy="86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45720" anchor="t">
            <a:noAutofit/>
          </a:bodyPr>
          <a:p>
            <a:pPr indent="0" algn="ctr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800" spc="-1" strike="noStrike">
                <a:solidFill>
                  <a:srgbClr val="ffff00"/>
                </a:solidFill>
                <a:latin typeface="Rockwell"/>
              </a:rPr>
              <a:t>Современные методы диагностики эндометриоза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8" name="Прямая соединительная линия 7"/>
          <p:cNvCxnSpPr/>
          <p:nvPr/>
        </p:nvCxnSpPr>
        <p:spPr>
          <a:xfrm>
            <a:off x="3836160" y="1092960"/>
            <a:ext cx="720" cy="5623560"/>
          </a:xfrm>
          <a:prstGeom prst="straightConnector1">
            <a:avLst/>
          </a:prstGeom>
          <a:ln w="50800">
            <a:solidFill>
              <a:srgbClr val="ffff00"/>
            </a:solidFill>
            <a:round/>
          </a:ln>
        </p:spPr>
      </p:cxnSp>
      <p:cxnSp>
        <p:nvCxnSpPr>
          <p:cNvPr id="99" name="Прямая соединительная линия 9"/>
          <p:cNvCxnSpPr/>
          <p:nvPr/>
        </p:nvCxnSpPr>
        <p:spPr>
          <a:xfrm>
            <a:off x="8276760" y="1087560"/>
            <a:ext cx="720" cy="5623920"/>
          </a:xfrm>
          <a:prstGeom prst="straightConnector1">
            <a:avLst/>
          </a:prstGeom>
          <a:ln w="50800">
            <a:solidFill>
              <a:srgbClr val="ffff00"/>
            </a:solidFill>
            <a:round/>
          </a:ln>
        </p:spPr>
      </p:cxnSp>
      <p:sp>
        <p:nvSpPr>
          <p:cNvPr id="100" name="AutoShape 2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Rockwell"/>
            </a:endParaRPr>
          </a:p>
        </p:txBody>
      </p:sp>
      <p:sp>
        <p:nvSpPr>
          <p:cNvPr id="101" name="AutoShape 4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Rockwell"/>
            </a:endParaRPr>
          </a:p>
        </p:txBody>
      </p:sp>
      <p:pic>
        <p:nvPicPr>
          <p:cNvPr id="102" name="Рисунок 18" descr=""/>
          <p:cNvPicPr/>
          <p:nvPr/>
        </p:nvPicPr>
        <p:blipFill>
          <a:blip r:embed="rId1"/>
          <a:stretch/>
        </p:blipFill>
        <p:spPr>
          <a:xfrm>
            <a:off x="8355600" y="1087920"/>
            <a:ext cx="3751560" cy="1949040"/>
          </a:xfrm>
          <a:prstGeom prst="rect">
            <a:avLst/>
          </a:prstGeom>
          <a:ln w="0">
            <a:noFill/>
          </a:ln>
        </p:spPr>
      </p:pic>
      <p:pic>
        <p:nvPicPr>
          <p:cNvPr id="103" name="Рисунок 20" descr=""/>
          <p:cNvPicPr/>
          <p:nvPr/>
        </p:nvPicPr>
        <p:blipFill>
          <a:blip r:embed="rId2"/>
          <a:stretch/>
        </p:blipFill>
        <p:spPr>
          <a:xfrm>
            <a:off x="3915000" y="1082520"/>
            <a:ext cx="4282200" cy="194904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22" descr=""/>
          <p:cNvPicPr/>
          <p:nvPr/>
        </p:nvPicPr>
        <p:blipFill>
          <a:blip r:embed="rId3"/>
          <a:stretch/>
        </p:blipFill>
        <p:spPr>
          <a:xfrm>
            <a:off x="244440" y="1082520"/>
            <a:ext cx="3512160" cy="1949040"/>
          </a:xfrm>
          <a:prstGeom prst="rect">
            <a:avLst/>
          </a:prstGeom>
          <a:ln w="0">
            <a:noFill/>
          </a:ln>
        </p:spPr>
      </p:pic>
      <p:sp>
        <p:nvSpPr>
          <p:cNvPr id="105" name="TextBox 24"/>
          <p:cNvSpPr/>
          <p:nvPr/>
        </p:nvSpPr>
        <p:spPr>
          <a:xfrm>
            <a:off x="277560" y="3068280"/>
            <a:ext cx="34704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          </a:t>
            </a: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Ультразвуковое исследование и МРТ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Box 26"/>
          <p:cNvSpPr/>
          <p:nvPr/>
        </p:nvSpPr>
        <p:spPr>
          <a:xfrm>
            <a:off x="3901320" y="3198240"/>
            <a:ext cx="4310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Лапароскопия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Box 28"/>
          <p:cNvSpPr/>
          <p:nvPr/>
        </p:nvSpPr>
        <p:spPr>
          <a:xfrm>
            <a:off x="3909600" y="4078440"/>
            <a:ext cx="42822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Лапароскопия остаётся золотым стандартом диагностики, позволяя не только подтвердить диагноз, но и определить стадию патологии, а также выполнить забор материала для ПГИ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Box 30"/>
          <p:cNvSpPr/>
          <p:nvPr/>
        </p:nvSpPr>
        <p:spPr>
          <a:xfrm>
            <a:off x="8361360" y="4073040"/>
            <a:ext cx="374328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Определение уровня онкомаркера яичников CA-125 в крови служит вспомогательным методом, помогающим в оценке активности эндометриоза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32"/>
          <p:cNvSpPr/>
          <p:nvPr/>
        </p:nvSpPr>
        <p:spPr>
          <a:xfrm>
            <a:off x="244440" y="4073040"/>
            <a:ext cx="351216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Эти визуальные методы помогают обнаружить очаги заболевания, оценить их размеры и распространённость без проведения инвазивного вмешательства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34"/>
          <p:cNvSpPr/>
          <p:nvPr/>
        </p:nvSpPr>
        <p:spPr>
          <a:xfrm>
            <a:off x="8353080" y="3198240"/>
            <a:ext cx="3751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2400" spc="-1" strike="noStrike">
                <a:solidFill>
                  <a:schemeClr val="lt1"/>
                </a:solidFill>
                <a:latin typeface="Calibri Light"/>
              </a:rPr>
              <a:t>Биохимические маркеры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Атлас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 pitchFamily="0" charset="1"/>
        <a:ea typeface=""/>
        <a:cs typeface=""/>
      </a:majorFont>
      <a:minorFont>
        <a:latin typeface="Rockwell" panose="02060603020205020403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  <a:lumMod val="110000"/>
              </a:schemeClr>
            </a:gs>
            <a:gs pos="100000">
              <a:schemeClr val="phClr">
                <a:tint val="78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04000"/>
              </a:schemeClr>
            </a:gs>
            <a:gs pos="69000">
              <a:schemeClr val="phClr">
                <a:shade val="84000"/>
                <a:lumMod val="92000"/>
              </a:schemeClr>
            </a:gs>
            <a:gs pos="100000">
              <a:schemeClr val="phClr">
                <a:shade val="76000"/>
                <a:lumMod val="88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lumMod val="88000"/>
              </a:schemeClr>
            </a:gs>
          </a:gsLst>
          <a:path path="circle">
            <a:fillToRect l="50000" t="15000" r="50000" b="169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{D37BC91A-F029-470D-9A87-4AAD069ED4BB}tf16401371</Template>
  <TotalTime>1168</TotalTime>
  <Application>LibreOffice/7.6.4.1$Windows_X86_64 LibreOffice_project/e19e193f88cd6c0525a17fb7a176ed8e6a3e2aa1</Application>
  <AppVersion>15.0000</AppVersion>
  <Words>431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2024-08-11T10:22:48Z</dcterms:created>
  <dc:creator>Пользователь</dc:creator>
  <dc:description/>
  <dc:language>ru-RU</dc:language>
  <cp:lastModifiedBy/>
  <dcterms:modified xsi:type="dcterms:W3CDTF">2026-02-08T16:43:42Z</dcterms:modified>
  <cp:revision>47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10</vt:i4>
  </property>
</Properties>
</file>