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56" r:id="rId2"/>
    <p:sldId id="257" r:id="rId3"/>
    <p:sldId id="294" r:id="rId4"/>
    <p:sldId id="258" r:id="rId5"/>
    <p:sldId id="280" r:id="rId6"/>
    <p:sldId id="282" r:id="rId7"/>
    <p:sldId id="292" r:id="rId8"/>
    <p:sldId id="295" r:id="rId9"/>
    <p:sldId id="259" r:id="rId10"/>
    <p:sldId id="271" r:id="rId11"/>
    <p:sldId id="261" r:id="rId12"/>
    <p:sldId id="262" r:id="rId13"/>
    <p:sldId id="273" r:id="rId14"/>
    <p:sldId id="284" r:id="rId15"/>
    <p:sldId id="285" r:id="rId16"/>
    <p:sldId id="263" r:id="rId17"/>
    <p:sldId id="264" r:id="rId18"/>
    <p:sldId id="274" r:id="rId19"/>
    <p:sldId id="265" r:id="rId20"/>
    <p:sldId id="289" r:id="rId21"/>
    <p:sldId id="275" r:id="rId22"/>
    <p:sldId id="266" r:id="rId23"/>
    <p:sldId id="296" r:id="rId24"/>
    <p:sldId id="272" r:id="rId25"/>
    <p:sldId id="283" r:id="rId26"/>
    <p:sldId id="276" r:id="rId27"/>
    <p:sldId id="297" r:id="rId28"/>
    <p:sldId id="298" r:id="rId29"/>
    <p:sldId id="26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2" autoAdjust="0"/>
    <p:restoredTop sz="87000" autoAdjust="0"/>
  </p:normalViewPr>
  <p:slideViewPr>
    <p:cSldViewPr>
      <p:cViewPr>
        <p:scale>
          <a:sx n="76" d="100"/>
          <a:sy n="76" d="100"/>
        </p:scale>
        <p:origin x="-124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4.2</c:v>
                </c:pt>
                <c:pt idx="1">
                  <c:v>2.8</c:v>
                </c:pt>
                <c:pt idx="2">
                  <c:v>2.6</c:v>
                </c:pt>
                <c:pt idx="3">
                  <c:v>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4.0999999999999996</c:v>
                </c:pt>
                <c:pt idx="1">
                  <c:v>2.9</c:v>
                </c:pt>
                <c:pt idx="2">
                  <c:v>2.7</c:v>
                </c:pt>
                <c:pt idx="3">
                  <c:v>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Группа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4.9000000000000004</c:v>
                </c:pt>
                <c:pt idx="1">
                  <c:v>3</c:v>
                </c:pt>
                <c:pt idx="2">
                  <c:v>2.8</c:v>
                </c:pt>
                <c:pt idx="3">
                  <c:v>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808512"/>
        <c:axId val="27810048"/>
      </c:barChart>
      <c:catAx>
        <c:axId val="27808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6">
                    <a:lumMod val="40000"/>
                    <a:lumOff val="60000"/>
                  </a:schemeClr>
                </a:solidFill>
              </a:defRPr>
            </a:pPr>
            <a:endParaRPr lang="ru-RU"/>
          </a:p>
        </c:txPr>
        <c:crossAx val="27810048"/>
        <c:crosses val="autoZero"/>
        <c:auto val="1"/>
        <c:lblAlgn val="ctr"/>
        <c:lblOffset val="100"/>
        <c:noMultiLvlLbl val="0"/>
      </c:catAx>
      <c:valAx>
        <c:axId val="27810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6">
                    <a:lumMod val="40000"/>
                    <a:lumOff val="60000"/>
                  </a:schemeClr>
                </a:solidFill>
              </a:defRPr>
            </a:pPr>
            <a:endParaRPr lang="ru-RU"/>
          </a:p>
        </c:txPr>
        <c:crossAx val="278085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solidFill>
                <a:schemeClr val="accent6">
                  <a:lumMod val="40000"/>
                  <a:lumOff val="6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25.7</c:v>
                </c:pt>
                <c:pt idx="1">
                  <c:v>28.6</c:v>
                </c:pt>
                <c:pt idx="2">
                  <c:v>39.6</c:v>
                </c:pt>
                <c:pt idx="3">
                  <c:v>46.6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26.7</c:v>
                </c:pt>
                <c:pt idx="1">
                  <c:v>28.1</c:v>
                </c:pt>
                <c:pt idx="2">
                  <c:v>38.4</c:v>
                </c:pt>
                <c:pt idx="3">
                  <c:v>44.4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Группа3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25.1</c:v>
                </c:pt>
                <c:pt idx="1">
                  <c:v>25.2</c:v>
                </c:pt>
                <c:pt idx="2">
                  <c:v>36.700000000000003</c:v>
                </c:pt>
                <c:pt idx="3">
                  <c:v>42.4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728448"/>
        <c:axId val="58729984"/>
      </c:barChart>
      <c:catAx>
        <c:axId val="58728448"/>
        <c:scaling>
          <c:orientation val="minMax"/>
        </c:scaling>
        <c:delete val="0"/>
        <c:axPos val="b"/>
        <c:majorTickMark val="out"/>
        <c:minorTickMark val="none"/>
        <c:tickLblPos val="nextTo"/>
        <c:crossAx val="58729984"/>
        <c:crosses val="autoZero"/>
        <c:auto val="1"/>
        <c:lblAlgn val="ctr"/>
        <c:lblOffset val="100"/>
        <c:noMultiLvlLbl val="0"/>
      </c:catAx>
      <c:valAx>
        <c:axId val="58729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7284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accent6">
              <a:lumMod val="40000"/>
              <a:lumOff val="6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46.1</c:v>
                </c:pt>
                <c:pt idx="1">
                  <c:v>58.4</c:v>
                </c:pt>
                <c:pt idx="2">
                  <c:v>63.3</c:v>
                </c:pt>
                <c:pt idx="3">
                  <c:v>66.8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46.7</c:v>
                </c:pt>
                <c:pt idx="1">
                  <c:v>57.2</c:v>
                </c:pt>
                <c:pt idx="2">
                  <c:v>61.3</c:v>
                </c:pt>
                <c:pt idx="3">
                  <c:v>64.7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Группа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46.1</c:v>
                </c:pt>
                <c:pt idx="1">
                  <c:v>55.2</c:v>
                </c:pt>
                <c:pt idx="2">
                  <c:v>59.8</c:v>
                </c:pt>
                <c:pt idx="3">
                  <c:v>61.7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744192"/>
        <c:axId val="58766464"/>
      </c:barChart>
      <c:catAx>
        <c:axId val="58744192"/>
        <c:scaling>
          <c:orientation val="minMax"/>
        </c:scaling>
        <c:delete val="0"/>
        <c:axPos val="b"/>
        <c:majorTickMark val="out"/>
        <c:minorTickMark val="none"/>
        <c:tickLblPos val="nextTo"/>
        <c:crossAx val="58766464"/>
        <c:crosses val="autoZero"/>
        <c:auto val="1"/>
        <c:lblAlgn val="ctr"/>
        <c:lblOffset val="100"/>
        <c:noMultiLvlLbl val="0"/>
      </c:catAx>
      <c:valAx>
        <c:axId val="58766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7441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accent6">
              <a:lumMod val="40000"/>
              <a:lumOff val="60000"/>
            </a:schemeClr>
          </a:solidFill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45FEF-B8CD-4764-84AB-B607702ADE72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94A93-0584-4679-8569-A67CD76B4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23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420888"/>
            <a:ext cx="8712968" cy="18722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uk-UA" sz="3200" smtClean="0">
                <a:solidFill>
                  <a:srgbClr val="FFFF00"/>
                </a:solidFill>
              </a:rPr>
              <a:t>ВЫБОР СПОСОБА </a:t>
            </a:r>
            <a:r>
              <a:rPr lang="uk-UA" sz="3200" smtClean="0">
                <a:solidFill>
                  <a:srgbClr val="FFFF00"/>
                </a:solidFill>
              </a:rPr>
              <a:t>ВАРИКОЦЕЛЭКТОМИИ </a:t>
            </a:r>
            <a:r>
              <a:rPr lang="uk-UA" sz="3200" dirty="0" smtClean="0">
                <a:solidFill>
                  <a:srgbClr val="FFFF00"/>
                </a:solidFill>
              </a:rPr>
              <a:t>У МУЖЧИН РЕПРОДУКТИВНОГО ВОЗРАСТА С УЧЕТОМ  ПАТОГЕНЕТИЧЕСКОГО ТИПА ВАРИКОЦЕЛЕ</a:t>
            </a:r>
            <a:r>
              <a:rPr lang="ru-RU" sz="3200" dirty="0" smtClean="0">
                <a:solidFill>
                  <a:srgbClr val="FFFF00"/>
                </a:solidFill>
              </a:rPr>
              <a:t/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uk-UA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Малинин</a:t>
            </a:r>
            <a:r>
              <a:rPr lang="uk-UA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Ю.Ю</a:t>
            </a:r>
            <a:r>
              <a:rPr lang="uk-UA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Канана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А.Я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.,</a:t>
            </a:r>
            <a:b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             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Бессонова 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А.Д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                                   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г. Донецк  2025</a:t>
            </a:r>
            <a:r>
              <a:rPr lang="ru-RU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700" dirty="0" smtClean="0">
                <a:solidFill>
                  <a:srgbClr val="FFFF00"/>
                </a:solidFill>
              </a:rPr>
              <a:t>	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smtClean="0">
                <a:solidFill>
                  <a:schemeClr val="bg1"/>
                </a:solidFill>
              </a:rPr>
              <a:t/>
            </a:r>
            <a:br>
              <a:rPr lang="ru-RU" sz="2700" dirty="0" smtClean="0">
                <a:solidFill>
                  <a:schemeClr val="bg1"/>
                </a:solidFill>
              </a:rPr>
            </a:br>
            <a:r>
              <a:rPr lang="ru-RU" sz="2700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1368152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ФГБОУ ВО  « Донецкий 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государственный 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медицинский университет 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имени 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Горького» Минздрава России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Показания к операции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solidFill>
                  <a:srgbClr val="FFFF00"/>
                </a:solidFill>
              </a:rPr>
              <a:t>гипо</a:t>
            </a:r>
            <a:r>
              <a:rPr lang="ru-RU" sz="3600" dirty="0" smtClean="0">
                <a:solidFill>
                  <a:srgbClr val="FFFF00"/>
                </a:solidFill>
              </a:rPr>
              <a:t>- и атрофия яичка (замедление роста)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двустороннее </a:t>
            </a:r>
            <a:r>
              <a:rPr lang="ru-RU" sz="3600" dirty="0" err="1" smtClean="0">
                <a:solidFill>
                  <a:srgbClr val="FFFF00"/>
                </a:solidFill>
              </a:rPr>
              <a:t>варикоцеле</a:t>
            </a:r>
            <a:endParaRPr lang="ru-RU" sz="3600" dirty="0" smtClean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патология в </a:t>
            </a:r>
            <a:r>
              <a:rPr lang="ru-RU" sz="3600" dirty="0" err="1" smtClean="0">
                <a:solidFill>
                  <a:srgbClr val="FFFF00"/>
                </a:solidFill>
              </a:rPr>
              <a:t>спермограмме</a:t>
            </a:r>
            <a:endParaRPr lang="ru-RU" sz="3600" dirty="0" smtClean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болевой синдром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дополнительная патология яичка или паховой области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Лапароскопическая</a:t>
            </a:r>
            <a:r>
              <a:rPr lang="ru-RU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варикоцелэктомия</a:t>
            </a:r>
            <a:r>
              <a:rPr lang="ru-RU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br>
              <a:rPr lang="ru-RU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модификации клиники</a:t>
            </a:r>
            <a:endParaRPr lang="ru-RU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Содержимое 6" descr="сканирование0001 - коп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46764" y="1412776"/>
            <a:ext cx="4592910" cy="3096344"/>
          </a:xfrm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5220072" y="6165304"/>
            <a:ext cx="388843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i="1" dirty="0" smtClean="0">
                <a:solidFill>
                  <a:srgbClr val="FFFF00"/>
                </a:solidFill>
              </a:rPr>
              <a:t>Патент Украины № 64652</a:t>
            </a: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1\Pictures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924944"/>
            <a:ext cx="3678945" cy="357758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ОБСЛЕДОВАНИЕ БОЛЬНЫХ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5351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7606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Исследование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больных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Изучение жалоб, анамнеза, объективный статус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Осмотр и пальпация наружных половых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органов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Лабораторные общеклинические исследования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Спермограмма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Гормональный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статус 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46,4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Ультрасонография, 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в т.ч. допплерография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208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Флеботестикулография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686049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КРИТЕРИИ ОЦЕНКИ РЕЗУЛЬТАТОВ ОПЕРАЦИЙ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04856" cy="3816424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успешность выполнения плана оперативного вмешательства (переход к открытому способу операции, невозможность </a:t>
            </a:r>
            <a:r>
              <a:rPr lang="ru-RU" dirty="0" err="1" smtClean="0">
                <a:solidFill>
                  <a:srgbClr val="FFFF00"/>
                </a:solidFill>
              </a:rPr>
              <a:t>интраоперационного</a:t>
            </a:r>
            <a:r>
              <a:rPr lang="ru-RU" dirty="0" smtClean="0">
                <a:solidFill>
                  <a:srgbClr val="FFFF00"/>
                </a:solidFill>
              </a:rPr>
              <a:t> определения гемодинамического типа </a:t>
            </a:r>
            <a:r>
              <a:rPr lang="ru-RU" dirty="0" err="1" smtClean="0">
                <a:solidFill>
                  <a:srgbClr val="FFFF00"/>
                </a:solidFill>
              </a:rPr>
              <a:t>варикоцеле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длительность операции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частота осложнений, их характер и количество</a:t>
            </a:r>
          </a:p>
          <a:p>
            <a:pPr algn="l"/>
            <a:endParaRPr lang="ru-RU" sz="2400" dirty="0" smtClean="0">
              <a:solidFill>
                <a:srgbClr val="FFFF00"/>
              </a:solidFill>
            </a:endParaRPr>
          </a:p>
          <a:p>
            <a:pPr algn="l"/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КРИТЕРИИ ОЦЕНКИ</a:t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РЕЗУЛЬТАТОВ ОПЕРАЦИЙ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rgbClr val="FFFF00"/>
                </a:solidFill>
              </a:rPr>
              <a:t>степень выраженности послеоперационного болевого синдрома, группы и количество используемых  анальгетиков</a:t>
            </a:r>
          </a:p>
          <a:p>
            <a:pPr algn="just"/>
            <a:r>
              <a:rPr lang="ru-RU" dirty="0" smtClean="0">
                <a:solidFill>
                  <a:srgbClr val="FFFF00"/>
                </a:solidFill>
              </a:rPr>
              <a:t>количество </a:t>
            </a:r>
            <a:r>
              <a:rPr lang="ru-RU" dirty="0" err="1" smtClean="0">
                <a:solidFill>
                  <a:srgbClr val="FFFF00"/>
                </a:solidFill>
              </a:rPr>
              <a:t>послеоперационых</a:t>
            </a:r>
            <a:r>
              <a:rPr lang="ru-RU" dirty="0" smtClean="0">
                <a:solidFill>
                  <a:srgbClr val="FFFF00"/>
                </a:solidFill>
              </a:rPr>
              <a:t> койко-дней</a:t>
            </a:r>
          </a:p>
          <a:p>
            <a:pPr algn="just"/>
            <a:r>
              <a:rPr lang="ru-RU" dirty="0" smtClean="0">
                <a:solidFill>
                  <a:srgbClr val="FFFF00"/>
                </a:solidFill>
              </a:rPr>
              <a:t>успешность прерывания патологического венозного </a:t>
            </a:r>
            <a:r>
              <a:rPr lang="ru-RU" dirty="0" err="1" smtClean="0">
                <a:solidFill>
                  <a:srgbClr val="FFFF00"/>
                </a:solidFill>
              </a:rPr>
              <a:t>рефлюкса</a:t>
            </a:r>
            <a:r>
              <a:rPr lang="ru-RU" dirty="0" smtClean="0">
                <a:solidFill>
                  <a:srgbClr val="FFFF00"/>
                </a:solidFill>
              </a:rPr>
              <a:t> – динамика сокращения диаметра расширенных вен </a:t>
            </a:r>
            <a:r>
              <a:rPr lang="ru-RU" dirty="0" err="1" smtClean="0">
                <a:solidFill>
                  <a:srgbClr val="FFFF00"/>
                </a:solidFill>
              </a:rPr>
              <a:t>лозовидного</a:t>
            </a:r>
            <a:r>
              <a:rPr lang="ru-RU" dirty="0" smtClean="0">
                <a:solidFill>
                  <a:srgbClr val="FFFF00"/>
                </a:solidFill>
              </a:rPr>
              <a:t> сплетения, частота рецидивов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КРИТЕРИИ ОЦЕНКИ</a:t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РЕЗУЛЬТАТОВ ОПЕРАЦИЙ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rgbClr val="FFFF00"/>
                </a:solidFill>
              </a:rPr>
              <a:t>качество жизни больных в ближайшем и отдаленном послеоперационном периоде</a:t>
            </a:r>
          </a:p>
          <a:p>
            <a:pPr algn="just"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 algn="just"/>
            <a:r>
              <a:rPr lang="ru-RU" dirty="0" smtClean="0">
                <a:solidFill>
                  <a:srgbClr val="FFFF00"/>
                </a:solidFill>
              </a:rPr>
              <a:t>динамика изменений параметров </a:t>
            </a:r>
            <a:r>
              <a:rPr lang="ru-RU" dirty="0" err="1" smtClean="0">
                <a:solidFill>
                  <a:srgbClr val="FFFF00"/>
                </a:solidFill>
              </a:rPr>
              <a:t>спермограмм</a:t>
            </a:r>
            <a:r>
              <a:rPr lang="ru-RU" dirty="0" smtClean="0">
                <a:solidFill>
                  <a:srgbClr val="FFFF00"/>
                </a:solidFill>
              </a:rPr>
              <a:t> у больных с </a:t>
            </a:r>
            <a:r>
              <a:rPr lang="ru-RU" dirty="0" err="1" smtClean="0">
                <a:solidFill>
                  <a:srgbClr val="FFFF00"/>
                </a:solidFill>
              </a:rPr>
              <a:t>патоспермией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РЕЗУЛЬТАТЫ И ОБСУЖДЕНИЕ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200" dirty="0" smtClean="0">
                <a:solidFill>
                  <a:srgbClr val="FFFF00"/>
                </a:solidFill>
              </a:rPr>
              <a:t>двустороннее </a:t>
            </a:r>
            <a:r>
              <a:rPr lang="ru-RU" sz="42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4200" dirty="0" smtClean="0">
                <a:solidFill>
                  <a:srgbClr val="FFFF00"/>
                </a:solidFill>
              </a:rPr>
              <a:t> – 14 (5,3%)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1 группа – 9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2 группа – 2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3 группа – 3</a:t>
            </a:r>
          </a:p>
          <a:p>
            <a:pPr>
              <a:buNone/>
            </a:pPr>
            <a:endParaRPr lang="ru-RU" sz="4200" dirty="0" smtClean="0">
              <a:solidFill>
                <a:srgbClr val="FFFF00"/>
              </a:solidFill>
            </a:endParaRPr>
          </a:p>
          <a:p>
            <a:r>
              <a:rPr lang="ru-RU" sz="42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4200" dirty="0" smtClean="0">
                <a:solidFill>
                  <a:srgbClr val="FFFF00"/>
                </a:solidFill>
              </a:rPr>
              <a:t> справа – 2 (0,8%)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1 группа – 1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2 группа – 1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	</a:t>
            </a:r>
          </a:p>
          <a:p>
            <a:pPr algn="ctr">
              <a:buNone/>
            </a:pPr>
            <a:r>
              <a:rPr lang="ru-RU" dirty="0">
                <a:solidFill>
                  <a:srgbClr val="FFFF00"/>
                </a:solidFill>
              </a:rPr>
              <a:t>	</a:t>
            </a:r>
            <a:r>
              <a:rPr lang="ru-RU" dirty="0" smtClean="0">
                <a:solidFill>
                  <a:srgbClr val="FFFF00"/>
                </a:solidFill>
              </a:rPr>
              <a:t>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РЕЗУЛЬТАТЫ И ОБСУЖДЕНИЕ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рецидивное </a:t>
            </a:r>
            <a:r>
              <a:rPr lang="ru-RU" dirty="0" err="1" smtClean="0">
                <a:solidFill>
                  <a:srgbClr val="FFFF00"/>
                </a:solidFill>
              </a:rPr>
              <a:t>варикоцеле</a:t>
            </a:r>
            <a:r>
              <a:rPr lang="ru-RU" dirty="0" smtClean="0">
                <a:solidFill>
                  <a:srgbClr val="FFFF00"/>
                </a:solidFill>
              </a:rPr>
              <a:t> – 13 (4,9%)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11 – после операции </a:t>
            </a:r>
            <a:r>
              <a:rPr lang="ru-RU" dirty="0" err="1" smtClean="0">
                <a:solidFill>
                  <a:srgbClr val="FFFF00"/>
                </a:solidFill>
              </a:rPr>
              <a:t>Иваниссевича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sz="3000" dirty="0" smtClean="0">
                <a:solidFill>
                  <a:srgbClr val="FFFF00"/>
                </a:solidFill>
              </a:rPr>
              <a:t>в др.клиниках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2 – после ЛСК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(в др.клиниках)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выполнено: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10 – </a:t>
            </a:r>
            <a:r>
              <a:rPr lang="ru-RU" dirty="0" err="1" smtClean="0">
                <a:solidFill>
                  <a:srgbClr val="FFFF00"/>
                </a:solidFill>
              </a:rPr>
              <a:t>суб</a:t>
            </a:r>
            <a:r>
              <a:rPr lang="ru-RU" dirty="0" smtClean="0">
                <a:solidFill>
                  <a:srgbClr val="FFFF00"/>
                </a:solidFill>
              </a:rPr>
              <a:t>-/</a:t>
            </a:r>
            <a:r>
              <a:rPr lang="ru-RU" dirty="0" err="1" smtClean="0">
                <a:solidFill>
                  <a:srgbClr val="FFFF00"/>
                </a:solidFill>
              </a:rPr>
              <a:t>ингвинальная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варикоцелэктомия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3 – ЛСК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варикоцелэктомия</a:t>
            </a:r>
            <a:r>
              <a:rPr lang="ru-RU" dirty="0" smtClean="0">
                <a:solidFill>
                  <a:srgbClr val="FFFF00"/>
                </a:solidFill>
              </a:rPr>
              <a:t> в модификации клиники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СОПУТСТВУЮЩАЯ ПАТОЛОГИЯ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9"/>
            <a:ext cx="8712968" cy="3960440"/>
          </a:xfrm>
        </p:spPr>
        <p:txBody>
          <a:bodyPr>
            <a:normAutofit fontScale="92500" lnSpcReduction="20000"/>
          </a:bodyPr>
          <a:lstStyle/>
          <a:p>
            <a:r>
              <a:rPr lang="ru-RU" sz="3900" dirty="0" err="1" smtClean="0">
                <a:solidFill>
                  <a:srgbClr val="FFFF00"/>
                </a:solidFill>
              </a:rPr>
              <a:t>гидроцеле</a:t>
            </a:r>
            <a:r>
              <a:rPr lang="ru-RU" sz="3900" dirty="0" smtClean="0">
                <a:solidFill>
                  <a:srgbClr val="FFFF00"/>
                </a:solidFill>
              </a:rPr>
              <a:t> – 2</a:t>
            </a:r>
          </a:p>
          <a:p>
            <a:r>
              <a:rPr lang="ru-RU" sz="3900" dirty="0" smtClean="0">
                <a:solidFill>
                  <a:srgbClr val="FFFF00"/>
                </a:solidFill>
              </a:rPr>
              <a:t>киста придатка  яичка – 5</a:t>
            </a:r>
          </a:p>
          <a:p>
            <a:r>
              <a:rPr lang="ru-RU" sz="3900" dirty="0" smtClean="0">
                <a:solidFill>
                  <a:srgbClr val="FFFF00"/>
                </a:solidFill>
              </a:rPr>
              <a:t>косая пахово-мошоночная грыжа – 3</a:t>
            </a:r>
          </a:p>
          <a:p>
            <a:r>
              <a:rPr lang="ru-RU" sz="3900" dirty="0" smtClean="0">
                <a:solidFill>
                  <a:srgbClr val="FFFF00"/>
                </a:solidFill>
              </a:rPr>
              <a:t>рубцовый фимоз – 4</a:t>
            </a:r>
          </a:p>
          <a:p>
            <a:r>
              <a:rPr lang="ru-RU" sz="3900" dirty="0" smtClean="0">
                <a:solidFill>
                  <a:srgbClr val="FFFF00"/>
                </a:solidFill>
              </a:rPr>
              <a:t>короткая уздечка – 1</a:t>
            </a:r>
          </a:p>
          <a:p>
            <a:r>
              <a:rPr lang="ru-RU" sz="39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3900" dirty="0" smtClean="0">
                <a:solidFill>
                  <a:srgbClr val="FFFF00"/>
                </a:solidFill>
              </a:rPr>
              <a:t> справа и атрофия левого яичка - 1</a:t>
            </a:r>
            <a:endParaRPr lang="ru-RU" sz="39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58417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ТИПЫ ВАРИКОЦЕЛЕ У БОЛЬНЫХ 1-й ГРУППЫ (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 С</a:t>
            </a:r>
            <a:r>
              <a:rPr lang="en-US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oolset</a:t>
            </a: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 1984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3921299"/>
          </a:xfrm>
        </p:spPr>
        <p:txBody>
          <a:bodyPr/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sz="3600" dirty="0" err="1" smtClean="0">
                <a:solidFill>
                  <a:srgbClr val="FFFF00"/>
                </a:solidFill>
              </a:rPr>
              <a:t>рено-тестикулярный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рефлюкс</a:t>
            </a:r>
            <a:r>
              <a:rPr lang="ru-RU" sz="3600" dirty="0" smtClean="0">
                <a:solidFill>
                  <a:srgbClr val="FFFF00"/>
                </a:solidFill>
              </a:rPr>
              <a:t> – 62 (74,7%)</a:t>
            </a:r>
          </a:p>
          <a:p>
            <a:r>
              <a:rPr lang="ru-RU" sz="3600" dirty="0" err="1" smtClean="0">
                <a:solidFill>
                  <a:srgbClr val="FFFF00"/>
                </a:solidFill>
              </a:rPr>
              <a:t>илео-тестикулярный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рефлюкс</a:t>
            </a:r>
            <a:r>
              <a:rPr lang="ru-RU" sz="3600" dirty="0" smtClean="0">
                <a:solidFill>
                  <a:srgbClr val="FFFF00"/>
                </a:solidFill>
              </a:rPr>
              <a:t> – 6 (7,2%)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смешанный тип – 15 (18,1%)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АКТУАЛЬНОСТЬ ПРОБЛЕМЫ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>
                <a:solidFill>
                  <a:srgbClr val="FFFF00"/>
                </a:solidFill>
              </a:rPr>
              <a:t>заболеваемость  - 2,3-30,7%</a:t>
            </a:r>
          </a:p>
          <a:p>
            <a:pPr algn="just"/>
            <a:r>
              <a:rPr lang="ru-RU" sz="4000" dirty="0" smtClean="0">
                <a:solidFill>
                  <a:srgbClr val="FFFF00"/>
                </a:solidFill>
              </a:rPr>
              <a:t>изменения в </a:t>
            </a:r>
            <a:r>
              <a:rPr lang="ru-RU" sz="4000" dirty="0" err="1" smtClean="0">
                <a:solidFill>
                  <a:srgbClr val="FFFF00"/>
                </a:solidFill>
              </a:rPr>
              <a:t>спермограмме</a:t>
            </a:r>
            <a:r>
              <a:rPr lang="ru-RU" sz="4000" dirty="0" smtClean="0">
                <a:solidFill>
                  <a:srgbClr val="FFFF00"/>
                </a:solidFill>
              </a:rPr>
              <a:t> - 40%</a:t>
            </a:r>
          </a:p>
          <a:p>
            <a:pPr algn="just"/>
            <a:r>
              <a:rPr lang="ru-RU" sz="4000" dirty="0" err="1" smtClean="0">
                <a:solidFill>
                  <a:srgbClr val="FFFF00"/>
                </a:solidFill>
              </a:rPr>
              <a:t>выявляемость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4000" dirty="0" smtClean="0">
                <a:solidFill>
                  <a:srgbClr val="FFFF00"/>
                </a:solidFill>
              </a:rPr>
              <a:t> у больных с бесплодием - 40%</a:t>
            </a:r>
          </a:p>
          <a:p>
            <a:pPr algn="just"/>
            <a:r>
              <a:rPr lang="ru-RU" sz="4000" dirty="0" smtClean="0">
                <a:solidFill>
                  <a:srgbClr val="FFFF00"/>
                </a:solidFill>
              </a:rPr>
              <a:t>нормализация </a:t>
            </a:r>
            <a:r>
              <a:rPr lang="ru-RU" sz="4000" dirty="0" err="1" smtClean="0">
                <a:solidFill>
                  <a:srgbClr val="FFFF00"/>
                </a:solidFill>
              </a:rPr>
              <a:t>спермограмм</a:t>
            </a:r>
            <a:r>
              <a:rPr lang="ru-RU" sz="4000" dirty="0" smtClean="0">
                <a:solidFill>
                  <a:srgbClr val="FFFF00"/>
                </a:solidFill>
              </a:rPr>
              <a:t> после операции - 50%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Некоторые показатели различных видов хирургических вмешательств у больных </a:t>
            </a:r>
            <a:r>
              <a:rPr lang="ru-RU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варикоцеле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(M</a:t>
            </a:r>
            <a:r>
              <a:rPr lang="ru-RU" sz="3600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+</a:t>
            </a:r>
            <a:r>
              <a:rPr lang="en-U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39750" y="2204865"/>
          <a:ext cx="8280724" cy="34834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70181"/>
                <a:gridCol w="2070181"/>
                <a:gridCol w="2070181"/>
                <a:gridCol w="2070181"/>
              </a:tblGrid>
              <a:tr h="5604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Показатели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1-я группа   </a:t>
                      </a:r>
                      <a:endParaRPr lang="en-US" sz="1600" dirty="0" smtClean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/>
                        <a:t>n=78)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2-я группа  </a:t>
                      </a:r>
                      <a:endParaRPr lang="en-US" sz="1600" dirty="0" smtClean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/>
                        <a:t>n=111)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3-я группа   </a:t>
                      </a:r>
                      <a:endParaRPr lang="en-US" sz="1600" dirty="0" smtClean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/>
                        <a:t>n=76)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7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Длительность операции, мин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18,4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± 5,0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34,7 </a:t>
                      </a:r>
                      <a:r>
                        <a:rPr lang="ru-RU" sz="2000" dirty="0" smtClean="0"/>
                        <a:t>± 2,3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38,4 </a:t>
                      </a:r>
                      <a:r>
                        <a:rPr lang="ru-RU" sz="2000" dirty="0" smtClean="0"/>
                        <a:t>± 4,1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7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Послеоперационный койко-день, сут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1,2±0,3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2,3±0,4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3,6±1,0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7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Физическая активность, баллы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2,3 </a:t>
                      </a:r>
                      <a:r>
                        <a:rPr lang="ru-RU" sz="2000" dirty="0" smtClean="0"/>
                        <a:t>± 0,2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3,4 </a:t>
                      </a:r>
                      <a:r>
                        <a:rPr lang="ru-RU" sz="2000" dirty="0" smtClean="0"/>
                        <a:t>± 0,24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3,5 </a:t>
                      </a:r>
                      <a:r>
                        <a:rPr lang="ru-RU" sz="2000" dirty="0" smtClean="0"/>
                        <a:t>± 0,22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755576" y="5359569"/>
            <a:ext cx="79928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 </a:t>
            </a:r>
            <a:r>
              <a:rPr lang="ru-RU" sz="2000" dirty="0" smtClean="0">
                <a:solidFill>
                  <a:srgbClr val="FF0000"/>
                </a:solidFill>
              </a:rPr>
              <a:t>*</a:t>
            </a: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/ разница достоверна для величин 1 группы по отношению ко</a:t>
            </a:r>
            <a:r>
              <a:rPr lang="en-US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2 и 3 группам (</a:t>
            </a:r>
            <a:r>
              <a:rPr lang="ru-RU" sz="2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</a:t>
            </a: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&lt; 0,05) </a:t>
            </a: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		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ОСЛОЖНЕНИЯ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676456" cy="4525963"/>
          </a:xfrm>
        </p:spPr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</a:rPr>
              <a:t>1 группа – нет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2 группа – 1 (0,9%) – тромбоз 	поверхностной вены полового члена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3 группа – 1 (1,3%) – </a:t>
            </a:r>
            <a:r>
              <a:rPr lang="ru-RU" sz="3600" dirty="0" err="1" smtClean="0">
                <a:solidFill>
                  <a:srgbClr val="FFFF00"/>
                </a:solidFill>
              </a:rPr>
              <a:t>гидроцеле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РЕЦИДИВЫ ЗАБОЛЕВАНИЯ, ПОДТВЕРЖДЕННЫЕ УЗДГ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1 группа – 1 (1,3%)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2 группа – 3 (2,7%)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3 группа – 7 (9,2%)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	 </a:t>
            </a:r>
          </a:p>
          <a:p>
            <a:pPr>
              <a:buNone/>
            </a:pPr>
            <a:r>
              <a:rPr lang="ru-RU" dirty="0">
                <a:solidFill>
                  <a:srgbClr val="FFFF00"/>
                </a:solidFill>
              </a:rPr>
              <a:t>	</a:t>
            </a:r>
            <a:r>
              <a:rPr lang="ru-RU" dirty="0" smtClean="0">
                <a:solidFill>
                  <a:srgbClr val="FFFF00"/>
                </a:solidFill>
              </a:rPr>
              <a:t>	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Динамика сокращения диаметра расширенных вен 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лозовидного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сплетения, мм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(в покое)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ПАТОСПЕРМИЯ НА ДОГОСПИТАЛЬНОМ ЭТАПЕ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n=</a:t>
            </a:r>
            <a:r>
              <a:rPr lang="ru-RU" sz="3600" dirty="0" smtClean="0">
                <a:solidFill>
                  <a:srgbClr val="FFFF00"/>
                </a:solidFill>
              </a:rPr>
              <a:t>83 (31,3%)</a:t>
            </a:r>
            <a:r>
              <a:rPr lang="en-US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smtClean="0">
                <a:solidFill>
                  <a:srgbClr val="FFFF00"/>
                </a:solidFill>
              </a:rPr>
              <a:t>возраст</a:t>
            </a:r>
            <a:r>
              <a:rPr lang="en-US" sz="3600" dirty="0" smtClean="0">
                <a:solidFill>
                  <a:srgbClr val="FFFF00"/>
                </a:solidFill>
              </a:rPr>
              <a:t>:</a:t>
            </a:r>
            <a:r>
              <a:rPr lang="ru-RU" sz="3600" dirty="0" smtClean="0">
                <a:solidFill>
                  <a:srgbClr val="FFFF00"/>
                </a:solidFill>
              </a:rPr>
              <a:t> 21-42 лет</a:t>
            </a:r>
          </a:p>
          <a:p>
            <a:endParaRPr lang="ru-RU" sz="3600" dirty="0" smtClean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1 группа – 28 (35,9%)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2 группа – 31 (27,9%)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3 группа – 24 (31,6%)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ЛЕЧЕНИЕ ПАТОСПЕРМИИ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</a:rPr>
              <a:t>растительные препараты (</a:t>
            </a:r>
            <a:r>
              <a:rPr lang="ru-RU" sz="3600" dirty="0" err="1" smtClean="0">
                <a:solidFill>
                  <a:srgbClr val="FFFF00"/>
                </a:solidFill>
              </a:rPr>
              <a:t>спеман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трибестан</a:t>
            </a:r>
            <a:r>
              <a:rPr lang="ru-RU" sz="36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антиоксиданты  (токоферол)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улучшение </a:t>
            </a:r>
            <a:r>
              <a:rPr lang="ru-RU" sz="3600" dirty="0" err="1" smtClean="0">
                <a:solidFill>
                  <a:srgbClr val="FFFF00"/>
                </a:solidFill>
              </a:rPr>
              <a:t>микроциркуляции</a:t>
            </a:r>
            <a:r>
              <a:rPr lang="ru-RU" sz="3600" dirty="0" smtClean="0">
                <a:solidFill>
                  <a:srgbClr val="FFFF00"/>
                </a:solidFill>
              </a:rPr>
              <a:t> (</a:t>
            </a:r>
            <a:r>
              <a:rPr lang="ru-RU" sz="3600" dirty="0" err="1" smtClean="0">
                <a:solidFill>
                  <a:srgbClr val="FFFF00"/>
                </a:solidFill>
              </a:rPr>
              <a:t>трентал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курантил</a:t>
            </a:r>
            <a:r>
              <a:rPr lang="ru-RU" sz="36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ru-RU" sz="3600" dirty="0" err="1" smtClean="0">
                <a:solidFill>
                  <a:srgbClr val="FFFF00"/>
                </a:solidFill>
              </a:rPr>
              <a:t>венотоники</a:t>
            </a:r>
            <a:r>
              <a:rPr lang="ru-RU" sz="3600" dirty="0" smtClean="0">
                <a:solidFill>
                  <a:srgbClr val="FFFF00"/>
                </a:solidFill>
              </a:rPr>
              <a:t> (</a:t>
            </a:r>
            <a:r>
              <a:rPr lang="ru-RU" sz="3600" dirty="0" err="1" smtClean="0">
                <a:solidFill>
                  <a:srgbClr val="FFFF00"/>
                </a:solidFill>
              </a:rPr>
              <a:t>детралекс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флебодия</a:t>
            </a:r>
            <a:r>
              <a:rPr lang="ru-RU" sz="3600" dirty="0" smtClean="0">
                <a:solidFill>
                  <a:srgbClr val="FFFF00"/>
                </a:solidFill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ПОСЛЕОПЕРАЦИОННАЯ ДИНАМИКА ПОКАЗАТЕЛЕЙ СПЕРМОГРАММ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не различалась во всех группах при условии </a:t>
            </a:r>
            <a:r>
              <a:rPr lang="ru-RU" dirty="0" err="1" smtClean="0">
                <a:solidFill>
                  <a:srgbClr val="FFFF00"/>
                </a:solidFill>
              </a:rPr>
              <a:t>безрецидивного</a:t>
            </a:r>
            <a:r>
              <a:rPr lang="ru-RU" dirty="0" smtClean="0">
                <a:solidFill>
                  <a:srgbClr val="FFFF00"/>
                </a:solidFill>
              </a:rPr>
              <a:t> течения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через 3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 - улучшение показателей подвижности спермиев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через 6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 - увеличение их количества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через 3-12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 - уменьшение количества патологических форм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у 14 (17,2% ) - с выраженной </a:t>
            </a:r>
            <a:r>
              <a:rPr lang="ru-RU" dirty="0" err="1" smtClean="0">
                <a:solidFill>
                  <a:srgbClr val="FFFF00"/>
                </a:solidFill>
              </a:rPr>
              <a:t>патоспермией</a:t>
            </a:r>
            <a:r>
              <a:rPr lang="ru-RU" dirty="0" smtClean="0">
                <a:solidFill>
                  <a:srgbClr val="FFFF00"/>
                </a:solidFill>
              </a:rPr>
              <a:t> положительной динамики не отмечено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Количество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сперматозоидов,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млн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/мл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Общая подвижность сперматозоидов, %</a:t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РЕЗУЛЬТАТЫ ЛЕЧЕНИЯ В 1-й ГРУППЕ</a:t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(модификация ЛСК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варикоцелэктомии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0040" y="1412776"/>
            <a:ext cx="8604448" cy="4525963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эффективность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варикоцелэктомии</a:t>
            </a:r>
            <a:r>
              <a:rPr lang="ru-RU" dirty="0" smtClean="0">
                <a:solidFill>
                  <a:srgbClr val="FFFF00"/>
                </a:solidFill>
              </a:rPr>
              <a:t> – 98,7%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74 (85,7%) - улучшение показателей </a:t>
            </a:r>
            <a:r>
              <a:rPr lang="ru-RU" dirty="0" err="1" smtClean="0">
                <a:solidFill>
                  <a:srgbClr val="FFFF00"/>
                </a:solidFill>
              </a:rPr>
              <a:t>спермограммы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хороший клинический эффект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	(койко-день - 1,2)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хороший косметический эффект (</a:t>
            </a:r>
            <a:r>
              <a:rPr lang="en-US" dirty="0" smtClean="0">
                <a:solidFill>
                  <a:srgbClr val="FFFF00"/>
                </a:solidFill>
              </a:rPr>
              <a:t>L=2 </a:t>
            </a:r>
            <a:r>
              <a:rPr lang="ru-RU" dirty="0" smtClean="0">
                <a:solidFill>
                  <a:srgbClr val="FFFF00"/>
                </a:solidFill>
              </a:rPr>
              <a:t>см)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АКТУАЛЬНОСТЬ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sz="4000" dirty="0" smtClean="0">
                <a:solidFill>
                  <a:srgbClr val="FFFF00"/>
                </a:solidFill>
              </a:rPr>
              <a:t>наиболее часто применяемые в настоящее время способы оперативных вмешательств имеют определенные недостатки, приводящие к развитию 2-4,4% осложнений и 2,3-5,7% рецидивов</a:t>
            </a:r>
            <a:r>
              <a:rPr lang="uk-UA" sz="4000" dirty="0" smtClean="0">
                <a:solidFill>
                  <a:srgbClr val="FFFF00"/>
                </a:solidFill>
              </a:rPr>
              <a:t>.</a:t>
            </a:r>
            <a:endParaRPr lang="ru-RU" sz="4000" dirty="0" smtClean="0">
              <a:solidFill>
                <a:srgbClr val="FFFF00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ЦЕЛЬ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5365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   - улучшить результаты хирургического лечения больных </a:t>
            </a:r>
            <a:r>
              <a:rPr lang="ru-RU" sz="36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3600" dirty="0" smtClean="0">
                <a:solidFill>
                  <a:srgbClr val="FFFF00"/>
                </a:solidFill>
              </a:rPr>
              <a:t> путем снижения частоты осложнений за счет рационального выбора коррекции в зависимости от типа патологического венозного </a:t>
            </a:r>
            <a:r>
              <a:rPr lang="ru-RU" sz="3600" dirty="0" err="1" smtClean="0">
                <a:solidFill>
                  <a:srgbClr val="FFFF00"/>
                </a:solidFill>
              </a:rPr>
              <a:t>рефлюкса</a:t>
            </a:r>
            <a:r>
              <a:rPr lang="ru-RU" sz="3600" dirty="0" smtClean="0">
                <a:solidFill>
                  <a:srgbClr val="FFFF00"/>
                </a:solidFill>
              </a:rPr>
              <a:t> и усовершенствования методики ЛСК </a:t>
            </a:r>
            <a:r>
              <a:rPr lang="ru-RU" sz="3600" dirty="0" err="1" smtClean="0">
                <a:solidFill>
                  <a:srgbClr val="FFFF00"/>
                </a:solidFill>
              </a:rPr>
              <a:t>варикоцелэктомии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ЗАДАЧИ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219256" cy="453650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изучить</a:t>
            </a:r>
            <a:r>
              <a:rPr lang="uk-UA" sz="3600" dirty="0" smtClean="0">
                <a:solidFill>
                  <a:srgbClr val="FFFF00"/>
                </a:solidFill>
              </a:rPr>
              <a:t> частоту </a:t>
            </a:r>
            <a:r>
              <a:rPr lang="uk-UA" sz="3600" dirty="0" err="1" smtClean="0">
                <a:solidFill>
                  <a:srgbClr val="FFFF00"/>
                </a:solidFill>
              </a:rPr>
              <a:t>осложнений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наиболее</a:t>
            </a:r>
            <a:r>
              <a:rPr lang="uk-UA" sz="3600" dirty="0" smtClean="0">
                <a:solidFill>
                  <a:srgbClr val="FFFF00"/>
                </a:solidFill>
              </a:rPr>
              <a:t> часто </a:t>
            </a:r>
            <a:r>
              <a:rPr lang="uk-UA" sz="3600" dirty="0" err="1" smtClean="0">
                <a:solidFill>
                  <a:srgbClr val="FFFF00"/>
                </a:solidFill>
              </a:rPr>
              <a:t>применяемых</a:t>
            </a:r>
            <a:r>
              <a:rPr lang="uk-UA" sz="3600" dirty="0" smtClean="0">
                <a:solidFill>
                  <a:srgbClr val="FFFF00"/>
                </a:solidFill>
              </a:rPr>
              <a:t> в </a:t>
            </a:r>
            <a:r>
              <a:rPr lang="uk-UA" sz="3600" dirty="0" err="1" smtClean="0">
                <a:solidFill>
                  <a:srgbClr val="FFFF00"/>
                </a:solidFill>
              </a:rPr>
              <a:t>клинической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практике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видов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хирургического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лечения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варикоцеле</a:t>
            </a:r>
            <a:r>
              <a:rPr lang="uk-UA" sz="3600" dirty="0" smtClean="0">
                <a:solidFill>
                  <a:srgbClr val="FFFF00"/>
                </a:solidFill>
              </a:rPr>
              <a:t>  для </a:t>
            </a:r>
            <a:r>
              <a:rPr lang="uk-UA" sz="3600" dirty="0" err="1" smtClean="0">
                <a:solidFill>
                  <a:srgbClr val="FFFF00"/>
                </a:solidFill>
              </a:rPr>
              <a:t>выявления</a:t>
            </a:r>
            <a:r>
              <a:rPr lang="uk-UA" sz="3600" dirty="0" smtClean="0">
                <a:solidFill>
                  <a:srgbClr val="FFFF00"/>
                </a:solidFill>
              </a:rPr>
              <a:t> причин </a:t>
            </a:r>
            <a:r>
              <a:rPr lang="uk-UA" sz="3600" dirty="0" err="1" smtClean="0">
                <a:solidFill>
                  <a:srgbClr val="FFFF00"/>
                </a:solidFill>
              </a:rPr>
              <a:t>их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развития</a:t>
            </a:r>
            <a:endParaRPr lang="uk-UA" sz="3600" dirty="0" smtClean="0">
              <a:solidFill>
                <a:srgbClr val="FFFF00"/>
              </a:solidFill>
            </a:endParaRPr>
          </a:p>
          <a:p>
            <a:pPr lvl="0"/>
            <a:r>
              <a:rPr lang="ru-RU" sz="3600" dirty="0" smtClean="0">
                <a:solidFill>
                  <a:srgbClr val="FFFF00"/>
                </a:solidFill>
              </a:rPr>
              <a:t>выявить особенности частоты патогенетических типов </a:t>
            </a:r>
            <a:r>
              <a:rPr lang="ru-RU" sz="3600" dirty="0" err="1" smtClean="0">
                <a:solidFill>
                  <a:srgbClr val="FFFF00"/>
                </a:solidFill>
              </a:rPr>
              <a:t>варикоцеле</a:t>
            </a:r>
            <a:endParaRPr lang="ru-RU" sz="3600" dirty="0" smtClean="0">
              <a:solidFill>
                <a:srgbClr val="FFFF00"/>
              </a:solidFill>
            </a:endParaRPr>
          </a:p>
          <a:p>
            <a:endParaRPr lang="ru-RU" sz="3600" dirty="0" smtClean="0">
              <a:solidFill>
                <a:srgbClr val="FFFF00"/>
              </a:solidFill>
            </a:endParaRPr>
          </a:p>
          <a:p>
            <a:pPr lvl="0"/>
            <a:endParaRPr lang="ru-RU" sz="36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ЗАДАЧИ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37323"/>
          </a:xfrm>
        </p:spPr>
        <p:txBody>
          <a:bodyPr>
            <a:normAutofit fontScale="92500" lnSpcReduction="20000"/>
          </a:bodyPr>
          <a:lstStyle/>
          <a:p>
            <a:r>
              <a:rPr lang="ru-RU" sz="3900" dirty="0" smtClean="0">
                <a:solidFill>
                  <a:srgbClr val="FFFF00"/>
                </a:solidFill>
              </a:rPr>
              <a:t>усовершенствовать метод хирургического лечения </a:t>
            </a:r>
            <a:r>
              <a:rPr lang="ru-RU" sz="39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3900" dirty="0" smtClean="0">
                <a:solidFill>
                  <a:srgbClr val="FFFF00"/>
                </a:solidFill>
              </a:rPr>
              <a:t> </a:t>
            </a:r>
            <a:r>
              <a:rPr lang="ru-RU" sz="3900" dirty="0" err="1" smtClean="0">
                <a:solidFill>
                  <a:srgbClr val="FFFF00"/>
                </a:solidFill>
              </a:rPr>
              <a:t>лапароскопическим</a:t>
            </a:r>
            <a:r>
              <a:rPr lang="ru-RU" sz="3900" dirty="0" smtClean="0">
                <a:solidFill>
                  <a:srgbClr val="FFFF00"/>
                </a:solidFill>
              </a:rPr>
              <a:t> способом, определить показания для его применения</a:t>
            </a:r>
          </a:p>
          <a:p>
            <a:pPr lvl="0"/>
            <a:r>
              <a:rPr lang="ru-RU" sz="3900" dirty="0" smtClean="0">
                <a:solidFill>
                  <a:srgbClr val="FFFF00"/>
                </a:solidFill>
              </a:rPr>
              <a:t>оценить эффективность разработанного способа </a:t>
            </a:r>
            <a:r>
              <a:rPr lang="ru-RU" sz="3900" dirty="0" err="1" smtClean="0">
                <a:solidFill>
                  <a:srgbClr val="FFFF00"/>
                </a:solidFill>
              </a:rPr>
              <a:t>лапароскопической</a:t>
            </a:r>
            <a:r>
              <a:rPr lang="ru-RU" sz="3900" dirty="0" smtClean="0">
                <a:solidFill>
                  <a:srgbClr val="FFFF00"/>
                </a:solidFill>
              </a:rPr>
              <a:t>  </a:t>
            </a:r>
            <a:r>
              <a:rPr lang="ru-RU" sz="3900" dirty="0" err="1" smtClean="0">
                <a:solidFill>
                  <a:srgbClr val="FFFF00"/>
                </a:solidFill>
              </a:rPr>
              <a:t>варикоцелэктомии</a:t>
            </a:r>
            <a:endParaRPr lang="ru-RU" sz="3900" dirty="0" smtClean="0">
              <a:solidFill>
                <a:srgbClr val="FFFF00"/>
              </a:solidFill>
            </a:endParaRPr>
          </a:p>
          <a:p>
            <a:pPr lv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ДИЗАЙН ИССЛЕДОВАНИЯ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на 1-м этапе реализация задач программ об</a:t>
            </a:r>
            <a:r>
              <a:rPr lang="uk-UA" dirty="0" err="1" smtClean="0">
                <a:solidFill>
                  <a:srgbClr val="FFFF00"/>
                </a:solidFill>
              </a:rPr>
              <a:t>условила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необходимость</a:t>
            </a:r>
            <a:r>
              <a:rPr lang="ru-RU" dirty="0" smtClean="0">
                <a:solidFill>
                  <a:srgbClr val="FFFF00"/>
                </a:solidFill>
              </a:rPr>
              <a:t> анализ</a:t>
            </a:r>
            <a:r>
              <a:rPr lang="uk-UA" dirty="0" smtClean="0">
                <a:solidFill>
                  <a:srgbClr val="FFFF00"/>
                </a:solidFill>
              </a:rPr>
              <a:t>а</a:t>
            </a:r>
            <a:r>
              <a:rPr lang="ru-RU" dirty="0" smtClean="0">
                <a:solidFill>
                  <a:srgbClr val="FFFF00"/>
                </a:solidFill>
              </a:rPr>
              <a:t> данных ретроспективных (144) и </a:t>
            </a:r>
            <a:r>
              <a:rPr lang="ru-RU" dirty="0" err="1" smtClean="0">
                <a:solidFill>
                  <a:srgbClr val="FFFF00"/>
                </a:solidFill>
              </a:rPr>
              <a:t>проспективных</a:t>
            </a:r>
            <a:r>
              <a:rPr lang="ru-RU" dirty="0" smtClean="0">
                <a:solidFill>
                  <a:srgbClr val="FFFF00"/>
                </a:solidFill>
              </a:rPr>
              <a:t> (121) наблюдений, на последующих – не было необходимости придерживаться такого распределения; согласно гипотезы исследования, предпочтение отдавалось доказательности предложенных положений, что предусматривало иную стратификацию больных, а именно –  распределение пациентов по группам в зависимости от вида хирургической коррекции</a:t>
            </a:r>
          </a:p>
          <a:p>
            <a:pPr algn="just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МАТЕРИАЛ И 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ГРУППЫ БОЛЬНЫХ: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1 – </a:t>
            </a:r>
            <a:r>
              <a:rPr lang="ru-RU" dirty="0" err="1" smtClean="0">
                <a:solidFill>
                  <a:srgbClr val="FFFF00"/>
                </a:solidFill>
              </a:rPr>
              <a:t>лапароскопическая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варикоцелэктомия</a:t>
            </a:r>
            <a:r>
              <a:rPr lang="ru-RU" dirty="0" smtClean="0">
                <a:solidFill>
                  <a:srgbClr val="FFFF00"/>
                </a:solidFill>
              </a:rPr>
              <a:t> в модификации клиники – 78 (29,4%)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2 – </a:t>
            </a:r>
            <a:r>
              <a:rPr lang="ru-RU" dirty="0" err="1" smtClean="0">
                <a:solidFill>
                  <a:srgbClr val="FFFF00"/>
                </a:solidFill>
              </a:rPr>
              <a:t>суб</a:t>
            </a:r>
            <a:r>
              <a:rPr lang="ru-RU" dirty="0" smtClean="0">
                <a:solidFill>
                  <a:srgbClr val="FFFF00"/>
                </a:solidFill>
              </a:rPr>
              <a:t>-/</a:t>
            </a:r>
            <a:r>
              <a:rPr lang="ru-RU" dirty="0" err="1" smtClean="0">
                <a:solidFill>
                  <a:srgbClr val="FFFF00"/>
                </a:solidFill>
              </a:rPr>
              <a:t>ингвинальная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варикоцелэктомия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en-US" dirty="0" err="1" smtClean="0">
                <a:solidFill>
                  <a:srgbClr val="FFFF00"/>
                </a:solidFill>
              </a:rPr>
              <a:t>Marmar</a:t>
            </a:r>
            <a:r>
              <a:rPr lang="en-US" dirty="0" smtClean="0">
                <a:solidFill>
                  <a:srgbClr val="FFFF00"/>
                </a:solidFill>
              </a:rPr>
              <a:t>, Goldstein</a:t>
            </a:r>
            <a:r>
              <a:rPr lang="ru-RU" dirty="0" smtClean="0">
                <a:solidFill>
                  <a:srgbClr val="FFFF00"/>
                </a:solidFill>
              </a:rPr>
              <a:t>)   – 111 (41,9%)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3 – операция </a:t>
            </a:r>
            <a:r>
              <a:rPr lang="ru-RU" dirty="0" err="1" smtClean="0">
                <a:solidFill>
                  <a:srgbClr val="FFFF00"/>
                </a:solidFill>
              </a:rPr>
              <a:t>Иваниссевича</a:t>
            </a:r>
            <a:r>
              <a:rPr lang="ru-RU" dirty="0" smtClean="0">
                <a:solidFill>
                  <a:srgbClr val="FFFF00"/>
                </a:solidFill>
              </a:rPr>
              <a:t> – 76 (28,7%)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МАТЕРИАЛ И МЕТОДЫ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длительность исследования: 2005-2012гг.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количество больных:      265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возраст больных:             18-42 лет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длительность заболевания: от 1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 до 5 лет, в среднем – 1</a:t>
            </a:r>
            <a:r>
              <a:rPr lang="ru-RU" u="sng" dirty="0" smtClean="0">
                <a:solidFill>
                  <a:srgbClr val="FFFF00"/>
                </a:solidFill>
              </a:rPr>
              <a:t>+</a:t>
            </a:r>
            <a:r>
              <a:rPr lang="ru-RU" dirty="0" smtClean="0">
                <a:solidFill>
                  <a:srgbClr val="FFFF00"/>
                </a:solidFill>
              </a:rPr>
              <a:t>0,2 лет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период наблюдения </a:t>
            </a:r>
            <a:r>
              <a:rPr lang="ru-RU" dirty="0" err="1" smtClean="0">
                <a:solidFill>
                  <a:srgbClr val="FFFF00"/>
                </a:solidFill>
              </a:rPr>
              <a:t>п</a:t>
            </a:r>
            <a:r>
              <a:rPr lang="ru-RU" dirty="0" smtClean="0">
                <a:solidFill>
                  <a:srgbClr val="FFFF00"/>
                </a:solidFill>
              </a:rPr>
              <a:t>/о: 3-48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					в среднем – 12 </a:t>
            </a:r>
            <a:r>
              <a:rPr lang="ru-RU" u="sng" dirty="0" smtClean="0">
                <a:solidFill>
                  <a:srgbClr val="FFFF00"/>
                </a:solidFill>
              </a:rPr>
              <a:t>+</a:t>
            </a:r>
            <a:r>
              <a:rPr lang="ru-RU" dirty="0" smtClean="0">
                <a:solidFill>
                  <a:srgbClr val="FFFF00"/>
                </a:solidFill>
              </a:rPr>
              <a:t> 2,8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</TotalTime>
  <Words>885</Words>
  <Application>Microsoft Office PowerPoint</Application>
  <PresentationFormat>Экран (4:3)</PresentationFormat>
  <Paragraphs>175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     ВЫБОР СПОСОБА ВАРИКОЦЕЛЭКТОМИИ У МУЖЧИН РЕПРОДУКТИВНОГО ВОЗРАСТА С УЧЕТОМ  ПАТОГЕНЕТИЧЕСКОГО ТИПА ВАРИКОЦЕЛЕ      Малинин Ю.Ю., Канана А.Я.,                 Бессонова А.Д.                                                             г. Донецк  2025       </vt:lpstr>
      <vt:lpstr>АКТУАЛЬНОСТЬ ПРОБЛЕМЫ</vt:lpstr>
      <vt:lpstr>АКТУАЛЬНОСТЬ ПРОБЛЕМЫ</vt:lpstr>
      <vt:lpstr>ЦЕЛЬ</vt:lpstr>
      <vt:lpstr>ЗАДАЧИ</vt:lpstr>
      <vt:lpstr>ЗАДАЧИ</vt:lpstr>
      <vt:lpstr>ДИЗАЙН ИССЛЕДОВАНИЯ</vt:lpstr>
      <vt:lpstr>МАТЕРИАЛ И МЕТОДЫ</vt:lpstr>
      <vt:lpstr>МАТЕРИАЛ И МЕТОДЫ</vt:lpstr>
      <vt:lpstr>Показания к операции</vt:lpstr>
      <vt:lpstr>Лапароскопическая варикоцелэктомия  в модификации клиники</vt:lpstr>
      <vt:lpstr>ОБСЛЕДОВАНИЕ БОЛЬНЫХ</vt:lpstr>
      <vt:lpstr>КРИТЕРИИ ОЦЕНКИ РЕЗУЛЬТАТОВ ОПЕРАЦИЙ</vt:lpstr>
      <vt:lpstr>КРИТЕРИИ ОЦЕНКИ  РЕЗУЛЬТАТОВ ОПЕРАЦИЙ</vt:lpstr>
      <vt:lpstr>КРИТЕРИИ ОЦЕНКИ  РЕЗУЛЬТАТОВ ОПЕРАЦИЙ</vt:lpstr>
      <vt:lpstr>РЕЗУЛЬТАТЫ И ОБСУЖДЕНИЕ</vt:lpstr>
      <vt:lpstr>РЕЗУЛЬТАТЫ И ОБСУЖДЕНИЕ</vt:lpstr>
      <vt:lpstr>СОПУТСТВУЮЩАЯ ПАТОЛОГИЯ</vt:lpstr>
      <vt:lpstr>ТИПЫ ВАРИКОЦЕЛЕ У БОЛЬНЫХ 1-й ГРУППЫ (по Сoolset, 1984)</vt:lpstr>
      <vt:lpstr>Некоторые показатели различных видов хирургических вмешательств у больных варикоцеле (M+m) </vt:lpstr>
      <vt:lpstr>ОСЛОЖНЕНИЯ</vt:lpstr>
      <vt:lpstr>РЕЦИДИВЫ ЗАБОЛЕВАНИЯ, ПОДТВЕРЖДЕННЫЕ УЗДГ</vt:lpstr>
      <vt:lpstr>Динамика сокращения диаметра расширенных вен лозовидного сплетения, мм (в покое)</vt:lpstr>
      <vt:lpstr>ПАТОСПЕРМИЯ НА ДОГОСПИТАЛЬНОМ ЭТАПЕ</vt:lpstr>
      <vt:lpstr>ЛЕЧЕНИЕ ПАТОСПЕРМИИ</vt:lpstr>
      <vt:lpstr>ПОСЛЕОПЕРАЦИОННАЯ ДИНАМИКА ПОКАЗАТЕЛЕЙ СПЕРМОГРАММ</vt:lpstr>
      <vt:lpstr>Количество сперматозоидов, млн/мл</vt:lpstr>
      <vt:lpstr>Общая подвижность сперматозоидов, % </vt:lpstr>
      <vt:lpstr>РЕЗУЛЬТАТЫ ЛЕЧЕНИЯ В 1-й ГРУППЕ (модификация ЛСК варикоцелэктомии)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С.Н. Шамраев, А.Я. Канана  НЕПОСРЕДСТВЕННЫЕ РЕЗУЛЬТАТЫ РАЗЛИЧНЫХ ВИДОВ ОПЕРАТИВНОГО ЛЕЧЕНИЯ ВАРИКОЦЕЛЕ  </dc:title>
  <dc:creator>1</dc:creator>
  <cp:lastModifiedBy>Наталья</cp:lastModifiedBy>
  <cp:revision>266</cp:revision>
  <dcterms:created xsi:type="dcterms:W3CDTF">2011-05-17T16:38:55Z</dcterms:created>
  <dcterms:modified xsi:type="dcterms:W3CDTF">2025-05-26T18:21:19Z</dcterms:modified>
</cp:coreProperties>
</file>