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8" r:id="rId9"/>
    <p:sldId id="27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818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4C7040-D5AA-4BC7-B736-315FBBE46CD6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C39B73-EB8B-4881-975A-29633885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563030"/>
          </a:xfrm>
        </p:spPr>
        <p:txBody>
          <a:bodyPr>
            <a:noAutofit/>
          </a:bodyPr>
          <a:lstStyle/>
          <a:p>
            <a:r>
              <a:rPr lang="ru-RU" sz="3400" b="1" i="1" dirty="0" smtClean="0"/>
              <a:t>СОВРЕМЕННЫЕ ПОДХОДЫ К ВЕДЕНИЮ ДЕТЕЙ </a:t>
            </a:r>
            <a:br>
              <a:rPr lang="ru-RU" sz="3400" b="1" i="1" dirty="0" smtClean="0"/>
            </a:br>
            <a:r>
              <a:rPr lang="ru-RU" sz="3400" b="1" i="1" dirty="0" smtClean="0"/>
              <a:t>С ПОРАЖЕНИЯМИ СУСТАВОВ </a:t>
            </a:r>
            <a:br>
              <a:rPr lang="ru-RU" sz="3400" b="1" i="1" dirty="0" smtClean="0"/>
            </a:br>
            <a:r>
              <a:rPr lang="ru-RU" sz="3400" b="1" i="1" dirty="0" smtClean="0"/>
              <a:t>ПРИ </a:t>
            </a:r>
            <a:r>
              <a:rPr lang="ru-RU" sz="3400" b="1" i="1" dirty="0" smtClean="0"/>
              <a:t>УРОГЕНИТАЛЬНОЙ ИНФЕКЦИИ </a:t>
            </a:r>
            <a:endParaRPr lang="ru-RU" sz="3400" b="1" i="1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340518" y="188640"/>
            <a:ext cx="85693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ctr" anchorCtr="0">
            <a:spAutoFit/>
          </a:bodyPr>
          <a:lstStyle>
            <a:lvl1pPr algn="ctr" rtl="0" eaLnBrk="0" latinLnBrk="0" hangingPunct="0">
              <a:spcBef>
                <a:spcPct val="0"/>
              </a:spcBef>
              <a:buNone/>
              <a:defRPr kumimoji="0" lang="en-US" sz="4000" kern="1200">
                <a:solidFill>
                  <a:schemeClr val="tx1"/>
                </a:solidFill>
                <a:latin typeface="Tahoma" pitchFamily="34" charset="0"/>
                <a:ea typeface="+mj-ea"/>
                <a:cs typeface="+mj-cs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400" b="1" i="1" smtClean="0"/>
              <a:t>ФГБОУ ВО ДонГМУ Минздрава России</a:t>
            </a:r>
          </a:p>
          <a:p>
            <a:pPr eaLnBrk="1" hangingPunct="1"/>
            <a:r>
              <a:rPr lang="ru-RU" altLang="ru-RU" sz="2400" b="1" i="1" smtClean="0"/>
              <a:t>Кафедра педиатрии №1</a:t>
            </a:r>
            <a:endParaRPr lang="ru-RU" altLang="ru-RU" sz="2400" b="1" i="1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684213" y="3933825"/>
            <a:ext cx="7881937" cy="12954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</a:pPr>
            <a:r>
              <a:rPr lang="ru-RU" altLang="ru-RU" sz="24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Пшеничная Елена Владимировна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</a:pPr>
            <a:r>
              <a:rPr lang="ru-RU" altLang="ru-RU" sz="24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зав. кафедрой педиатрии №1, д.м.н., доцент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ru-RU" b="1" i="1" spc="-5" dirty="0" smtClean="0"/>
              <a:t>КЛИНИЧЕСКОЕ</a:t>
            </a:r>
            <a:r>
              <a:rPr lang="ru-RU" b="1" i="1" spc="-70" dirty="0" smtClean="0"/>
              <a:t> </a:t>
            </a:r>
            <a:r>
              <a:rPr lang="ru-RU" b="1" i="1" spc="-5" dirty="0" smtClean="0"/>
              <a:t>ИССЛЕДОВАНИЕ</a:t>
            </a:r>
            <a:endParaRPr lang="ru-RU" b="1" i="1" dirty="0"/>
          </a:p>
        </p:txBody>
      </p:sp>
      <p:grpSp>
        <p:nvGrpSpPr>
          <p:cNvPr id="4" name="object 22"/>
          <p:cNvGrpSpPr/>
          <p:nvPr/>
        </p:nvGrpSpPr>
        <p:grpSpPr>
          <a:xfrm>
            <a:off x="217159" y="1202306"/>
            <a:ext cx="8644255" cy="4511040"/>
            <a:chOff x="202692" y="1466088"/>
            <a:chExt cx="8644255" cy="4511040"/>
          </a:xfrm>
        </p:grpSpPr>
        <p:pic>
          <p:nvPicPr>
            <p:cNvPr id="5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2692" y="1607820"/>
              <a:ext cx="733044" cy="682751"/>
            </a:xfrm>
            <a:prstGeom prst="rect">
              <a:avLst/>
            </a:prstGeom>
          </p:spPr>
        </p:pic>
        <p:pic>
          <p:nvPicPr>
            <p:cNvPr id="6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3107" y="1466088"/>
              <a:ext cx="8363711" cy="902208"/>
            </a:xfrm>
            <a:prstGeom prst="rect">
              <a:avLst/>
            </a:prstGeom>
          </p:spPr>
        </p:pic>
        <p:pic>
          <p:nvPicPr>
            <p:cNvPr id="7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3107" y="1905000"/>
              <a:ext cx="7295388" cy="902208"/>
            </a:xfrm>
            <a:prstGeom prst="rect">
              <a:avLst/>
            </a:prstGeom>
          </p:spPr>
        </p:pic>
        <p:pic>
          <p:nvPicPr>
            <p:cNvPr id="8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3107" y="2343912"/>
              <a:ext cx="8071104" cy="902208"/>
            </a:xfrm>
            <a:prstGeom prst="rect">
              <a:avLst/>
            </a:prstGeom>
          </p:spPr>
        </p:pic>
        <p:pic>
          <p:nvPicPr>
            <p:cNvPr id="9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3107" y="2782824"/>
              <a:ext cx="3785616" cy="902207"/>
            </a:xfrm>
            <a:prstGeom prst="rect">
              <a:avLst/>
            </a:prstGeom>
          </p:spPr>
        </p:pic>
        <p:pic>
          <p:nvPicPr>
            <p:cNvPr id="10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2692" y="3461004"/>
              <a:ext cx="733044" cy="682752"/>
            </a:xfrm>
            <a:prstGeom prst="rect">
              <a:avLst/>
            </a:prstGeom>
          </p:spPr>
        </p:pic>
        <p:pic>
          <p:nvPicPr>
            <p:cNvPr id="11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9600" y="3319272"/>
              <a:ext cx="7254240" cy="902207"/>
            </a:xfrm>
            <a:prstGeom prst="rect">
              <a:avLst/>
            </a:prstGeom>
          </p:spPr>
        </p:pic>
        <p:pic>
          <p:nvPicPr>
            <p:cNvPr id="12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3107" y="3758183"/>
              <a:ext cx="7287768" cy="902207"/>
            </a:xfrm>
            <a:prstGeom prst="rect">
              <a:avLst/>
            </a:prstGeom>
          </p:spPr>
        </p:pic>
        <p:pic>
          <p:nvPicPr>
            <p:cNvPr id="13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83107" y="4197095"/>
              <a:ext cx="7472172" cy="902207"/>
            </a:xfrm>
            <a:prstGeom prst="rect">
              <a:avLst/>
            </a:prstGeom>
          </p:spPr>
        </p:pic>
        <p:pic>
          <p:nvPicPr>
            <p:cNvPr id="14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83107" y="4636008"/>
              <a:ext cx="7798308" cy="902208"/>
            </a:xfrm>
            <a:prstGeom prst="rect">
              <a:avLst/>
            </a:prstGeom>
          </p:spPr>
        </p:pic>
        <p:pic>
          <p:nvPicPr>
            <p:cNvPr id="15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83107" y="5074920"/>
              <a:ext cx="8270748" cy="902208"/>
            </a:xfrm>
            <a:prstGeom prst="rect">
              <a:avLst/>
            </a:prstGeom>
          </p:spPr>
        </p:pic>
      </p:grpSp>
      <p:sp>
        <p:nvSpPr>
          <p:cNvPr id="17" name="Заголовок 1"/>
          <p:cNvSpPr txBox="1">
            <a:spLocks/>
          </p:cNvSpPr>
          <p:nvPr/>
        </p:nvSpPr>
        <p:spPr>
          <a:xfrm>
            <a:off x="4975085" y="6149800"/>
            <a:ext cx="3886200" cy="425053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i="1" spc="-5" dirty="0" smtClean="0"/>
              <a:t>Прохоров Е.В., </a:t>
            </a:r>
            <a:r>
              <a:rPr lang="ru-RU" sz="2000" b="1" i="1" spc="-5" dirty="0" err="1" smtClean="0"/>
              <a:t>Сытник</a:t>
            </a:r>
            <a:r>
              <a:rPr lang="ru-RU" sz="2000" b="1" i="1" spc="-5" dirty="0" smtClean="0"/>
              <a:t> Я.В., 2021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564997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4"/>
          <p:cNvSpPr txBox="1"/>
          <p:nvPr/>
        </p:nvSpPr>
        <p:spPr>
          <a:xfrm>
            <a:off x="461496" y="620688"/>
            <a:ext cx="7969250" cy="49994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8100">
              <a:lnSpc>
                <a:spcPct val="100000"/>
              </a:lnSpc>
              <a:spcBef>
                <a:spcPts val="105"/>
              </a:spcBef>
            </a:pPr>
            <a:r>
              <a:rPr sz="3600" b="1" i="1" dirty="0">
                <a:latin typeface="+mj-lt"/>
                <a:cs typeface="Tahoma"/>
              </a:rPr>
              <a:t>Наследственный</a:t>
            </a:r>
            <a:r>
              <a:rPr sz="3600" b="1" i="1" spc="-45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анамнез</a:t>
            </a:r>
            <a:r>
              <a:rPr sz="3600" b="1" i="1" spc="-25" dirty="0">
                <a:latin typeface="+mj-lt"/>
                <a:cs typeface="Tahoma"/>
              </a:rPr>
              <a:t> </a:t>
            </a:r>
            <a:r>
              <a:rPr sz="3600" b="1" i="1" spc="-5" dirty="0">
                <a:latin typeface="+mj-lt"/>
                <a:cs typeface="Tahoma"/>
              </a:rPr>
              <a:t>по</a:t>
            </a:r>
            <a:r>
              <a:rPr sz="3600" b="1" i="1" spc="-20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артропатиям </a:t>
            </a:r>
            <a:r>
              <a:rPr sz="3600" b="1" i="1" spc="-985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оказался</a:t>
            </a:r>
            <a:r>
              <a:rPr sz="3600" b="1" i="1" spc="-30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отягощенным</a:t>
            </a:r>
            <a:r>
              <a:rPr sz="3600" b="1" i="1" spc="-40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в</a:t>
            </a:r>
            <a:r>
              <a:rPr sz="3600" b="1" i="1" spc="-5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13-ти</a:t>
            </a:r>
            <a:r>
              <a:rPr sz="3600" b="1" i="1" spc="-5" dirty="0">
                <a:latin typeface="+mj-lt"/>
                <a:cs typeface="Tahoma"/>
              </a:rPr>
              <a:t> </a:t>
            </a:r>
            <a:r>
              <a:rPr sz="3600" b="1" i="1" spc="-5" dirty="0" err="1" smtClean="0">
                <a:latin typeface="+mj-lt"/>
                <a:cs typeface="Tahoma"/>
              </a:rPr>
              <a:t>случаях</a:t>
            </a:r>
            <a:r>
              <a:rPr lang="ru-RU" sz="3600" b="1" i="1" dirty="0">
                <a:latin typeface="+mj-lt"/>
                <a:cs typeface="Tahoma"/>
              </a:rPr>
              <a:t> </a:t>
            </a:r>
            <a:r>
              <a:rPr sz="3600" b="1" i="1" dirty="0" smtClean="0">
                <a:latin typeface="+mj-lt"/>
                <a:cs typeface="Tahoma"/>
              </a:rPr>
              <a:t>(12</a:t>
            </a:r>
            <a:r>
              <a:rPr lang="ru-RU" sz="3600" b="1" i="1" dirty="0" smtClean="0">
                <a:latin typeface="+mj-lt"/>
                <a:cs typeface="Tahoma"/>
              </a:rPr>
              <a:t>,</a:t>
            </a:r>
            <a:r>
              <a:rPr sz="3600" b="1" i="1" dirty="0" smtClean="0">
                <a:latin typeface="+mj-lt"/>
                <a:cs typeface="Tahoma"/>
              </a:rPr>
              <a:t>5</a:t>
            </a:r>
            <a:r>
              <a:rPr sz="3600" b="1" i="1" dirty="0">
                <a:latin typeface="+mj-lt"/>
                <a:cs typeface="Tahoma"/>
              </a:rPr>
              <a:t>%), </a:t>
            </a:r>
            <a:r>
              <a:rPr sz="3600" b="1" i="1" spc="-5" dirty="0">
                <a:latin typeface="+mj-lt"/>
                <a:cs typeface="Tahoma"/>
              </a:rPr>
              <a:t>аллергологический </a:t>
            </a:r>
            <a:r>
              <a:rPr sz="3600" b="1" i="1" dirty="0">
                <a:latin typeface="+mj-lt"/>
                <a:cs typeface="Tahoma"/>
              </a:rPr>
              <a:t>– в </a:t>
            </a:r>
            <a:r>
              <a:rPr sz="3600" b="1" i="1" dirty="0" smtClean="0">
                <a:latin typeface="+mj-lt"/>
                <a:cs typeface="Tahoma"/>
              </a:rPr>
              <a:t>22-х</a:t>
            </a:r>
            <a:r>
              <a:rPr lang="ru-RU" sz="3600" b="1" i="1" dirty="0" smtClean="0">
                <a:latin typeface="+mj-lt"/>
                <a:cs typeface="Tahoma"/>
              </a:rPr>
              <a:t> </a:t>
            </a:r>
            <a:r>
              <a:rPr sz="3600" b="1" i="1" dirty="0" smtClean="0">
                <a:latin typeface="+mj-lt"/>
                <a:cs typeface="Tahoma"/>
              </a:rPr>
              <a:t>(21</a:t>
            </a:r>
            <a:r>
              <a:rPr lang="ru-RU" sz="3600" b="1" i="1" dirty="0" smtClean="0">
                <a:latin typeface="+mj-lt"/>
                <a:cs typeface="Tahoma"/>
              </a:rPr>
              <a:t>,</a:t>
            </a:r>
            <a:r>
              <a:rPr sz="3600" b="1" i="1" dirty="0" smtClean="0">
                <a:latin typeface="+mj-lt"/>
                <a:cs typeface="Tahoma"/>
              </a:rPr>
              <a:t>2</a:t>
            </a:r>
            <a:r>
              <a:rPr sz="3600" b="1" i="1" dirty="0">
                <a:latin typeface="+mj-lt"/>
                <a:cs typeface="Tahoma"/>
              </a:rPr>
              <a:t>%).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00" b="1" i="1" dirty="0">
              <a:latin typeface="+mj-lt"/>
              <a:cs typeface="Tahoma"/>
            </a:endParaRPr>
          </a:p>
          <a:p>
            <a:pPr marL="12700" marR="222250" indent="38100">
              <a:lnSpc>
                <a:spcPct val="100000"/>
              </a:lnSpc>
              <a:tabLst>
                <a:tab pos="2025014" algn="l"/>
              </a:tabLst>
            </a:pPr>
            <a:r>
              <a:rPr sz="3600" b="1" i="1" spc="-5" dirty="0">
                <a:latin typeface="+mj-lt"/>
                <a:cs typeface="Tahoma"/>
              </a:rPr>
              <a:t>При</a:t>
            </a:r>
            <a:r>
              <a:rPr sz="3600" b="1" i="1" spc="5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этом	</a:t>
            </a:r>
            <a:r>
              <a:rPr sz="3600" b="1" i="1" dirty="0" err="1" smtClean="0">
                <a:latin typeface="+mj-lt"/>
                <a:cs typeface="Tahoma"/>
              </a:rPr>
              <a:t>среди</a:t>
            </a:r>
            <a:r>
              <a:rPr sz="3600" b="1" i="1" dirty="0" smtClean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мальчиков </a:t>
            </a:r>
            <a:r>
              <a:rPr sz="3600" b="1" i="1" spc="-5" dirty="0">
                <a:latin typeface="+mj-lt"/>
                <a:cs typeface="Tahoma"/>
              </a:rPr>
              <a:t>клинические </a:t>
            </a:r>
            <a:r>
              <a:rPr sz="3600" b="1" i="1" spc="-985" dirty="0">
                <a:latin typeface="+mj-lt"/>
                <a:cs typeface="Tahoma"/>
              </a:rPr>
              <a:t> </a:t>
            </a:r>
            <a:r>
              <a:rPr sz="3600" b="1" i="1" spc="-5" dirty="0">
                <a:latin typeface="+mj-lt"/>
                <a:cs typeface="Tahoma"/>
              </a:rPr>
              <a:t>проявления </a:t>
            </a:r>
            <a:r>
              <a:rPr sz="3600" b="1" i="1" dirty="0">
                <a:latin typeface="+mj-lt"/>
                <a:cs typeface="Tahoma"/>
              </a:rPr>
              <a:t>аллергии </a:t>
            </a:r>
            <a:r>
              <a:rPr sz="3600" b="1" i="1" spc="-5" dirty="0">
                <a:latin typeface="+mj-lt"/>
                <a:cs typeface="Tahoma"/>
              </a:rPr>
              <a:t>регистрировались </a:t>
            </a:r>
            <a:r>
              <a:rPr sz="3600" b="1" i="1" dirty="0">
                <a:latin typeface="+mj-lt"/>
                <a:cs typeface="Tahoma"/>
              </a:rPr>
              <a:t> </a:t>
            </a:r>
            <a:r>
              <a:rPr sz="3600" b="1" i="1" spc="-5" dirty="0">
                <a:latin typeface="+mj-lt"/>
                <a:cs typeface="Tahoma"/>
              </a:rPr>
              <a:t>примерно</a:t>
            </a:r>
            <a:r>
              <a:rPr sz="3600" b="1" i="1" spc="-20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в 3 раза</a:t>
            </a:r>
            <a:r>
              <a:rPr sz="3600" b="1" i="1" spc="-15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чаще, чем</a:t>
            </a:r>
            <a:r>
              <a:rPr sz="3600" b="1" i="1" spc="-15" dirty="0">
                <a:latin typeface="+mj-lt"/>
                <a:cs typeface="Tahoma"/>
              </a:rPr>
              <a:t> </a:t>
            </a:r>
            <a:r>
              <a:rPr sz="3600" b="1" i="1" dirty="0">
                <a:latin typeface="+mj-lt"/>
                <a:cs typeface="Tahoma"/>
              </a:rPr>
              <a:t>у </a:t>
            </a:r>
            <a:r>
              <a:rPr sz="3600" b="1" i="1" spc="-5" dirty="0">
                <a:latin typeface="+mj-lt"/>
                <a:cs typeface="Tahoma"/>
              </a:rPr>
              <a:t>девочек.</a:t>
            </a:r>
            <a:endParaRPr sz="3600" b="1" i="1" dirty="0">
              <a:latin typeface="+mj-lt"/>
              <a:cs typeface="Tahoma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975085" y="6149800"/>
            <a:ext cx="3886200" cy="425053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i="1" spc="-5" dirty="0" smtClean="0"/>
              <a:t>Прохоров Е.В., </a:t>
            </a:r>
            <a:r>
              <a:rPr lang="ru-RU" sz="2000" b="1" i="1" spc="-5" dirty="0" err="1" smtClean="0"/>
              <a:t>Сытник</a:t>
            </a:r>
            <a:r>
              <a:rPr lang="ru-RU" sz="2000" b="1" i="1" spc="-5" dirty="0" smtClean="0"/>
              <a:t> Я.В., 2021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346208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8"/>
          <p:cNvSpPr txBox="1"/>
          <p:nvPr/>
        </p:nvSpPr>
        <p:spPr>
          <a:xfrm>
            <a:off x="395536" y="188640"/>
            <a:ext cx="8327390" cy="602472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5600" marR="5080" indent="-342900">
              <a:spcBef>
                <a:spcPts val="1200"/>
              </a:spcBef>
              <a:buClr>
                <a:srgbClr val="A2C145"/>
              </a:buClr>
              <a:buSzPct val="79166"/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sz="2400" b="1" i="1" spc="-5" dirty="0">
                <a:latin typeface="+mj-lt"/>
                <a:cs typeface="Tahoma"/>
              </a:rPr>
              <a:t>Бактериальная инфекция, как этиологический </a:t>
            </a:r>
            <a:r>
              <a:rPr sz="2400" b="1" i="1" dirty="0">
                <a:latin typeface="+mj-lt"/>
                <a:cs typeface="Tahoma"/>
              </a:rPr>
              <a:t>фактор </a:t>
            </a:r>
            <a:r>
              <a:rPr sz="2400" b="1" i="1" spc="5" dirty="0">
                <a:latin typeface="+mj-lt"/>
                <a:cs typeface="Tahoma"/>
              </a:rPr>
              <a:t> </a:t>
            </a:r>
            <a:r>
              <a:rPr sz="2400" b="1" i="1" spc="-5" dirty="0">
                <a:latin typeface="+mj-lt"/>
                <a:cs typeface="Tahoma"/>
              </a:rPr>
              <a:t>установлена</a:t>
            </a:r>
            <a:r>
              <a:rPr sz="2400" b="1" i="1" spc="10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в</a:t>
            </a:r>
            <a:r>
              <a:rPr sz="2400" b="1" i="1" spc="-5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54-х </a:t>
            </a:r>
            <a:r>
              <a:rPr sz="2400" b="1" i="1" spc="-5" dirty="0">
                <a:latin typeface="+mj-lt"/>
                <a:cs typeface="Tahoma"/>
              </a:rPr>
              <a:t>случаях</a:t>
            </a:r>
            <a:r>
              <a:rPr sz="2400" b="1" i="1" dirty="0">
                <a:latin typeface="+mj-lt"/>
                <a:cs typeface="Tahoma"/>
              </a:rPr>
              <a:t> </a:t>
            </a:r>
            <a:r>
              <a:rPr sz="2400" b="1" i="1" spc="-5" dirty="0">
                <a:latin typeface="+mj-lt"/>
                <a:cs typeface="Tahoma"/>
              </a:rPr>
              <a:t>(</a:t>
            </a:r>
            <a:r>
              <a:rPr sz="2400" b="1" i="1" spc="-5" dirty="0" smtClean="0">
                <a:latin typeface="+mj-lt"/>
                <a:cs typeface="Tahoma"/>
              </a:rPr>
              <a:t>5</a:t>
            </a:r>
            <a:r>
              <a:rPr lang="ru-RU" sz="2400" b="1" i="1" spc="-5" dirty="0" smtClean="0">
                <a:latin typeface="+mj-lt"/>
                <a:cs typeface="Tahoma"/>
              </a:rPr>
              <a:t>0,3</a:t>
            </a:r>
            <a:r>
              <a:rPr sz="2400" b="1" i="1" spc="-5" dirty="0" smtClean="0">
                <a:latin typeface="+mj-lt"/>
                <a:cs typeface="Tahoma"/>
              </a:rPr>
              <a:t>%).</a:t>
            </a:r>
            <a:r>
              <a:rPr sz="2400" b="1" i="1" spc="5" dirty="0" smtClean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При</a:t>
            </a:r>
            <a:r>
              <a:rPr sz="2400" b="1" i="1" spc="-5" dirty="0">
                <a:latin typeface="+mj-lt"/>
                <a:cs typeface="Tahoma"/>
              </a:rPr>
              <a:t> этом</a:t>
            </a:r>
            <a:r>
              <a:rPr sz="2400" b="1" i="1" spc="5" dirty="0">
                <a:latin typeface="+mj-lt"/>
                <a:cs typeface="Tahoma"/>
              </a:rPr>
              <a:t> </a:t>
            </a:r>
            <a:r>
              <a:rPr sz="2400" b="1" i="1" spc="-5" dirty="0">
                <a:latin typeface="+mj-lt"/>
                <a:cs typeface="Tahoma"/>
              </a:rPr>
              <a:t>вирусная</a:t>
            </a:r>
            <a:r>
              <a:rPr sz="2400" b="1" i="1" spc="-15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у </a:t>
            </a:r>
            <a:r>
              <a:rPr sz="2400" b="1" i="1" spc="-735" dirty="0">
                <a:latin typeface="+mj-lt"/>
                <a:cs typeface="Tahoma"/>
              </a:rPr>
              <a:t> </a:t>
            </a:r>
            <a:r>
              <a:rPr sz="2400" b="1" i="1" spc="-5" dirty="0">
                <a:latin typeface="+mj-lt"/>
                <a:cs typeface="Tahoma"/>
              </a:rPr>
              <a:t>50-ти (</a:t>
            </a:r>
            <a:r>
              <a:rPr sz="2400" b="1" i="1" spc="-5" dirty="0" smtClean="0">
                <a:latin typeface="+mj-lt"/>
                <a:cs typeface="Tahoma"/>
              </a:rPr>
              <a:t>49</a:t>
            </a:r>
            <a:r>
              <a:rPr lang="ru-RU" sz="2400" b="1" i="1" spc="-5" dirty="0" smtClean="0">
                <a:latin typeface="+mj-lt"/>
                <a:cs typeface="Tahoma"/>
              </a:rPr>
              <a:t>,7</a:t>
            </a:r>
            <a:r>
              <a:rPr sz="2400" b="1" i="1" spc="-5" dirty="0" smtClean="0">
                <a:latin typeface="+mj-lt"/>
                <a:cs typeface="Tahoma"/>
              </a:rPr>
              <a:t>%).</a:t>
            </a:r>
            <a:endParaRPr lang="ru-RU" sz="2400" b="1" i="1" dirty="0">
              <a:latin typeface="+mj-lt"/>
              <a:cs typeface="Tahoma"/>
            </a:endParaRPr>
          </a:p>
          <a:p>
            <a:pPr marL="355600" marR="5080" indent="-342900">
              <a:spcBef>
                <a:spcPts val="1200"/>
              </a:spcBef>
              <a:buClr>
                <a:srgbClr val="A2C145"/>
              </a:buClr>
              <a:buSzPct val="79166"/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sz="2400" b="1" i="1" dirty="0" err="1" smtClean="0">
                <a:latin typeface="+mj-lt"/>
                <a:cs typeface="Tahoma"/>
              </a:rPr>
              <a:t>Связь</a:t>
            </a:r>
            <a:r>
              <a:rPr sz="2400" b="1" i="1" spc="-10" dirty="0" smtClean="0">
                <a:latin typeface="+mj-lt"/>
                <a:cs typeface="Tahoma"/>
              </a:rPr>
              <a:t> </a:t>
            </a:r>
            <a:r>
              <a:rPr sz="2400" b="1" i="1" spc="-10" dirty="0">
                <a:latin typeface="+mj-lt"/>
                <a:cs typeface="Tahoma"/>
              </a:rPr>
              <a:t>РеА </a:t>
            </a:r>
            <a:r>
              <a:rPr sz="2400" b="1" i="1" dirty="0">
                <a:latin typeface="+mj-lt"/>
                <a:cs typeface="Tahoma"/>
              </a:rPr>
              <a:t>с</a:t>
            </a:r>
            <a:r>
              <a:rPr sz="2400" b="1" i="1" spc="-10" dirty="0">
                <a:latin typeface="+mj-lt"/>
                <a:cs typeface="Tahoma"/>
              </a:rPr>
              <a:t> </a:t>
            </a:r>
            <a:r>
              <a:rPr sz="2400" b="1" i="1" spc="-5" dirty="0">
                <a:latin typeface="+mj-lt"/>
                <a:cs typeface="Tahoma"/>
              </a:rPr>
              <a:t>носоглоточной</a:t>
            </a:r>
            <a:r>
              <a:rPr sz="2400" b="1" i="1" spc="-45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инфекцией</a:t>
            </a:r>
            <a:r>
              <a:rPr sz="2400" b="1" i="1" spc="-5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(</a:t>
            </a:r>
            <a:r>
              <a:rPr sz="2400" b="1" i="1" dirty="0" smtClean="0">
                <a:latin typeface="+mj-lt"/>
                <a:cs typeface="Tahoma"/>
              </a:rPr>
              <a:t>ОРВИ,</a:t>
            </a:r>
            <a:r>
              <a:rPr lang="ru-RU" sz="2400" b="1" i="1" dirty="0" smtClean="0">
                <a:latin typeface="+mj-lt"/>
                <a:cs typeface="Tahoma"/>
              </a:rPr>
              <a:t> </a:t>
            </a:r>
            <a:r>
              <a:rPr sz="2400" b="1" i="1" spc="-5" dirty="0" err="1" smtClean="0">
                <a:latin typeface="+mj-lt"/>
                <a:cs typeface="Tahoma"/>
              </a:rPr>
              <a:t>тонзиллит</a:t>
            </a:r>
            <a:r>
              <a:rPr sz="2400" b="1" i="1" spc="-5" dirty="0" smtClean="0">
                <a:latin typeface="+mj-lt"/>
                <a:cs typeface="Tahoma"/>
              </a:rPr>
              <a:t>,</a:t>
            </a:r>
            <a:r>
              <a:rPr lang="ru-RU" sz="2400" b="1" i="1" spc="-5" dirty="0" smtClean="0">
                <a:latin typeface="+mj-lt"/>
                <a:cs typeface="Tahoma"/>
              </a:rPr>
              <a:t> </a:t>
            </a:r>
            <a:r>
              <a:rPr sz="2400" b="1" i="1" spc="-5" dirty="0" err="1" smtClean="0">
                <a:latin typeface="+mj-lt"/>
                <a:cs typeface="Tahoma"/>
              </a:rPr>
              <a:t>фарингит</a:t>
            </a:r>
            <a:r>
              <a:rPr sz="2400" b="1" i="1" spc="-5" dirty="0">
                <a:latin typeface="+mj-lt"/>
                <a:cs typeface="Tahoma"/>
              </a:rPr>
              <a:t>) установлена </a:t>
            </a:r>
            <a:r>
              <a:rPr sz="2400" b="1" i="1" dirty="0">
                <a:latin typeface="+mj-lt"/>
                <a:cs typeface="Tahoma"/>
              </a:rPr>
              <a:t>в 78 </a:t>
            </a:r>
            <a:r>
              <a:rPr sz="2400" b="1" i="1" spc="-5" dirty="0">
                <a:latin typeface="+mj-lt"/>
                <a:cs typeface="Tahoma"/>
              </a:rPr>
              <a:t>случаях </a:t>
            </a:r>
            <a:r>
              <a:rPr sz="2400" b="1" i="1" spc="-735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(</a:t>
            </a:r>
            <a:r>
              <a:rPr sz="2400" b="1" i="1" dirty="0" smtClean="0">
                <a:latin typeface="+mj-lt"/>
                <a:cs typeface="Tahoma"/>
              </a:rPr>
              <a:t>75</a:t>
            </a:r>
            <a:r>
              <a:rPr lang="ru-RU" sz="2400" b="1" i="1" dirty="0" smtClean="0">
                <a:latin typeface="+mj-lt"/>
                <a:cs typeface="Tahoma"/>
              </a:rPr>
              <a:t>,5</a:t>
            </a:r>
            <a:r>
              <a:rPr sz="2400" b="1" i="1" dirty="0" smtClean="0">
                <a:latin typeface="+mj-lt"/>
                <a:cs typeface="Tahoma"/>
              </a:rPr>
              <a:t>%).</a:t>
            </a:r>
            <a:endParaRPr lang="ru-RU" sz="2400" b="1" i="1" dirty="0">
              <a:latin typeface="+mj-lt"/>
              <a:cs typeface="Tahoma"/>
            </a:endParaRPr>
          </a:p>
          <a:p>
            <a:pPr marL="355600" marR="856615" indent="-35560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272665" algn="l"/>
              </a:tabLst>
            </a:pPr>
            <a:r>
              <a:rPr sz="2400" b="1" i="1" dirty="0" smtClean="0">
                <a:latin typeface="+mj-lt"/>
                <a:cs typeface="Tahoma"/>
              </a:rPr>
              <a:t>С </a:t>
            </a:r>
            <a:r>
              <a:rPr sz="2400" b="1" i="1" spc="-5" dirty="0">
                <a:latin typeface="+mj-lt"/>
                <a:cs typeface="Tahoma"/>
              </a:rPr>
              <a:t>постэнтероколитическими </a:t>
            </a:r>
            <a:r>
              <a:rPr sz="2400" b="1" i="1" spc="-5" dirty="0" err="1">
                <a:latin typeface="+mj-lt"/>
                <a:cs typeface="Tahoma"/>
              </a:rPr>
              <a:t>проявлениями</a:t>
            </a:r>
            <a:r>
              <a:rPr sz="2400" b="1" i="1" spc="-5" dirty="0">
                <a:latin typeface="+mj-lt"/>
                <a:cs typeface="Tahoma"/>
              </a:rPr>
              <a:t> </a:t>
            </a:r>
            <a:r>
              <a:rPr lang="ru-RU" sz="2400" b="1" i="1" spc="-5" dirty="0" smtClean="0">
                <a:latin typeface="+mj-lt"/>
                <a:cs typeface="Tahoma"/>
              </a:rPr>
              <a:t>– </a:t>
            </a:r>
            <a:r>
              <a:rPr sz="2400" b="1" i="1" dirty="0" smtClean="0">
                <a:latin typeface="+mj-lt"/>
                <a:cs typeface="Tahoma"/>
              </a:rPr>
              <a:t>у </a:t>
            </a:r>
            <a:r>
              <a:rPr sz="2400" b="1" i="1" dirty="0">
                <a:latin typeface="+mj-lt"/>
                <a:cs typeface="Tahoma"/>
              </a:rPr>
              <a:t>12 </a:t>
            </a:r>
            <a:r>
              <a:rPr sz="2400" b="1" i="1" spc="-735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обследованных</a:t>
            </a:r>
            <a:r>
              <a:rPr sz="2400" b="1" i="1" spc="-25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больных</a:t>
            </a:r>
            <a:r>
              <a:rPr sz="2400" b="1" i="1" spc="-5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(</a:t>
            </a:r>
            <a:r>
              <a:rPr sz="2400" b="1" i="1" dirty="0" smtClean="0">
                <a:latin typeface="+mj-lt"/>
                <a:cs typeface="Tahoma"/>
              </a:rPr>
              <a:t>11</a:t>
            </a:r>
            <a:r>
              <a:rPr lang="ru-RU" sz="2400" b="1" i="1" dirty="0" smtClean="0">
                <a:latin typeface="+mj-lt"/>
                <a:cs typeface="Tahoma"/>
              </a:rPr>
              <a:t>,</a:t>
            </a:r>
            <a:r>
              <a:rPr sz="2400" b="1" i="1" dirty="0" smtClean="0">
                <a:latin typeface="+mj-lt"/>
                <a:cs typeface="Tahoma"/>
              </a:rPr>
              <a:t>5%).</a:t>
            </a:r>
            <a:endParaRPr lang="ru-RU" sz="2400" b="1" i="1" dirty="0" smtClean="0">
              <a:latin typeface="+mj-lt"/>
              <a:cs typeface="Tahoma"/>
            </a:endParaRPr>
          </a:p>
          <a:p>
            <a:pPr marL="355600" marR="856615" indent="-35560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272665" algn="l"/>
              </a:tabLst>
            </a:pPr>
            <a:r>
              <a:rPr sz="2400" b="1" i="1" spc="-5" dirty="0" err="1" smtClean="0">
                <a:latin typeface="+mj-lt"/>
                <a:cs typeface="Tahoma"/>
              </a:rPr>
              <a:t>РеА</a:t>
            </a:r>
            <a:r>
              <a:rPr sz="2400" b="1" i="1" spc="-5" dirty="0">
                <a:latin typeface="+mj-lt"/>
                <a:cs typeface="Tahoma"/>
              </a:rPr>
              <a:t>,</a:t>
            </a:r>
            <a:r>
              <a:rPr sz="2400" b="1" i="1" spc="20" dirty="0">
                <a:latin typeface="+mj-lt"/>
                <a:cs typeface="Tahoma"/>
              </a:rPr>
              <a:t> </a:t>
            </a:r>
            <a:r>
              <a:rPr sz="2400" b="1" i="1" dirty="0">
                <a:latin typeface="+mj-lt"/>
                <a:cs typeface="Tahoma"/>
              </a:rPr>
              <a:t>которые</a:t>
            </a:r>
            <a:r>
              <a:rPr sz="2400" b="1" i="1" spc="10" dirty="0">
                <a:latin typeface="+mj-lt"/>
                <a:cs typeface="Tahoma"/>
              </a:rPr>
              <a:t> </a:t>
            </a:r>
            <a:r>
              <a:rPr sz="2400" b="1" i="1" spc="-5" dirty="0">
                <a:latin typeface="+mj-lt"/>
                <a:cs typeface="Tahoma"/>
              </a:rPr>
              <a:t>возникли	</a:t>
            </a:r>
            <a:r>
              <a:rPr sz="2400" b="1" i="1" dirty="0">
                <a:latin typeface="+mj-lt"/>
                <a:cs typeface="Tahoma"/>
              </a:rPr>
              <a:t>на фоне инфекционного поражения </a:t>
            </a:r>
            <a:r>
              <a:rPr sz="2400" b="1" i="1" spc="-5" dirty="0">
                <a:latin typeface="+mj-lt"/>
                <a:cs typeface="Tahoma"/>
              </a:rPr>
              <a:t>кожи </a:t>
            </a:r>
            <a:r>
              <a:rPr sz="2400" b="1" i="1" dirty="0">
                <a:latin typeface="+mj-lt"/>
                <a:cs typeface="Tahoma"/>
              </a:rPr>
              <a:t> (микробная</a:t>
            </a:r>
            <a:r>
              <a:rPr sz="2400" b="1" i="1" spc="20" dirty="0">
                <a:latin typeface="+mj-lt"/>
                <a:cs typeface="Tahoma"/>
              </a:rPr>
              <a:t> </a:t>
            </a:r>
            <a:r>
              <a:rPr sz="2400" b="1" i="1" spc="-5" dirty="0">
                <a:latin typeface="+mj-lt"/>
                <a:cs typeface="Tahoma"/>
              </a:rPr>
              <a:t>экзема,</a:t>
            </a:r>
            <a:r>
              <a:rPr sz="2400" b="1" i="1" spc="35" dirty="0">
                <a:latin typeface="+mj-lt"/>
                <a:cs typeface="Tahoma"/>
              </a:rPr>
              <a:t> </a:t>
            </a:r>
            <a:r>
              <a:rPr sz="2400" b="1" i="1" spc="-5" dirty="0">
                <a:latin typeface="+mj-lt"/>
                <a:cs typeface="Tahoma"/>
              </a:rPr>
              <a:t>стрептодермия, </a:t>
            </a:r>
            <a:r>
              <a:rPr sz="2400" b="1" i="1" dirty="0">
                <a:latin typeface="+mj-lt"/>
                <a:cs typeface="Tahoma"/>
              </a:rPr>
              <a:t> инфицированные</a:t>
            </a:r>
            <a:r>
              <a:rPr sz="2400" b="1" i="1" spc="-40" dirty="0">
                <a:latin typeface="+mj-lt"/>
                <a:cs typeface="Tahoma"/>
              </a:rPr>
              <a:t> </a:t>
            </a:r>
            <a:r>
              <a:rPr sz="2400" b="1" i="1" spc="-5" dirty="0" err="1">
                <a:latin typeface="+mj-lt"/>
                <a:cs typeface="Tahoma"/>
              </a:rPr>
              <a:t>ветряночные</a:t>
            </a:r>
            <a:r>
              <a:rPr sz="2400" b="1" i="1" spc="-40" dirty="0">
                <a:latin typeface="+mj-lt"/>
                <a:cs typeface="Tahoma"/>
              </a:rPr>
              <a:t> </a:t>
            </a:r>
            <a:r>
              <a:rPr sz="2400" b="1" i="1" spc="-5" dirty="0" err="1" smtClean="0">
                <a:latin typeface="+mj-lt"/>
                <a:cs typeface="Tahoma"/>
              </a:rPr>
              <a:t>элементы</a:t>
            </a:r>
            <a:r>
              <a:rPr sz="2400" b="1" i="1" spc="-5" dirty="0" smtClean="0">
                <a:latin typeface="+mj-lt"/>
                <a:cs typeface="Tahoma"/>
              </a:rPr>
              <a:t>)</a:t>
            </a:r>
            <a:r>
              <a:rPr lang="ru-RU" sz="2400" b="1" i="1" dirty="0">
                <a:latin typeface="+mj-lt"/>
                <a:cs typeface="Tahoma"/>
              </a:rPr>
              <a:t> </a:t>
            </a:r>
            <a:r>
              <a:rPr sz="2400" b="1" i="1" spc="-5" dirty="0" err="1" smtClean="0">
                <a:latin typeface="+mj-lt"/>
                <a:cs typeface="Tahoma"/>
              </a:rPr>
              <a:t>зарег</a:t>
            </a:r>
            <a:r>
              <a:rPr lang="ru-RU" sz="2400" b="1" i="1" spc="-5" dirty="0" smtClean="0">
                <a:latin typeface="+mj-lt"/>
                <a:cs typeface="Tahoma"/>
              </a:rPr>
              <a:t>и</a:t>
            </a:r>
            <a:r>
              <a:rPr sz="2400" b="1" i="1" spc="-5" dirty="0" err="1" smtClean="0">
                <a:latin typeface="+mj-lt"/>
                <a:cs typeface="Tahoma"/>
              </a:rPr>
              <a:t>стр</a:t>
            </a:r>
            <a:r>
              <a:rPr sz="2400" b="1" i="1" strike="noStrike" spc="-5" dirty="0" err="1" smtClean="0">
                <a:latin typeface="+mj-lt"/>
                <a:cs typeface="Tahoma"/>
              </a:rPr>
              <a:t>ированы</a:t>
            </a:r>
            <a:r>
              <a:rPr sz="2400" b="1" i="1" strike="noStrike" spc="-15" dirty="0" smtClean="0">
                <a:latin typeface="+mj-lt"/>
                <a:cs typeface="Tahoma"/>
              </a:rPr>
              <a:t> </a:t>
            </a:r>
            <a:r>
              <a:rPr sz="2400" b="1" i="1" strike="noStrike" dirty="0">
                <a:latin typeface="+mj-lt"/>
                <a:cs typeface="Tahoma"/>
              </a:rPr>
              <a:t>в</a:t>
            </a:r>
            <a:r>
              <a:rPr sz="2400" b="1" i="1" strike="noStrike" spc="-5" dirty="0">
                <a:latin typeface="+mj-lt"/>
                <a:cs typeface="Tahoma"/>
              </a:rPr>
              <a:t> </a:t>
            </a:r>
            <a:r>
              <a:rPr sz="2400" b="1" i="1" strike="noStrike" dirty="0">
                <a:latin typeface="+mj-lt"/>
                <a:cs typeface="Tahoma"/>
              </a:rPr>
              <a:t>8</a:t>
            </a:r>
            <a:r>
              <a:rPr sz="2400" b="1" i="1" strike="noStrike" spc="10" dirty="0">
                <a:latin typeface="+mj-lt"/>
                <a:cs typeface="Tahoma"/>
              </a:rPr>
              <a:t> </a:t>
            </a:r>
            <a:r>
              <a:rPr sz="2400" b="1" i="1" strike="noStrike" spc="-5" dirty="0">
                <a:latin typeface="+mj-lt"/>
                <a:cs typeface="Tahoma"/>
              </a:rPr>
              <a:t>случаях</a:t>
            </a:r>
            <a:r>
              <a:rPr sz="2400" b="1" i="1" strike="noStrike" dirty="0">
                <a:latin typeface="+mj-lt"/>
                <a:cs typeface="Tahoma"/>
              </a:rPr>
              <a:t> </a:t>
            </a:r>
            <a:r>
              <a:rPr sz="2400" b="1" i="1" strike="noStrike" spc="-40" dirty="0">
                <a:latin typeface="+mj-lt"/>
                <a:cs typeface="Tahoma"/>
              </a:rPr>
              <a:t>(</a:t>
            </a:r>
            <a:r>
              <a:rPr sz="2400" b="1" i="1" strike="noStrike" spc="-40" dirty="0" smtClean="0">
                <a:latin typeface="+mj-lt"/>
                <a:cs typeface="Tahoma"/>
              </a:rPr>
              <a:t>7</a:t>
            </a:r>
            <a:r>
              <a:rPr lang="ru-RU" sz="2400" b="1" i="1" strike="noStrike" spc="-40" dirty="0" smtClean="0">
                <a:latin typeface="+mj-lt"/>
                <a:cs typeface="Tahoma"/>
              </a:rPr>
              <a:t>,</a:t>
            </a:r>
            <a:r>
              <a:rPr sz="2400" b="1" i="1" strike="noStrike" spc="-40" dirty="0" smtClean="0">
                <a:latin typeface="+mj-lt"/>
                <a:cs typeface="Tahoma"/>
              </a:rPr>
              <a:t>7%).</a:t>
            </a:r>
            <a:endParaRPr lang="ru-RU" sz="2400" b="1" i="1" dirty="0">
              <a:latin typeface="+mj-lt"/>
              <a:cs typeface="Tahoma"/>
            </a:endParaRPr>
          </a:p>
          <a:p>
            <a:pPr marL="355600" marR="856615" indent="-35560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272665" algn="l"/>
              </a:tabLst>
            </a:pPr>
            <a:r>
              <a:rPr sz="2400" b="1" i="1" spc="-5" dirty="0" err="1" smtClean="0">
                <a:solidFill>
                  <a:srgbClr val="FF0000"/>
                </a:solidFill>
                <a:latin typeface="+mj-lt"/>
                <a:cs typeface="Tahoma"/>
              </a:rPr>
              <a:t>Реактивное</a:t>
            </a:r>
            <a:r>
              <a:rPr sz="2400" b="1" i="1" spc="-5" dirty="0" smtClean="0">
                <a:solidFill>
                  <a:srgbClr val="FF0000"/>
                </a:solidFill>
                <a:latin typeface="+mj-lt"/>
                <a:cs typeface="Tahom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+mj-lt"/>
                <a:cs typeface="Tahoma"/>
              </a:rPr>
              <a:t>поражение </a:t>
            </a:r>
            <a:r>
              <a:rPr sz="2400" b="1" i="1" spc="-5" dirty="0">
                <a:solidFill>
                  <a:srgbClr val="FF0000"/>
                </a:solidFill>
                <a:latin typeface="+mj-lt"/>
                <a:cs typeface="Tahoma"/>
              </a:rPr>
              <a:t>суставов, </a:t>
            </a:r>
            <a:r>
              <a:rPr sz="2400" b="1" i="1" dirty="0">
                <a:solidFill>
                  <a:srgbClr val="FF0000"/>
                </a:solidFill>
                <a:latin typeface="+mj-lt"/>
                <a:cs typeface="Tahoma"/>
              </a:rPr>
              <a:t>ассоциированное с </a:t>
            </a:r>
            <a:r>
              <a:rPr sz="2400" b="1" i="1" spc="-735" dirty="0">
                <a:solidFill>
                  <a:srgbClr val="FF0000"/>
                </a:solidFill>
                <a:latin typeface="+mj-lt"/>
                <a:cs typeface="Tahoma"/>
              </a:rPr>
              <a:t> </a:t>
            </a:r>
            <a:r>
              <a:rPr sz="2400" b="1" i="1" spc="-5" dirty="0">
                <a:solidFill>
                  <a:srgbClr val="FF0000"/>
                </a:solidFill>
                <a:latin typeface="+mj-lt"/>
                <a:cs typeface="Tahoma"/>
              </a:rPr>
              <a:t>урогенитальной </a:t>
            </a:r>
            <a:r>
              <a:rPr sz="2400" b="1" i="1" dirty="0">
                <a:solidFill>
                  <a:srgbClr val="FF0000"/>
                </a:solidFill>
                <a:latin typeface="+mj-lt"/>
                <a:cs typeface="Tahoma"/>
              </a:rPr>
              <a:t>инфекцией отмечали у 6 </a:t>
            </a:r>
            <a:r>
              <a:rPr sz="2400" b="1" i="1" spc="-5" dirty="0">
                <a:solidFill>
                  <a:srgbClr val="FF0000"/>
                </a:solidFill>
                <a:latin typeface="+mj-lt"/>
                <a:cs typeface="Tahoma"/>
              </a:rPr>
              <a:t>больных </a:t>
            </a:r>
            <a:r>
              <a:rPr sz="2400" b="1" i="1" dirty="0">
                <a:solidFill>
                  <a:srgbClr val="FF0000"/>
                </a:solidFill>
                <a:latin typeface="+mj-lt"/>
                <a:cs typeface="Tahoma"/>
              </a:rPr>
              <a:t> </a:t>
            </a:r>
            <a:r>
              <a:rPr sz="2400" b="1" i="1" spc="-5" dirty="0">
                <a:solidFill>
                  <a:srgbClr val="FF0000"/>
                </a:solidFill>
                <a:latin typeface="+mj-lt"/>
                <a:cs typeface="Tahoma"/>
              </a:rPr>
              <a:t>(</a:t>
            </a:r>
            <a:r>
              <a:rPr sz="2400" b="1" i="1" spc="-5" dirty="0" smtClean="0">
                <a:solidFill>
                  <a:srgbClr val="FF0000"/>
                </a:solidFill>
                <a:latin typeface="+mj-lt"/>
                <a:cs typeface="Tahoma"/>
              </a:rPr>
              <a:t>5</a:t>
            </a:r>
            <a:r>
              <a:rPr lang="ru-RU" sz="2400" b="1" i="1" spc="-5" dirty="0" smtClean="0">
                <a:solidFill>
                  <a:srgbClr val="FF0000"/>
                </a:solidFill>
                <a:latin typeface="+mj-lt"/>
                <a:cs typeface="Tahoma"/>
              </a:rPr>
              <a:t>,</a:t>
            </a:r>
            <a:r>
              <a:rPr sz="2400" b="1" i="1" spc="-5" dirty="0" smtClean="0">
                <a:solidFill>
                  <a:srgbClr val="FF0000"/>
                </a:solidFill>
                <a:latin typeface="+mj-lt"/>
                <a:cs typeface="Tahoma"/>
              </a:rPr>
              <a:t>8</a:t>
            </a:r>
            <a:r>
              <a:rPr sz="2400" b="1" i="1" spc="-5" dirty="0">
                <a:solidFill>
                  <a:srgbClr val="FF0000"/>
                </a:solidFill>
                <a:latin typeface="+mj-lt"/>
                <a:cs typeface="Tahoma"/>
              </a:rPr>
              <a:t>%).</a:t>
            </a:r>
            <a:endParaRPr sz="2400" b="1" i="1" dirty="0">
              <a:solidFill>
                <a:srgbClr val="FF0000"/>
              </a:solidFill>
              <a:latin typeface="+mj-lt"/>
              <a:cs typeface="Tahoma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975085" y="6149800"/>
            <a:ext cx="3886200" cy="425053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i="1" spc="-5" dirty="0" smtClean="0"/>
              <a:t>Прохоров Е.В., </a:t>
            </a:r>
            <a:r>
              <a:rPr lang="ru-RU" sz="2000" b="1" i="1" spc="-5" dirty="0" err="1" smtClean="0"/>
              <a:t>Сытник</a:t>
            </a:r>
            <a:r>
              <a:rPr lang="ru-RU" sz="2000" b="1" i="1" spc="-5" dirty="0" smtClean="0"/>
              <a:t> Я.В., 2021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695508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1"/>
          <p:cNvSpPr txBox="1">
            <a:spLocks/>
          </p:cNvSpPr>
          <p:nvPr/>
        </p:nvSpPr>
        <p:spPr>
          <a:xfrm>
            <a:off x="1774317" y="260648"/>
            <a:ext cx="559816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b="1" i="1" spc="-5" dirty="0" smtClean="0"/>
              <a:t>КЛИНИЧЕСКОЕ</a:t>
            </a:r>
            <a:r>
              <a:rPr lang="ru-RU" b="1" i="1" spc="-80" dirty="0" smtClean="0"/>
              <a:t> </a:t>
            </a:r>
            <a:r>
              <a:rPr lang="ru-RU" b="1" i="1" dirty="0" smtClean="0"/>
              <a:t>ТЕЧЕНИЕ</a:t>
            </a:r>
            <a:endParaRPr lang="ru-RU" b="1" i="1" dirty="0"/>
          </a:p>
        </p:txBody>
      </p:sp>
      <p:sp>
        <p:nvSpPr>
          <p:cNvPr id="3" name="object 35"/>
          <p:cNvSpPr txBox="1"/>
          <p:nvPr/>
        </p:nvSpPr>
        <p:spPr>
          <a:xfrm>
            <a:off x="683568" y="1181908"/>
            <a:ext cx="7953066" cy="467115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277495" indent="-34290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277745" algn="l"/>
              </a:tabLst>
            </a:pPr>
            <a:r>
              <a:rPr sz="2800" b="1" i="1" dirty="0">
                <a:latin typeface="+mj-lt"/>
                <a:cs typeface="Tahoma"/>
              </a:rPr>
              <a:t>Среди больных </a:t>
            </a:r>
            <a:r>
              <a:rPr sz="2800" b="1" i="1" spc="-5" dirty="0">
                <a:latin typeface="+mj-lt"/>
                <a:cs typeface="Tahoma"/>
              </a:rPr>
              <a:t>подострое </a:t>
            </a:r>
            <a:r>
              <a:rPr sz="2800" b="1" i="1" dirty="0">
                <a:latin typeface="+mj-lt"/>
                <a:cs typeface="Tahoma"/>
              </a:rPr>
              <a:t>начало </a:t>
            </a:r>
            <a:r>
              <a:rPr sz="2800" b="1" i="1" spc="-5" dirty="0">
                <a:latin typeface="+mj-lt"/>
                <a:cs typeface="Tahoma"/>
              </a:rPr>
              <a:t>заболевания </a:t>
            </a:r>
            <a:r>
              <a:rPr sz="2800" b="1" i="1" dirty="0">
                <a:latin typeface="+mj-lt"/>
                <a:cs typeface="Tahoma"/>
              </a:rPr>
              <a:t> </a:t>
            </a:r>
            <a:r>
              <a:rPr sz="2800" b="1" i="1" spc="-5" dirty="0" err="1">
                <a:latin typeface="+mj-lt"/>
                <a:cs typeface="Tahoma"/>
              </a:rPr>
              <a:t>преобладало</a:t>
            </a:r>
            <a:r>
              <a:rPr sz="2800" b="1" i="1" spc="10" dirty="0">
                <a:latin typeface="+mj-lt"/>
                <a:cs typeface="Tahoma"/>
              </a:rPr>
              <a:t> </a:t>
            </a:r>
            <a:r>
              <a:rPr sz="2800" b="1" i="1" dirty="0" smtClean="0">
                <a:latin typeface="+mj-lt"/>
                <a:cs typeface="Tahoma"/>
              </a:rPr>
              <a:t>у</a:t>
            </a:r>
            <a:r>
              <a:rPr lang="ru-RU" sz="2800" b="1" i="1" dirty="0" smtClean="0">
                <a:latin typeface="+mj-lt"/>
                <a:cs typeface="Tahoma"/>
              </a:rPr>
              <a:t> </a:t>
            </a:r>
            <a:r>
              <a:rPr sz="2800" b="1" i="1" spc="-15" dirty="0" smtClean="0">
                <a:latin typeface="+mj-lt"/>
                <a:cs typeface="Tahoma"/>
              </a:rPr>
              <a:t>54</a:t>
            </a:r>
            <a:r>
              <a:rPr lang="ru-RU" sz="2800" b="1" i="1" spc="-15" dirty="0" smtClean="0">
                <a:latin typeface="+mj-lt"/>
                <a:cs typeface="Tahoma"/>
              </a:rPr>
              <a:t>,</a:t>
            </a:r>
            <a:r>
              <a:rPr sz="2800" b="1" i="1" spc="-15" dirty="0" smtClean="0">
                <a:latin typeface="+mj-lt"/>
                <a:cs typeface="Tahoma"/>
              </a:rPr>
              <a:t>7</a:t>
            </a:r>
            <a:r>
              <a:rPr sz="2800" b="1" i="1" spc="-15" dirty="0">
                <a:latin typeface="+mj-lt"/>
                <a:cs typeface="Tahoma"/>
              </a:rPr>
              <a:t>%, </a:t>
            </a:r>
            <a:r>
              <a:rPr sz="2800" b="1" i="1" dirty="0">
                <a:latin typeface="+mj-lt"/>
                <a:cs typeface="Tahoma"/>
              </a:rPr>
              <a:t>острое</a:t>
            </a:r>
            <a:r>
              <a:rPr sz="2800" b="1" i="1" spc="-35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отмечено</a:t>
            </a:r>
            <a:r>
              <a:rPr sz="2800" b="1" i="1" spc="-20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в</a:t>
            </a:r>
            <a:r>
              <a:rPr sz="2800" b="1" i="1" spc="-25" dirty="0">
                <a:latin typeface="+mj-lt"/>
                <a:cs typeface="Tahoma"/>
              </a:rPr>
              <a:t> </a:t>
            </a:r>
            <a:r>
              <a:rPr sz="2800" b="1" i="1" spc="-5" dirty="0" smtClean="0">
                <a:latin typeface="+mj-lt"/>
                <a:cs typeface="Tahoma"/>
              </a:rPr>
              <a:t>45</a:t>
            </a:r>
            <a:r>
              <a:rPr lang="ru-RU" sz="2800" b="1" i="1" spc="-5" dirty="0" smtClean="0">
                <a:latin typeface="+mj-lt"/>
                <a:cs typeface="Tahoma"/>
              </a:rPr>
              <a:t>,</a:t>
            </a:r>
            <a:r>
              <a:rPr sz="2800" b="1" i="1" spc="-5" dirty="0" smtClean="0">
                <a:latin typeface="+mj-lt"/>
                <a:cs typeface="Tahoma"/>
              </a:rPr>
              <a:t>3%.</a:t>
            </a:r>
            <a:endParaRPr sz="2800" b="1" i="1" dirty="0">
              <a:latin typeface="+mj-lt"/>
              <a:cs typeface="Tahoma"/>
            </a:endParaRPr>
          </a:p>
          <a:p>
            <a:pPr marL="3937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sz="2800" b="1" i="1" spc="-5" dirty="0">
                <a:latin typeface="+mj-lt"/>
                <a:cs typeface="Tahoma"/>
              </a:rPr>
              <a:t>Подострое</a:t>
            </a:r>
            <a:r>
              <a:rPr sz="2800" b="1" i="1" spc="-25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развитие</a:t>
            </a:r>
            <a:r>
              <a:rPr sz="2800" b="1" i="1" spc="-20" dirty="0">
                <a:latin typeface="+mj-lt"/>
                <a:cs typeface="Tahoma"/>
              </a:rPr>
              <a:t> </a:t>
            </a:r>
            <a:r>
              <a:rPr sz="2800" b="1" i="1" spc="-5" dirty="0" err="1">
                <a:latin typeface="+mj-lt"/>
                <a:cs typeface="Tahoma"/>
              </a:rPr>
              <a:t>РеА</a:t>
            </a:r>
            <a:r>
              <a:rPr sz="2800" b="1" i="1" spc="-5" dirty="0">
                <a:latin typeface="+mj-lt"/>
                <a:cs typeface="Tahoma"/>
              </a:rPr>
              <a:t> </a:t>
            </a:r>
            <a:r>
              <a:rPr lang="ru-RU" sz="2800" b="1" i="1" spc="-5" dirty="0" smtClean="0">
                <a:latin typeface="+mj-lt"/>
                <a:cs typeface="Tahoma"/>
              </a:rPr>
              <a:t> </a:t>
            </a:r>
            <a:r>
              <a:rPr sz="2800" b="1" i="1" spc="-5" dirty="0" err="1" smtClean="0">
                <a:latin typeface="+mj-lt"/>
                <a:cs typeface="Tahoma"/>
              </a:rPr>
              <a:t>характеризовалось</a:t>
            </a:r>
            <a:r>
              <a:rPr lang="ru-RU" sz="2800" b="1" i="1" dirty="0" smtClean="0">
                <a:latin typeface="+mj-lt"/>
                <a:cs typeface="Tahoma"/>
              </a:rPr>
              <a:t> </a:t>
            </a:r>
            <a:r>
              <a:rPr sz="2800" b="1" i="1" dirty="0" err="1" smtClean="0">
                <a:latin typeface="+mj-lt"/>
                <a:cs typeface="Tahoma"/>
              </a:rPr>
              <a:t>невыраженной</a:t>
            </a:r>
            <a:r>
              <a:rPr sz="2800" b="1" i="1" dirty="0" smtClean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дефигурацией суставов, умеренным </a:t>
            </a:r>
            <a:r>
              <a:rPr sz="2800" b="1" i="1" spc="-735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болевым </a:t>
            </a:r>
            <a:r>
              <a:rPr sz="2800" b="1" i="1" dirty="0" err="1">
                <a:latin typeface="+mj-lt"/>
                <a:cs typeface="Tahoma"/>
              </a:rPr>
              <a:t>синдромом</a:t>
            </a:r>
            <a:r>
              <a:rPr sz="2800" b="1" i="1" dirty="0" smtClean="0">
                <a:latin typeface="+mj-lt"/>
                <a:cs typeface="Tahoma"/>
              </a:rPr>
              <a:t>.</a:t>
            </a:r>
            <a:endParaRPr sz="2800" b="1" i="1" dirty="0">
              <a:latin typeface="+mj-lt"/>
              <a:cs typeface="Tahoma"/>
            </a:endParaRPr>
          </a:p>
          <a:p>
            <a:pPr marL="355600" marR="262890" indent="-34290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2633345" algn="l"/>
              </a:tabLst>
            </a:pPr>
            <a:r>
              <a:rPr sz="2800" b="1" i="1" dirty="0">
                <a:latin typeface="+mj-lt"/>
                <a:cs typeface="Tahoma"/>
              </a:rPr>
              <a:t>Острое начало </a:t>
            </a:r>
            <a:r>
              <a:rPr sz="2800" b="1" i="1" spc="-5" dirty="0">
                <a:latin typeface="+mj-lt"/>
                <a:cs typeface="Tahoma"/>
              </a:rPr>
              <a:t>РеА </a:t>
            </a:r>
            <a:r>
              <a:rPr sz="2800" b="1" i="1" dirty="0">
                <a:latin typeface="+mj-lt"/>
                <a:cs typeface="Tahoma"/>
              </a:rPr>
              <a:t>- </a:t>
            </a:r>
            <a:r>
              <a:rPr sz="2800" b="1" i="1" spc="-5" dirty="0">
                <a:latin typeface="+mj-lt"/>
                <a:cs typeface="Tahoma"/>
              </a:rPr>
              <a:t>припухлостью, увеличением </a:t>
            </a:r>
            <a:r>
              <a:rPr sz="2800" b="1" i="1" spc="-73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сустава</a:t>
            </a:r>
            <a:r>
              <a:rPr sz="2800" b="1" i="1" spc="20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в объеме	с </a:t>
            </a:r>
            <a:r>
              <a:rPr sz="2800" b="1" i="1" spc="-5" dirty="0">
                <a:latin typeface="+mj-lt"/>
                <a:cs typeface="Tahoma"/>
              </a:rPr>
              <a:t>ограничением подвижности, </a:t>
            </a:r>
            <a:r>
              <a:rPr sz="2800" b="1" i="1" dirty="0">
                <a:latin typeface="+mj-lt"/>
                <a:cs typeface="Tahoma"/>
              </a:rPr>
              <a:t> особенн</a:t>
            </a:r>
            <a:r>
              <a:rPr sz="2800" b="1" i="1" strike="dblStrike" dirty="0">
                <a:latin typeface="+mj-lt"/>
                <a:cs typeface="Tahoma"/>
              </a:rPr>
              <a:t>о</a:t>
            </a:r>
            <a:r>
              <a:rPr sz="2800" b="1" i="1" strike="noStrike" spc="-20" dirty="0">
                <a:latin typeface="+mj-lt"/>
                <a:cs typeface="Tahoma"/>
              </a:rPr>
              <a:t> </a:t>
            </a:r>
            <a:r>
              <a:rPr sz="2800" b="1" i="1" strike="noStrike" dirty="0">
                <a:latin typeface="+mj-lt"/>
                <a:cs typeface="Tahoma"/>
              </a:rPr>
              <a:t>у</a:t>
            </a:r>
            <a:r>
              <a:rPr sz="2800" b="1" i="1" strike="noStrike" spc="-5" dirty="0">
                <a:latin typeface="+mj-lt"/>
                <a:cs typeface="Tahoma"/>
              </a:rPr>
              <a:t> детей</a:t>
            </a:r>
            <a:r>
              <a:rPr sz="2800" b="1" i="1" strike="noStrike" spc="5" dirty="0">
                <a:latin typeface="+mj-lt"/>
                <a:cs typeface="Tahoma"/>
              </a:rPr>
              <a:t> </a:t>
            </a:r>
            <a:r>
              <a:rPr sz="2800" b="1" i="1" strike="noStrike" spc="-5" dirty="0">
                <a:latin typeface="+mj-lt"/>
                <a:cs typeface="Tahoma"/>
              </a:rPr>
              <a:t>младшего</a:t>
            </a:r>
            <a:r>
              <a:rPr sz="2800" b="1" i="1" strike="noStrike" spc="-10" dirty="0">
                <a:latin typeface="+mj-lt"/>
                <a:cs typeface="Tahoma"/>
              </a:rPr>
              <a:t> </a:t>
            </a:r>
            <a:r>
              <a:rPr sz="2800" b="1" i="1" strike="noStrike" dirty="0">
                <a:latin typeface="+mj-lt"/>
                <a:cs typeface="Tahoma"/>
              </a:rPr>
              <a:t>возраста.</a:t>
            </a:r>
            <a:endParaRPr sz="2800" b="1" i="1" dirty="0">
              <a:latin typeface="+mj-lt"/>
              <a:cs typeface="Tahoma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975085" y="6149800"/>
            <a:ext cx="3886200" cy="425053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i="1" spc="-5" dirty="0" smtClean="0"/>
              <a:t>Прохоров Е.В., </a:t>
            </a:r>
            <a:r>
              <a:rPr lang="ru-RU" sz="2000" b="1" i="1" spc="-5" dirty="0" err="1" smtClean="0"/>
              <a:t>Сытник</a:t>
            </a:r>
            <a:r>
              <a:rPr lang="ru-RU" sz="2000" b="1" i="1" spc="-5" dirty="0" smtClean="0"/>
              <a:t> Я.В., 2021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152639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3"/>
          <p:cNvSpPr txBox="1"/>
          <p:nvPr/>
        </p:nvSpPr>
        <p:spPr>
          <a:xfrm>
            <a:off x="380491" y="548680"/>
            <a:ext cx="8375015" cy="55329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337185" indent="-342900">
              <a:spcBef>
                <a:spcPts val="1200"/>
              </a:spcBef>
              <a:buClr>
                <a:srgbClr val="A2C145"/>
              </a:buClr>
              <a:buSzPct val="79166"/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sz="2800" b="1" i="1" dirty="0">
                <a:latin typeface="+mj-lt"/>
                <a:cs typeface="Tahoma"/>
              </a:rPr>
              <a:t>Минимальная </a:t>
            </a:r>
            <a:r>
              <a:rPr sz="2800" b="1" i="1" spc="-5" dirty="0">
                <a:latin typeface="+mj-lt"/>
                <a:cs typeface="Tahoma"/>
              </a:rPr>
              <a:t>степень </a:t>
            </a:r>
            <a:r>
              <a:rPr sz="2800" b="1" i="1" dirty="0">
                <a:latin typeface="+mj-lt"/>
                <a:cs typeface="Tahoma"/>
              </a:rPr>
              <a:t>активности </a:t>
            </a:r>
            <a:r>
              <a:rPr sz="2800" b="1" i="1" spc="-5" dirty="0">
                <a:latin typeface="+mj-lt"/>
                <a:cs typeface="Tahoma"/>
              </a:rPr>
              <a:t>зарегистрирована </a:t>
            </a:r>
            <a:r>
              <a:rPr sz="2800" b="1" i="1" dirty="0">
                <a:latin typeface="+mj-lt"/>
                <a:cs typeface="Tahoma"/>
              </a:rPr>
              <a:t>в </a:t>
            </a:r>
            <a:r>
              <a:rPr sz="2800" b="1" i="1" spc="-735" dirty="0">
                <a:latin typeface="+mj-lt"/>
                <a:cs typeface="Tahoma"/>
              </a:rPr>
              <a:t> </a:t>
            </a:r>
            <a:r>
              <a:rPr sz="2800" b="1" i="1" spc="-5" dirty="0" smtClean="0">
                <a:latin typeface="+mj-lt"/>
                <a:cs typeface="Tahoma"/>
              </a:rPr>
              <a:t>62</a:t>
            </a:r>
            <a:r>
              <a:rPr lang="ru-RU" sz="2800" b="1" i="1" spc="-5" dirty="0" smtClean="0">
                <a:latin typeface="+mj-lt"/>
                <a:cs typeface="Tahoma"/>
              </a:rPr>
              <a:t>,</a:t>
            </a:r>
            <a:r>
              <a:rPr sz="2800" b="1" i="1" spc="-5" dirty="0" smtClean="0">
                <a:latin typeface="+mj-lt"/>
                <a:cs typeface="Tahoma"/>
              </a:rPr>
              <a:t>4</a:t>
            </a:r>
            <a:r>
              <a:rPr sz="2800" b="1" i="1" spc="-5" dirty="0">
                <a:latin typeface="+mj-lt"/>
                <a:cs typeface="Tahoma"/>
              </a:rPr>
              <a:t>%</a:t>
            </a:r>
            <a:r>
              <a:rPr sz="2800" b="1" i="1" spc="10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случаев, </a:t>
            </a:r>
            <a:r>
              <a:rPr sz="2800" b="1" i="1" dirty="0" err="1" smtClean="0">
                <a:latin typeface="+mj-lt"/>
                <a:cs typeface="Tahoma"/>
              </a:rPr>
              <a:t>умеренная</a:t>
            </a:r>
            <a:r>
              <a:rPr lang="ru-RU" sz="2800" b="1" i="1" dirty="0" smtClean="0">
                <a:latin typeface="+mj-lt"/>
                <a:cs typeface="Tahoma"/>
              </a:rPr>
              <a:t> </a:t>
            </a:r>
            <a:r>
              <a:rPr sz="2800" b="1" i="1" dirty="0" smtClean="0">
                <a:latin typeface="+mj-lt"/>
                <a:cs typeface="Tahoma"/>
              </a:rPr>
              <a:t>–</a:t>
            </a:r>
            <a:r>
              <a:rPr sz="2800" b="1" i="1" spc="5" dirty="0" smtClean="0">
                <a:latin typeface="+mj-lt"/>
                <a:cs typeface="Tahoma"/>
              </a:rPr>
              <a:t> </a:t>
            </a:r>
            <a:r>
              <a:rPr lang="ru-RU" sz="2800" b="1" i="1" dirty="0" smtClean="0">
                <a:latin typeface="+mj-lt"/>
                <a:cs typeface="Tahoma"/>
              </a:rPr>
              <a:t>у </a:t>
            </a:r>
            <a:r>
              <a:rPr sz="2800" b="1" i="1" spc="-5" dirty="0" smtClean="0">
                <a:latin typeface="+mj-lt"/>
                <a:cs typeface="Tahoma"/>
              </a:rPr>
              <a:t>12</a:t>
            </a:r>
            <a:r>
              <a:rPr lang="ru-RU" sz="2800" b="1" i="1" spc="-5" dirty="0" smtClean="0">
                <a:latin typeface="+mj-lt"/>
                <a:cs typeface="Tahoma"/>
              </a:rPr>
              <a:t>,</a:t>
            </a:r>
            <a:r>
              <a:rPr sz="2800" b="1" i="1" spc="-5" dirty="0" smtClean="0">
                <a:latin typeface="+mj-lt"/>
                <a:cs typeface="Tahoma"/>
              </a:rPr>
              <a:t>3%,</a:t>
            </a:r>
            <a:r>
              <a:rPr lang="ru-RU" sz="2800" b="1" i="1" dirty="0">
                <a:latin typeface="+mj-lt"/>
                <a:cs typeface="Tahoma"/>
              </a:rPr>
              <a:t> </a:t>
            </a:r>
            <a:r>
              <a:rPr sz="2800" b="1" i="1" dirty="0" err="1" smtClean="0">
                <a:latin typeface="+mj-lt"/>
                <a:cs typeface="Tahoma"/>
              </a:rPr>
              <a:t>максимальная</a:t>
            </a:r>
            <a:r>
              <a:rPr sz="2800" b="1" i="1" spc="-10" dirty="0" smtClean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–</a:t>
            </a:r>
            <a:r>
              <a:rPr sz="2800" b="1" i="1" spc="-15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у</a:t>
            </a:r>
            <a:r>
              <a:rPr sz="2800" b="1" i="1" spc="-15" dirty="0">
                <a:latin typeface="+mj-lt"/>
                <a:cs typeface="Tahoma"/>
              </a:rPr>
              <a:t> </a:t>
            </a:r>
            <a:r>
              <a:rPr sz="2800" b="1" i="1" dirty="0" smtClean="0">
                <a:latin typeface="+mj-lt"/>
                <a:cs typeface="Tahoma"/>
              </a:rPr>
              <a:t>25</a:t>
            </a:r>
            <a:r>
              <a:rPr lang="ru-RU" sz="2800" b="1" i="1" dirty="0">
                <a:latin typeface="+mj-lt"/>
                <a:cs typeface="Tahoma"/>
              </a:rPr>
              <a:t>,</a:t>
            </a:r>
            <a:r>
              <a:rPr sz="2800" b="1" i="1" dirty="0" smtClean="0">
                <a:latin typeface="+mj-lt"/>
                <a:cs typeface="Tahoma"/>
              </a:rPr>
              <a:t>3</a:t>
            </a:r>
            <a:r>
              <a:rPr sz="2800" b="1" i="1" dirty="0">
                <a:latin typeface="+mj-lt"/>
                <a:cs typeface="Tahoma"/>
              </a:rPr>
              <a:t>%</a:t>
            </a:r>
            <a:r>
              <a:rPr sz="2800" b="1" i="1" spc="-10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обследованных</a:t>
            </a:r>
            <a:r>
              <a:rPr sz="2800" b="1" i="1" spc="-30" dirty="0">
                <a:latin typeface="+mj-lt"/>
                <a:cs typeface="Tahoma"/>
              </a:rPr>
              <a:t> </a:t>
            </a:r>
            <a:r>
              <a:rPr sz="2800" b="1" i="1" dirty="0" err="1">
                <a:latin typeface="+mj-lt"/>
                <a:cs typeface="Tahoma"/>
              </a:rPr>
              <a:t>больных</a:t>
            </a:r>
            <a:r>
              <a:rPr sz="2800" b="1" i="1" dirty="0" smtClean="0">
                <a:latin typeface="+mj-lt"/>
                <a:cs typeface="Tahoma"/>
              </a:rPr>
              <a:t>.</a:t>
            </a:r>
            <a:endParaRPr sz="2800" b="1" i="1" dirty="0">
              <a:latin typeface="+mj-lt"/>
              <a:cs typeface="Tahoma"/>
            </a:endParaRPr>
          </a:p>
          <a:p>
            <a:pPr marL="355600" marR="5080" indent="-342900">
              <a:spcBef>
                <a:spcPts val="1200"/>
              </a:spcBef>
              <a:buClr>
                <a:srgbClr val="A2C145"/>
              </a:buClr>
              <a:buSzPct val="79166"/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sz="2800" b="1" i="1" spc="-5" dirty="0">
                <a:latin typeface="+mj-lt"/>
                <a:cs typeface="Tahoma"/>
              </a:rPr>
              <a:t>Начальный период </a:t>
            </a:r>
            <a:r>
              <a:rPr sz="2800" b="1" i="1" dirty="0">
                <a:latin typeface="+mj-lt"/>
                <a:cs typeface="Tahoma"/>
              </a:rPr>
              <a:t>болезни </a:t>
            </a:r>
            <a:r>
              <a:rPr sz="2800" b="1" i="1" spc="-5" dirty="0">
                <a:latin typeface="+mj-lt"/>
                <a:cs typeface="Tahoma"/>
              </a:rPr>
              <a:t>протекал </a:t>
            </a:r>
            <a:r>
              <a:rPr sz="2800" b="1" i="1" dirty="0">
                <a:latin typeface="+mj-lt"/>
                <a:cs typeface="Tahoma"/>
              </a:rPr>
              <a:t>с развитием </a:t>
            </a:r>
            <a:r>
              <a:rPr sz="2800" b="1" i="1" spc="5" dirty="0">
                <a:latin typeface="+mj-lt"/>
                <a:cs typeface="Tahoma"/>
              </a:rPr>
              <a:t>моно- </a:t>
            </a:r>
            <a:r>
              <a:rPr sz="2800" b="1" i="1" spc="-73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или </a:t>
            </a:r>
            <a:r>
              <a:rPr sz="2800" b="1" i="1" dirty="0">
                <a:latin typeface="+mj-lt"/>
                <a:cs typeface="Tahoma"/>
              </a:rPr>
              <a:t>олигоартрита у 74-х </a:t>
            </a:r>
            <a:r>
              <a:rPr sz="2800" b="1" i="1" spc="-5" dirty="0">
                <a:latin typeface="+mj-lt"/>
                <a:cs typeface="Tahoma"/>
              </a:rPr>
              <a:t>детей </a:t>
            </a:r>
            <a:r>
              <a:rPr sz="2800" b="1" i="1" dirty="0">
                <a:latin typeface="+mj-lt"/>
                <a:cs typeface="Tahoma"/>
              </a:rPr>
              <a:t>(</a:t>
            </a:r>
            <a:r>
              <a:rPr sz="2800" b="1" i="1" dirty="0" smtClean="0">
                <a:latin typeface="+mj-lt"/>
                <a:cs typeface="Tahoma"/>
              </a:rPr>
              <a:t>71</a:t>
            </a:r>
            <a:r>
              <a:rPr lang="ru-RU" sz="2800" b="1" i="1" dirty="0" smtClean="0">
                <a:latin typeface="+mj-lt"/>
                <a:cs typeface="Tahoma"/>
              </a:rPr>
              <a:t>,</a:t>
            </a:r>
            <a:r>
              <a:rPr sz="2800" b="1" i="1" dirty="0" smtClean="0">
                <a:latin typeface="+mj-lt"/>
                <a:cs typeface="Tahoma"/>
              </a:rPr>
              <a:t>2</a:t>
            </a:r>
            <a:r>
              <a:rPr sz="2800" b="1" i="1" dirty="0">
                <a:latin typeface="+mj-lt"/>
                <a:cs typeface="Tahoma"/>
              </a:rPr>
              <a:t>%), в остальных </a:t>
            </a:r>
            <a:r>
              <a:rPr sz="2800" b="1" i="1" spc="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случаях </a:t>
            </a:r>
            <a:r>
              <a:rPr sz="2800" b="1" i="1" dirty="0">
                <a:latin typeface="+mj-lt"/>
                <a:cs typeface="Tahoma"/>
              </a:rPr>
              <a:t>– </a:t>
            </a:r>
            <a:r>
              <a:rPr sz="2800" b="1" i="1" spc="-5" dirty="0">
                <a:latin typeface="+mj-lt"/>
                <a:cs typeface="Tahoma"/>
              </a:rPr>
              <a:t>полиартрита </a:t>
            </a:r>
            <a:r>
              <a:rPr sz="2800" b="1" i="1" dirty="0">
                <a:latin typeface="+mj-lt"/>
                <a:cs typeface="Tahoma"/>
              </a:rPr>
              <a:t>(</a:t>
            </a:r>
            <a:r>
              <a:rPr sz="2800" b="1" i="1" dirty="0" smtClean="0">
                <a:latin typeface="+mj-lt"/>
                <a:cs typeface="Tahoma"/>
              </a:rPr>
              <a:t>28</a:t>
            </a:r>
            <a:r>
              <a:rPr lang="ru-RU" sz="2800" b="1" i="1" dirty="0" smtClean="0">
                <a:latin typeface="+mj-lt"/>
                <a:cs typeface="Tahoma"/>
              </a:rPr>
              <a:t>,</a:t>
            </a:r>
            <a:r>
              <a:rPr sz="2800" b="1" i="1" dirty="0" smtClean="0">
                <a:latin typeface="+mj-lt"/>
                <a:cs typeface="Tahoma"/>
              </a:rPr>
              <a:t>8%).</a:t>
            </a:r>
            <a:endParaRPr lang="ru-RU" sz="2800" b="1" i="1" dirty="0">
              <a:latin typeface="+mj-lt"/>
              <a:cs typeface="Tahoma"/>
            </a:endParaRPr>
          </a:p>
          <a:p>
            <a:pPr marL="355600" marR="5080" indent="-342900">
              <a:spcBef>
                <a:spcPts val="1200"/>
              </a:spcBef>
              <a:buClr>
                <a:srgbClr val="A2C145"/>
              </a:buClr>
              <a:buSzPct val="79166"/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sz="2800" b="1" i="1" dirty="0" smtClean="0">
                <a:latin typeface="+mj-lt"/>
                <a:cs typeface="Tahoma"/>
              </a:rPr>
              <a:t>У</a:t>
            </a:r>
            <a:r>
              <a:rPr sz="2800" b="1" i="1" spc="-5" dirty="0" smtClean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44-х </a:t>
            </a:r>
            <a:r>
              <a:rPr sz="2800" b="1" i="1" spc="-5" dirty="0">
                <a:latin typeface="+mj-lt"/>
                <a:cs typeface="Tahoma"/>
              </a:rPr>
              <a:t>детей </a:t>
            </a:r>
            <a:r>
              <a:rPr sz="2800" b="1" i="1" dirty="0">
                <a:latin typeface="+mj-lt"/>
                <a:cs typeface="Tahoma"/>
              </a:rPr>
              <a:t>(</a:t>
            </a:r>
            <a:r>
              <a:rPr sz="2800" b="1" i="1" dirty="0" smtClean="0">
                <a:latin typeface="+mj-lt"/>
                <a:cs typeface="Tahoma"/>
              </a:rPr>
              <a:t>42</a:t>
            </a:r>
            <a:r>
              <a:rPr lang="ru-RU" sz="2800" b="1" i="1" dirty="0" smtClean="0">
                <a:latin typeface="+mj-lt"/>
                <a:cs typeface="Tahoma"/>
              </a:rPr>
              <a:t>,</a:t>
            </a:r>
            <a:r>
              <a:rPr sz="2800" b="1" i="1" dirty="0" smtClean="0">
                <a:latin typeface="+mj-lt"/>
                <a:cs typeface="Tahoma"/>
              </a:rPr>
              <a:t>3</a:t>
            </a:r>
            <a:r>
              <a:rPr sz="2800" b="1" i="1" dirty="0">
                <a:latin typeface="+mj-lt"/>
                <a:cs typeface="Tahoma"/>
              </a:rPr>
              <a:t>%)</a:t>
            </a:r>
            <a:r>
              <a:rPr sz="2800" b="1" i="1" spc="1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суставному</a:t>
            </a:r>
            <a:r>
              <a:rPr sz="2800" b="1" i="1" spc="25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синдрому </a:t>
            </a:r>
            <a:r>
              <a:rPr sz="2800" b="1" i="1" spc="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сопутствовали </a:t>
            </a:r>
            <a:r>
              <a:rPr sz="2800" b="1" i="1" dirty="0">
                <a:latin typeface="+mj-lt"/>
                <a:cs typeface="Tahoma"/>
              </a:rPr>
              <a:t>изменения </a:t>
            </a:r>
            <a:r>
              <a:rPr sz="2800" b="1" i="1" spc="-5" dirty="0">
                <a:latin typeface="+mj-lt"/>
                <a:cs typeface="Tahoma"/>
              </a:rPr>
              <a:t>со стороны </a:t>
            </a:r>
            <a:r>
              <a:rPr sz="2800" b="1" i="1" dirty="0">
                <a:latin typeface="+mj-lt"/>
                <a:cs typeface="Tahoma"/>
              </a:rPr>
              <a:t>ряда </a:t>
            </a:r>
            <a:r>
              <a:rPr sz="2800" b="1" i="1" spc="-5" dirty="0">
                <a:latin typeface="+mj-lt"/>
                <a:cs typeface="Tahoma"/>
              </a:rPr>
              <a:t>органов </a:t>
            </a:r>
            <a:r>
              <a:rPr sz="2800" b="1" i="1" dirty="0">
                <a:latin typeface="+mj-lt"/>
                <a:cs typeface="Tahoma"/>
              </a:rPr>
              <a:t>и </a:t>
            </a:r>
            <a:r>
              <a:rPr sz="2800" b="1" i="1" spc="-73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систем.</a:t>
            </a:r>
            <a:r>
              <a:rPr sz="2800" b="1" i="1" spc="15" dirty="0">
                <a:latin typeface="+mj-lt"/>
                <a:cs typeface="Tahoma"/>
              </a:rPr>
              <a:t> </a:t>
            </a:r>
            <a:r>
              <a:rPr sz="2800" b="1" i="1" u="heavy" spc="-1150" dirty="0">
                <a:uFill>
                  <a:solidFill>
                    <a:srgbClr val="5B5D6B"/>
                  </a:solidFill>
                </a:uFill>
                <a:latin typeface="+mj-lt"/>
                <a:cs typeface="Tahoma"/>
              </a:rPr>
              <a:t>У</a:t>
            </a:r>
            <a:r>
              <a:rPr sz="2800" b="1" i="1" spc="1125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16-ти </a:t>
            </a:r>
            <a:r>
              <a:rPr sz="2800" b="1" i="1" spc="-5" dirty="0">
                <a:latin typeface="+mj-lt"/>
                <a:cs typeface="Tahoma"/>
              </a:rPr>
              <a:t>детей </a:t>
            </a:r>
            <a:r>
              <a:rPr sz="2800" b="1" i="1" dirty="0" err="1">
                <a:latin typeface="+mj-lt"/>
                <a:cs typeface="Tahoma"/>
              </a:rPr>
              <a:t>наблюдались</a:t>
            </a:r>
            <a:r>
              <a:rPr sz="2800" b="1" i="1" spc="10" dirty="0">
                <a:latin typeface="+mj-lt"/>
                <a:cs typeface="Tahoma"/>
              </a:rPr>
              <a:t> </a:t>
            </a:r>
            <a:r>
              <a:rPr sz="2800" b="1" i="1" spc="-5" dirty="0" err="1" smtClean="0">
                <a:latin typeface="+mj-lt"/>
                <a:cs typeface="Tahoma"/>
              </a:rPr>
              <a:t>кожные</a:t>
            </a:r>
            <a:r>
              <a:rPr lang="ru-RU" sz="2800" b="1" i="1" dirty="0">
                <a:latin typeface="+mj-lt"/>
                <a:cs typeface="Tahoma"/>
              </a:rPr>
              <a:t> </a:t>
            </a:r>
            <a:r>
              <a:rPr sz="2800" b="1" i="1" dirty="0" err="1" smtClean="0">
                <a:latin typeface="+mj-lt"/>
                <a:cs typeface="Tahoma"/>
              </a:rPr>
              <a:t>аллергические</a:t>
            </a:r>
            <a:r>
              <a:rPr sz="2800" b="1" i="1" dirty="0" smtClean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высыпания, </a:t>
            </a:r>
            <a:r>
              <a:rPr sz="2800" b="1" i="1" dirty="0">
                <a:latin typeface="+mj-lt"/>
                <a:cs typeface="Tahoma"/>
              </a:rPr>
              <a:t>у 28-ми – </a:t>
            </a:r>
            <a:r>
              <a:rPr sz="2800" b="1" i="1" spc="-5" dirty="0">
                <a:latin typeface="+mj-lt"/>
                <a:cs typeface="Tahoma"/>
              </a:rPr>
              <a:t>вторичная </a:t>
            </a:r>
            <a:r>
              <a:rPr sz="2800" b="1" i="1" spc="-735" dirty="0">
                <a:latin typeface="+mj-lt"/>
                <a:cs typeface="Tahoma"/>
              </a:rPr>
              <a:t> </a:t>
            </a:r>
            <a:r>
              <a:rPr sz="2800" b="1" i="1" dirty="0">
                <a:latin typeface="+mj-lt"/>
                <a:cs typeface="Tahoma"/>
              </a:rPr>
              <a:t>кардиопатия.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975085" y="6149800"/>
            <a:ext cx="3886200" cy="425053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i="1" spc="-5" dirty="0" smtClean="0"/>
              <a:t>Прохоров Е.В., </a:t>
            </a:r>
            <a:r>
              <a:rPr lang="ru-RU" sz="2000" b="1" i="1" spc="-5" dirty="0" err="1" smtClean="0"/>
              <a:t>Сытник</a:t>
            </a:r>
            <a:r>
              <a:rPr lang="ru-RU" sz="2000" b="1" i="1" spc="-5" dirty="0" smtClean="0"/>
              <a:t> Я.В., 2021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4061015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0"/>
          <p:cNvSpPr txBox="1">
            <a:spLocks/>
          </p:cNvSpPr>
          <p:nvPr/>
        </p:nvSpPr>
        <p:spPr>
          <a:xfrm>
            <a:off x="1132433" y="260648"/>
            <a:ext cx="68821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b="1" i="1" dirty="0" smtClean="0"/>
              <a:t>ЛАБОРАТОРНЫЕ</a:t>
            </a:r>
            <a:r>
              <a:rPr lang="ru-RU" b="1" i="1" spc="-60" dirty="0" smtClean="0"/>
              <a:t> </a:t>
            </a:r>
            <a:r>
              <a:rPr lang="ru-RU" b="1" i="1" dirty="0" smtClean="0"/>
              <a:t>ПОКАЗАТЕЛИ</a:t>
            </a:r>
            <a:endParaRPr lang="ru-RU" b="1" i="1" dirty="0"/>
          </a:p>
        </p:txBody>
      </p:sp>
      <p:sp>
        <p:nvSpPr>
          <p:cNvPr id="3" name="object 41"/>
          <p:cNvSpPr txBox="1"/>
          <p:nvPr/>
        </p:nvSpPr>
        <p:spPr>
          <a:xfrm>
            <a:off x="380491" y="1582038"/>
            <a:ext cx="8311515" cy="382912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531620" indent="-342900">
              <a:lnSpc>
                <a:spcPts val="3460"/>
              </a:lnSpc>
              <a:spcBef>
                <a:spcPts val="535"/>
              </a:spcBef>
              <a:buClr>
                <a:srgbClr val="A2C145"/>
              </a:buClr>
              <a:buSzPct val="79687"/>
              <a:buChar char="►"/>
              <a:tabLst>
                <a:tab pos="355600" algn="l"/>
              </a:tabLst>
            </a:pPr>
            <a:r>
              <a:rPr sz="3200" b="1" i="1" spc="-5" dirty="0">
                <a:latin typeface="+mj-lt"/>
                <a:cs typeface="Tahoma"/>
              </a:rPr>
              <a:t>Увеличение </a:t>
            </a:r>
            <a:r>
              <a:rPr sz="3200" b="1" i="1" dirty="0">
                <a:latin typeface="+mj-lt"/>
                <a:cs typeface="Tahoma"/>
              </a:rPr>
              <a:t>титра-АСЛО – у 18-ти </a:t>
            </a:r>
            <a:r>
              <a:rPr sz="3200" b="1" i="1" spc="-985" dirty="0">
                <a:latin typeface="+mj-lt"/>
                <a:cs typeface="Tahoma"/>
              </a:rPr>
              <a:t> </a:t>
            </a:r>
            <a:r>
              <a:rPr sz="3200" b="1" i="1" dirty="0">
                <a:latin typeface="+mj-lt"/>
                <a:cs typeface="Tahoma"/>
              </a:rPr>
              <a:t>обследованных</a:t>
            </a:r>
            <a:r>
              <a:rPr sz="3200" b="1" i="1" spc="-40" dirty="0">
                <a:latin typeface="+mj-lt"/>
                <a:cs typeface="Tahoma"/>
              </a:rPr>
              <a:t> </a:t>
            </a:r>
            <a:r>
              <a:rPr sz="3200" b="1" i="1" spc="-30" dirty="0">
                <a:latin typeface="+mj-lt"/>
                <a:cs typeface="Tahoma"/>
              </a:rPr>
              <a:t>(</a:t>
            </a:r>
            <a:r>
              <a:rPr sz="3200" b="1" i="1" spc="-30" dirty="0" smtClean="0">
                <a:latin typeface="+mj-lt"/>
                <a:cs typeface="Tahoma"/>
              </a:rPr>
              <a:t>17</a:t>
            </a:r>
            <a:r>
              <a:rPr lang="ru-RU" sz="3200" b="1" i="1" spc="-30" dirty="0" smtClean="0">
                <a:latin typeface="+mj-lt"/>
                <a:cs typeface="Tahoma"/>
              </a:rPr>
              <a:t>,</a:t>
            </a:r>
            <a:r>
              <a:rPr sz="3200" b="1" i="1" spc="-30" dirty="0" smtClean="0">
                <a:latin typeface="+mj-lt"/>
                <a:cs typeface="Tahoma"/>
              </a:rPr>
              <a:t>3%)</a:t>
            </a:r>
            <a:r>
              <a:rPr lang="ru-RU" sz="3200" b="1" i="1" spc="-30" dirty="0" smtClean="0">
                <a:latin typeface="+mj-lt"/>
                <a:cs typeface="Tahoma"/>
              </a:rPr>
              <a:t>.</a:t>
            </a:r>
            <a:endParaRPr sz="3200" b="1" i="1" dirty="0">
              <a:latin typeface="+mj-lt"/>
              <a:cs typeface="Tahoma"/>
            </a:endParaRPr>
          </a:p>
          <a:p>
            <a:pPr marL="355600" marR="5080" indent="-342900">
              <a:lnSpc>
                <a:spcPts val="3460"/>
              </a:lnSpc>
              <a:spcBef>
                <a:spcPts val="760"/>
              </a:spcBef>
              <a:buClr>
                <a:srgbClr val="A2C145"/>
              </a:buClr>
              <a:buSzPct val="79687"/>
              <a:buChar char="►"/>
              <a:tabLst>
                <a:tab pos="355600" algn="l"/>
              </a:tabLst>
            </a:pPr>
            <a:r>
              <a:rPr sz="3200" b="1" i="1" spc="-5" dirty="0">
                <a:latin typeface="+mj-lt"/>
                <a:cs typeface="Tahoma"/>
              </a:rPr>
              <a:t>Повышение </a:t>
            </a:r>
            <a:r>
              <a:rPr sz="3200" b="1" i="1" dirty="0">
                <a:latin typeface="+mj-lt"/>
                <a:cs typeface="Tahoma"/>
              </a:rPr>
              <a:t>титра ЦИК </a:t>
            </a:r>
            <a:r>
              <a:rPr lang="ru-RU" sz="3200" b="1" i="1" spc="-5" dirty="0" smtClean="0">
                <a:latin typeface="+mj-lt"/>
                <a:cs typeface="Tahoma"/>
              </a:rPr>
              <a:t>– </a:t>
            </a:r>
            <a:r>
              <a:rPr sz="3200" b="1" i="1" dirty="0" smtClean="0">
                <a:latin typeface="+mj-lt"/>
                <a:cs typeface="Tahoma"/>
              </a:rPr>
              <a:t>у </a:t>
            </a:r>
            <a:r>
              <a:rPr sz="3200" b="1" i="1" spc="5" dirty="0" smtClean="0">
                <a:latin typeface="+mj-lt"/>
                <a:cs typeface="Tahoma"/>
              </a:rPr>
              <a:t>24-</a:t>
            </a:r>
            <a:r>
              <a:rPr sz="3200" b="1" i="1" spc="-985" dirty="0" smtClean="0">
                <a:latin typeface="+mj-lt"/>
                <a:cs typeface="Tahoma"/>
              </a:rPr>
              <a:t> </a:t>
            </a:r>
            <a:r>
              <a:rPr sz="3200" b="1" i="1" dirty="0">
                <a:latin typeface="+mj-lt"/>
                <a:cs typeface="Tahoma"/>
              </a:rPr>
              <a:t>х</a:t>
            </a:r>
            <a:r>
              <a:rPr sz="3200" b="1" i="1" spc="-5" dirty="0">
                <a:latin typeface="+mj-lt"/>
                <a:cs typeface="Tahoma"/>
              </a:rPr>
              <a:t> </a:t>
            </a:r>
            <a:r>
              <a:rPr sz="3200" b="1" i="1" dirty="0">
                <a:latin typeface="+mj-lt"/>
                <a:cs typeface="Tahoma"/>
              </a:rPr>
              <a:t>(</a:t>
            </a:r>
            <a:r>
              <a:rPr sz="3200" b="1" i="1" dirty="0" smtClean="0">
                <a:latin typeface="+mj-lt"/>
                <a:cs typeface="Tahoma"/>
              </a:rPr>
              <a:t>23</a:t>
            </a:r>
            <a:r>
              <a:rPr lang="ru-RU" sz="3200" b="1" i="1" dirty="0" smtClean="0">
                <a:latin typeface="+mj-lt"/>
                <a:cs typeface="Tahoma"/>
              </a:rPr>
              <a:t>,</a:t>
            </a:r>
            <a:r>
              <a:rPr sz="3200" b="1" i="1" dirty="0" smtClean="0">
                <a:latin typeface="+mj-lt"/>
                <a:cs typeface="Tahoma"/>
              </a:rPr>
              <a:t>1</a:t>
            </a:r>
            <a:r>
              <a:rPr lang="ru-RU" sz="3200" b="1" i="1" dirty="0" smtClean="0">
                <a:latin typeface="+mj-lt"/>
                <a:cs typeface="Tahoma"/>
              </a:rPr>
              <a:t>%).</a:t>
            </a:r>
            <a:endParaRPr sz="3200" b="1" i="1" dirty="0">
              <a:latin typeface="+mj-lt"/>
              <a:cs typeface="Tahoma"/>
            </a:endParaRPr>
          </a:p>
          <a:p>
            <a:pPr marL="355600" marR="98425" indent="-342900">
              <a:lnSpc>
                <a:spcPct val="90000"/>
              </a:lnSpc>
              <a:spcBef>
                <a:spcPts val="715"/>
              </a:spcBef>
              <a:buClr>
                <a:srgbClr val="A2C145"/>
              </a:buClr>
              <a:buSzPct val="79687"/>
              <a:buChar char="►"/>
              <a:tabLst>
                <a:tab pos="355600" algn="l"/>
              </a:tabLst>
            </a:pPr>
            <a:r>
              <a:rPr sz="3200" b="1" i="1" spc="-5" dirty="0">
                <a:latin typeface="+mj-lt"/>
                <a:cs typeface="Tahoma"/>
              </a:rPr>
              <a:t>Гиперпродукция иммуноглобулинов </a:t>
            </a:r>
            <a:r>
              <a:rPr sz="3200" b="1" i="1" dirty="0">
                <a:latin typeface="+mj-lt"/>
                <a:cs typeface="Tahoma"/>
              </a:rPr>
              <a:t>А и Е </a:t>
            </a:r>
            <a:r>
              <a:rPr sz="3200" b="1" i="1" spc="-985" dirty="0">
                <a:latin typeface="+mj-lt"/>
                <a:cs typeface="Tahoma"/>
              </a:rPr>
              <a:t> </a:t>
            </a:r>
            <a:r>
              <a:rPr sz="3200" b="1" i="1" spc="-5" dirty="0">
                <a:latin typeface="+mj-lt"/>
                <a:cs typeface="Tahoma"/>
              </a:rPr>
              <a:t>оказалась </a:t>
            </a:r>
            <a:r>
              <a:rPr sz="3200" b="1" i="1" dirty="0">
                <a:latin typeface="+mj-lt"/>
                <a:cs typeface="Tahoma"/>
              </a:rPr>
              <a:t>наиболее выраженной в </a:t>
            </a:r>
            <a:r>
              <a:rPr sz="3200" b="1" i="1" spc="5" dirty="0">
                <a:latin typeface="+mj-lt"/>
                <a:cs typeface="Tahoma"/>
              </a:rPr>
              <a:t> </a:t>
            </a:r>
            <a:r>
              <a:rPr sz="3200" b="1" i="1" spc="-5" dirty="0">
                <a:latin typeface="+mj-lt"/>
                <a:cs typeface="Tahoma"/>
              </a:rPr>
              <a:t>случаях </a:t>
            </a:r>
            <a:r>
              <a:rPr sz="3200" b="1" i="1" dirty="0">
                <a:latin typeface="+mj-lt"/>
                <a:cs typeface="Tahoma"/>
              </a:rPr>
              <a:t>ассоциации </a:t>
            </a:r>
            <a:r>
              <a:rPr sz="3200" b="1" i="1" spc="-5" dirty="0">
                <a:latin typeface="+mj-lt"/>
                <a:cs typeface="Tahoma"/>
              </a:rPr>
              <a:t>РеА </a:t>
            </a:r>
            <a:r>
              <a:rPr sz="3200" b="1" i="1" dirty="0">
                <a:latin typeface="+mj-lt"/>
                <a:cs typeface="Tahoma"/>
              </a:rPr>
              <a:t>с </a:t>
            </a:r>
            <a:r>
              <a:rPr sz="3200" b="1" i="1" spc="-5" dirty="0">
                <a:latin typeface="+mj-lt"/>
                <a:cs typeface="Tahoma"/>
              </a:rPr>
              <a:t>хламидийной </a:t>
            </a:r>
            <a:r>
              <a:rPr sz="3200" b="1" i="1" dirty="0">
                <a:latin typeface="+mj-lt"/>
                <a:cs typeface="Tahoma"/>
              </a:rPr>
              <a:t> инфекц</a:t>
            </a:r>
            <a:r>
              <a:rPr sz="3200" b="1" i="1" strike="noStrike" dirty="0">
                <a:latin typeface="+mj-lt"/>
                <a:cs typeface="Tahoma"/>
              </a:rPr>
              <a:t>ией</a:t>
            </a:r>
            <a:r>
              <a:rPr sz="3200" b="1" i="1" strike="noStrike" spc="-20" dirty="0">
                <a:latin typeface="+mj-lt"/>
                <a:cs typeface="Tahoma"/>
              </a:rPr>
              <a:t> </a:t>
            </a:r>
            <a:r>
              <a:rPr sz="3200" b="1" i="1" strike="noStrike" dirty="0">
                <a:latin typeface="+mj-lt"/>
                <a:cs typeface="Tahoma"/>
              </a:rPr>
              <a:t>и</a:t>
            </a:r>
            <a:r>
              <a:rPr sz="3200" b="1" i="1" strike="noStrike" spc="-15" dirty="0">
                <a:latin typeface="+mj-lt"/>
                <a:cs typeface="Tahoma"/>
              </a:rPr>
              <a:t> </a:t>
            </a:r>
            <a:r>
              <a:rPr sz="3200" b="1" i="1" strike="noStrike" spc="-5" dirty="0">
                <a:latin typeface="+mj-lt"/>
                <a:cs typeface="Tahoma"/>
              </a:rPr>
              <a:t>иерсиниозным</a:t>
            </a:r>
            <a:endParaRPr sz="3200" b="1" i="1" dirty="0">
              <a:latin typeface="+mj-lt"/>
              <a:cs typeface="Tahoma"/>
            </a:endParaRPr>
          </a:p>
          <a:p>
            <a:pPr marL="355600">
              <a:lnSpc>
                <a:spcPts val="3460"/>
              </a:lnSpc>
            </a:pPr>
            <a:r>
              <a:rPr sz="3200" b="1" i="1" dirty="0">
                <a:latin typeface="+mj-lt"/>
                <a:cs typeface="Tahoma"/>
              </a:rPr>
              <a:t>энтероколитом.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975085" y="6149800"/>
            <a:ext cx="3886200" cy="425053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i="1" spc="-5" dirty="0" smtClean="0"/>
              <a:t>Прохоров Е.В., </a:t>
            </a:r>
            <a:r>
              <a:rPr lang="ru-RU" sz="2000" b="1" i="1" spc="-5" dirty="0" err="1" smtClean="0"/>
              <a:t>Сытник</a:t>
            </a:r>
            <a:r>
              <a:rPr lang="ru-RU" sz="2000" b="1" i="1" spc="-5" dirty="0" smtClean="0"/>
              <a:t> Я.В., 2021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916671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3"/>
          <p:cNvSpPr txBox="1">
            <a:spLocks/>
          </p:cNvSpPr>
          <p:nvPr/>
        </p:nvSpPr>
        <p:spPr>
          <a:xfrm>
            <a:off x="84889" y="188640"/>
            <a:ext cx="9036496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5080" indent="12700" algn="ctr">
              <a:spcBef>
                <a:spcPts val="95"/>
              </a:spcBef>
            </a:pPr>
            <a:r>
              <a:rPr lang="ru-RU" sz="3600" b="1" i="1" spc="-5" dirty="0" smtClean="0"/>
              <a:t>ОСОБЕННОСТИ КЛИНИЧЕСКОГО </a:t>
            </a:r>
            <a:r>
              <a:rPr lang="ru-RU" sz="3600" b="1" i="1" spc="-1235" dirty="0" smtClean="0"/>
              <a:t> </a:t>
            </a:r>
            <a:r>
              <a:rPr lang="ru-RU" sz="3600" b="1" i="1" spc="-10" dirty="0" smtClean="0"/>
              <a:t>ТЕЧЕНИЯ</a:t>
            </a:r>
            <a:endParaRPr lang="ru-RU" sz="3600" b="1" i="1" dirty="0"/>
          </a:p>
        </p:txBody>
      </p:sp>
      <p:sp>
        <p:nvSpPr>
          <p:cNvPr id="3" name="object 48"/>
          <p:cNvSpPr txBox="1"/>
          <p:nvPr/>
        </p:nvSpPr>
        <p:spPr>
          <a:xfrm>
            <a:off x="333753" y="980728"/>
            <a:ext cx="8583997" cy="558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600"/>
              </a:spcBef>
              <a:buClr>
                <a:srgbClr val="A2C145"/>
              </a:buClr>
              <a:buSzPct val="80555"/>
              <a:buChar char="►"/>
              <a:tabLst>
                <a:tab pos="354965" algn="l"/>
                <a:tab pos="355600" algn="l"/>
              </a:tabLst>
            </a:pPr>
            <a:r>
              <a:rPr sz="2200" b="1" i="1" spc="-5" dirty="0">
                <a:latin typeface="+mj-lt"/>
                <a:cs typeface="Tahoma"/>
              </a:rPr>
              <a:t>При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РеА,</a:t>
            </a:r>
            <a:r>
              <a:rPr sz="2200" b="1" i="1" spc="-1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ассоциированном</a:t>
            </a:r>
            <a:r>
              <a:rPr sz="2200" b="1" i="1" spc="10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с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10" dirty="0">
                <a:latin typeface="+mj-lt"/>
                <a:cs typeface="Tahoma"/>
              </a:rPr>
              <a:t>носоглоточной,</a:t>
            </a:r>
            <a:r>
              <a:rPr sz="2200" b="1" i="1" spc="3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доминировало </a:t>
            </a:r>
            <a:r>
              <a:rPr sz="2200" b="1" i="1" spc="-10" dirty="0" err="1">
                <a:latin typeface="+mj-lt"/>
                <a:cs typeface="Tahoma"/>
              </a:rPr>
              <a:t>острое</a:t>
            </a:r>
            <a:r>
              <a:rPr sz="2200" b="1" i="1" spc="20" dirty="0">
                <a:latin typeface="+mj-lt"/>
                <a:cs typeface="Tahoma"/>
              </a:rPr>
              <a:t> </a:t>
            </a:r>
            <a:r>
              <a:rPr sz="2200" b="1" i="1" spc="-5" dirty="0" err="1" smtClean="0">
                <a:latin typeface="+mj-lt"/>
                <a:cs typeface="Tahoma"/>
              </a:rPr>
              <a:t>начало</a:t>
            </a:r>
            <a:r>
              <a:rPr sz="2200" b="1" i="1" spc="-5" dirty="0" smtClean="0">
                <a:latin typeface="+mj-lt"/>
                <a:cs typeface="Tahoma"/>
              </a:rPr>
              <a:t>,</a:t>
            </a:r>
            <a:r>
              <a:rPr lang="ru-RU" sz="2200" b="1" i="1" dirty="0">
                <a:latin typeface="+mj-lt"/>
                <a:cs typeface="Tahoma"/>
              </a:rPr>
              <a:t> </a:t>
            </a:r>
            <a:r>
              <a:rPr sz="2200" b="1" i="1" spc="-5" dirty="0" err="1" smtClean="0">
                <a:latin typeface="+mj-lt"/>
                <a:cs typeface="Tahoma"/>
              </a:rPr>
              <a:t>наблюдался</a:t>
            </a:r>
            <a:r>
              <a:rPr sz="2200" b="1" i="1" spc="10" dirty="0" smtClean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асимметричный</a:t>
            </a:r>
            <a:r>
              <a:rPr sz="2200" b="1" i="1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моно-</a:t>
            </a:r>
            <a:r>
              <a:rPr sz="2200" b="1" i="1" spc="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или олигоартрит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5" dirty="0" err="1">
                <a:latin typeface="+mj-lt"/>
                <a:cs typeface="Tahoma"/>
              </a:rPr>
              <a:t>коленных</a:t>
            </a:r>
            <a:r>
              <a:rPr sz="2200" b="1" i="1" spc="25" dirty="0">
                <a:latin typeface="+mj-lt"/>
                <a:cs typeface="Tahoma"/>
              </a:rPr>
              <a:t> </a:t>
            </a:r>
            <a:r>
              <a:rPr sz="2200" b="1" i="1" dirty="0" smtClean="0">
                <a:latin typeface="+mj-lt"/>
                <a:cs typeface="Tahoma"/>
              </a:rPr>
              <a:t>и</a:t>
            </a:r>
            <a:r>
              <a:rPr lang="ru-RU" sz="2200" b="1" i="1" dirty="0" smtClean="0">
                <a:latin typeface="+mj-lt"/>
                <a:cs typeface="Tahoma"/>
              </a:rPr>
              <a:t> </a:t>
            </a:r>
            <a:r>
              <a:rPr sz="2200" b="1" i="1" spc="-5" dirty="0" err="1" smtClean="0">
                <a:latin typeface="+mj-lt"/>
                <a:cs typeface="Tahoma"/>
              </a:rPr>
              <a:t>голеностопных</a:t>
            </a:r>
            <a:r>
              <a:rPr sz="2200" b="1" i="1" dirty="0" smtClean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суставов.</a:t>
            </a:r>
            <a:r>
              <a:rPr sz="2200" b="1" i="1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Явления </a:t>
            </a:r>
            <a:r>
              <a:rPr sz="2200" b="1" i="1" dirty="0">
                <a:latin typeface="+mj-lt"/>
                <a:cs typeface="Tahoma"/>
              </a:rPr>
              <a:t>артрита</a:t>
            </a:r>
            <a:r>
              <a:rPr sz="2200" b="1" i="1" spc="-5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регрессировали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на </a:t>
            </a:r>
            <a:r>
              <a:rPr sz="2200" b="1" i="1" dirty="0">
                <a:latin typeface="+mj-lt"/>
                <a:cs typeface="Tahoma"/>
              </a:rPr>
              <a:t>3-4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неделе </a:t>
            </a:r>
            <a:r>
              <a:rPr sz="2200" b="1" i="1" spc="-550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от</a:t>
            </a:r>
            <a:r>
              <a:rPr sz="2200" b="1" i="1" spc="-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начала</a:t>
            </a:r>
            <a:r>
              <a:rPr sz="2200" b="1" i="1" spc="15" dirty="0">
                <a:latin typeface="+mj-lt"/>
                <a:cs typeface="Tahoma"/>
              </a:rPr>
              <a:t> </a:t>
            </a:r>
            <a:r>
              <a:rPr sz="2200" b="1" i="1" dirty="0" err="1">
                <a:latin typeface="+mj-lt"/>
                <a:cs typeface="Tahoma"/>
              </a:rPr>
              <a:t>терапии</a:t>
            </a:r>
            <a:r>
              <a:rPr sz="2200" b="1" i="1" dirty="0" smtClean="0">
                <a:latin typeface="+mj-lt"/>
                <a:cs typeface="Tahoma"/>
              </a:rPr>
              <a:t>.</a:t>
            </a:r>
            <a:endParaRPr sz="2200" b="1" i="1" dirty="0">
              <a:latin typeface="+mj-lt"/>
              <a:cs typeface="Tahoma"/>
            </a:endParaRPr>
          </a:p>
          <a:p>
            <a:pPr marL="355600" marR="610235" indent="-342900">
              <a:spcBef>
                <a:spcPts val="600"/>
              </a:spcBef>
              <a:buClr>
                <a:srgbClr val="A2C145"/>
              </a:buClr>
              <a:buSzPct val="80555"/>
              <a:buChar char="►"/>
              <a:tabLst>
                <a:tab pos="354965" algn="l"/>
                <a:tab pos="355600" algn="l"/>
              </a:tabLst>
            </a:pPr>
            <a:r>
              <a:rPr sz="2200" b="1" i="1" spc="-5" dirty="0">
                <a:latin typeface="+mj-lt"/>
                <a:cs typeface="Tahoma"/>
              </a:rPr>
              <a:t>При энтероколитическом варианте</a:t>
            </a:r>
            <a:r>
              <a:rPr sz="2200" b="1" i="1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РеА</a:t>
            </a:r>
            <a:r>
              <a:rPr sz="2200" b="1" i="1" spc="-20" dirty="0">
                <a:latin typeface="+mj-lt"/>
                <a:cs typeface="Tahoma"/>
              </a:rPr>
              <a:t> </a:t>
            </a:r>
            <a:r>
              <a:rPr sz="2200" b="1" i="1" spc="-5" dirty="0" err="1">
                <a:latin typeface="+mj-lt"/>
                <a:cs typeface="Tahoma"/>
              </a:rPr>
              <a:t>чаще</a:t>
            </a:r>
            <a:r>
              <a:rPr sz="2200" b="1" i="1" dirty="0">
                <a:latin typeface="+mj-lt"/>
                <a:cs typeface="Tahoma"/>
              </a:rPr>
              <a:t> </a:t>
            </a:r>
            <a:r>
              <a:rPr lang="ru-RU" sz="2200" b="1" i="1" dirty="0" smtClean="0">
                <a:latin typeface="+mj-lt"/>
                <a:cs typeface="Tahoma"/>
              </a:rPr>
              <a:t>н</a:t>
            </a:r>
            <a:r>
              <a:rPr sz="2200" b="1" i="1" spc="-5" dirty="0" err="1" smtClean="0">
                <a:latin typeface="+mj-lt"/>
                <a:cs typeface="Tahoma"/>
              </a:rPr>
              <a:t>аблюдалось</a:t>
            </a:r>
            <a:r>
              <a:rPr sz="2200" b="1" i="1" spc="10" dirty="0" smtClean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подострое </a:t>
            </a:r>
            <a:r>
              <a:rPr sz="2200" b="1" i="1" spc="-54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течение,</a:t>
            </a:r>
            <a:r>
              <a:rPr sz="2200" b="1" i="1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высокая</a:t>
            </a:r>
            <a:r>
              <a:rPr sz="2200" b="1" i="1" spc="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частота</a:t>
            </a:r>
            <a:r>
              <a:rPr sz="2200" b="1" i="1" dirty="0">
                <a:latin typeface="+mj-lt"/>
                <a:cs typeface="Tahoma"/>
              </a:rPr>
              <a:t> моноартрита,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чаще </a:t>
            </a:r>
            <a:r>
              <a:rPr sz="2200" b="1" i="1" spc="-5" dirty="0">
                <a:latin typeface="+mj-lt"/>
                <a:cs typeface="Tahoma"/>
              </a:rPr>
              <a:t>коленных</a:t>
            </a:r>
            <a:r>
              <a:rPr sz="2200" b="1" i="1" spc="1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суставов</a:t>
            </a:r>
            <a:r>
              <a:rPr sz="2200" b="1" i="1" dirty="0">
                <a:latin typeface="+mj-lt"/>
                <a:cs typeface="Tahoma"/>
              </a:rPr>
              <a:t> с 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нередким вовлечением </a:t>
            </a:r>
            <a:r>
              <a:rPr sz="2200" b="1" i="1" dirty="0">
                <a:latin typeface="+mj-lt"/>
                <a:cs typeface="Tahoma"/>
              </a:rPr>
              <a:t>в процесс </a:t>
            </a:r>
            <a:r>
              <a:rPr sz="2200" b="1" i="1" spc="-5" dirty="0">
                <a:latin typeface="+mj-lt"/>
                <a:cs typeface="Tahoma"/>
              </a:rPr>
              <a:t>межфаланговых суставов </a:t>
            </a:r>
            <a:r>
              <a:rPr sz="2200" b="1" i="1" dirty="0">
                <a:latin typeface="+mj-lt"/>
                <a:cs typeface="Tahoma"/>
              </a:rPr>
              <a:t>пальцев 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кистей,</a:t>
            </a:r>
            <a:r>
              <a:rPr sz="2200" b="1" i="1" spc="-2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стоп</a:t>
            </a:r>
            <a:r>
              <a:rPr sz="2200" b="1" i="1" spc="-10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с</a:t>
            </a:r>
            <a:r>
              <a:rPr sz="2200" b="1" i="1" spc="-5" dirty="0">
                <a:latin typeface="+mj-lt"/>
                <a:cs typeface="Tahoma"/>
              </a:rPr>
              <a:t> продолжительностью</a:t>
            </a:r>
            <a:r>
              <a:rPr sz="2200" b="1" i="1" spc="-15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артрита до 2</a:t>
            </a:r>
            <a:r>
              <a:rPr sz="2200" b="1" i="1" spc="-5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и</a:t>
            </a:r>
            <a:r>
              <a:rPr sz="2200" b="1" i="1" spc="-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более</a:t>
            </a:r>
            <a:r>
              <a:rPr sz="2200" b="1" i="1" spc="10" dirty="0">
                <a:latin typeface="+mj-lt"/>
                <a:cs typeface="Tahoma"/>
              </a:rPr>
              <a:t> </a:t>
            </a:r>
            <a:r>
              <a:rPr sz="2200" b="1" i="1" dirty="0" err="1">
                <a:latin typeface="+mj-lt"/>
                <a:cs typeface="Tahoma"/>
              </a:rPr>
              <a:t>месяцев</a:t>
            </a:r>
            <a:r>
              <a:rPr sz="2200" b="1" i="1" dirty="0" smtClean="0">
                <a:latin typeface="+mj-lt"/>
                <a:cs typeface="Tahoma"/>
              </a:rPr>
              <a:t>.</a:t>
            </a:r>
            <a:endParaRPr sz="2200" b="1" i="1" dirty="0">
              <a:latin typeface="+mj-lt"/>
              <a:cs typeface="Tahoma"/>
            </a:endParaRPr>
          </a:p>
          <a:p>
            <a:pPr marL="355600" indent="-342900">
              <a:spcBef>
                <a:spcPts val="600"/>
              </a:spcBef>
              <a:buClr>
                <a:srgbClr val="A2C145"/>
              </a:buClr>
              <a:buSzPct val="80555"/>
              <a:buChar char="►"/>
              <a:tabLst>
                <a:tab pos="354965" algn="l"/>
                <a:tab pos="355600" algn="l"/>
              </a:tabLst>
            </a:pPr>
            <a:r>
              <a:rPr sz="2200" b="1" i="1" dirty="0">
                <a:latin typeface="+mj-lt"/>
                <a:cs typeface="Tahoma"/>
              </a:rPr>
              <a:t>Для</a:t>
            </a:r>
            <a:r>
              <a:rPr sz="2200" b="1" i="1" spc="-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РеА</a:t>
            </a:r>
            <a:r>
              <a:rPr sz="2200" b="1" i="1" spc="-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ассоциированного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с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10" dirty="0">
                <a:latin typeface="+mj-lt"/>
                <a:cs typeface="Tahoma"/>
              </a:rPr>
              <a:t>урогенитальной</a:t>
            </a:r>
            <a:r>
              <a:rPr sz="2200" b="1" i="1" spc="20" dirty="0">
                <a:latin typeface="+mj-lt"/>
                <a:cs typeface="Tahoma"/>
              </a:rPr>
              <a:t> </a:t>
            </a:r>
            <a:r>
              <a:rPr sz="2200" b="1" i="1" spc="-5" dirty="0" err="1">
                <a:latin typeface="+mj-lt"/>
                <a:cs typeface="Tahoma"/>
              </a:rPr>
              <a:t>инфекцией</a:t>
            </a:r>
            <a:r>
              <a:rPr sz="2200" b="1" i="1" spc="-25" dirty="0">
                <a:latin typeface="+mj-lt"/>
                <a:cs typeface="Tahoma"/>
              </a:rPr>
              <a:t> </a:t>
            </a:r>
            <a:r>
              <a:rPr sz="2200" b="1" i="1" spc="-5" dirty="0" err="1" smtClean="0">
                <a:latin typeface="+mj-lt"/>
                <a:cs typeface="Tahoma"/>
              </a:rPr>
              <a:t>характерным</a:t>
            </a:r>
            <a:r>
              <a:rPr lang="ru-RU" sz="2200" b="1" i="1" dirty="0">
                <a:latin typeface="+mj-lt"/>
                <a:cs typeface="Tahoma"/>
              </a:rPr>
              <a:t> </a:t>
            </a:r>
            <a:r>
              <a:rPr sz="2200" b="1" i="1" spc="-5" dirty="0" err="1" smtClean="0">
                <a:latin typeface="+mj-lt"/>
                <a:cs typeface="Tahoma"/>
              </a:rPr>
              <a:t>оказался</a:t>
            </a:r>
            <a:r>
              <a:rPr sz="2200" b="1" i="1" spc="10" dirty="0" smtClean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асимметричный</a:t>
            </a:r>
            <a:r>
              <a:rPr sz="2200" b="1" i="1" spc="1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моно-</a:t>
            </a:r>
            <a:r>
              <a:rPr sz="2200" b="1" i="1" spc="25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или</a:t>
            </a:r>
            <a:r>
              <a:rPr sz="2200" b="1" i="1" spc="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олигоартрит,</a:t>
            </a:r>
            <a:r>
              <a:rPr sz="2200" b="1" i="1" spc="25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реже</a:t>
            </a:r>
            <a:r>
              <a:rPr sz="2200" b="1" i="1" spc="2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полиартикулярный </a:t>
            </a:r>
            <a:r>
              <a:rPr sz="2200" b="1" i="1" spc="-550" dirty="0">
                <a:latin typeface="+mj-lt"/>
                <a:cs typeface="Tahoma"/>
              </a:rPr>
              <a:t> </a:t>
            </a:r>
            <a:r>
              <a:rPr sz="2200" b="1" i="1" dirty="0">
                <a:latin typeface="+mj-lt"/>
                <a:cs typeface="Tahoma"/>
              </a:rPr>
              <a:t>вариант с </a:t>
            </a:r>
            <a:r>
              <a:rPr sz="2200" b="1" i="1" spc="-5" dirty="0">
                <a:latin typeface="+mj-lt"/>
                <a:cs typeface="Tahoma"/>
              </a:rPr>
              <a:t>вовлечением </a:t>
            </a:r>
            <a:r>
              <a:rPr sz="2200" b="1" i="1" dirty="0">
                <a:latin typeface="+mj-lt"/>
                <a:cs typeface="Tahoma"/>
              </a:rPr>
              <a:t>в процесс </a:t>
            </a:r>
            <a:r>
              <a:rPr sz="2200" b="1" i="1" spc="-5" dirty="0">
                <a:latin typeface="+mj-lt"/>
                <a:cs typeface="Tahoma"/>
              </a:rPr>
              <a:t>суставов </a:t>
            </a:r>
            <a:r>
              <a:rPr sz="2200" b="1" i="1" dirty="0">
                <a:latin typeface="+mj-lt"/>
                <a:cs typeface="Tahoma"/>
              </a:rPr>
              <a:t>пальцев </a:t>
            </a:r>
            <a:r>
              <a:rPr sz="2200" b="1" i="1" spc="-5" dirty="0">
                <a:latin typeface="+mj-lt"/>
                <a:cs typeface="Tahoma"/>
              </a:rPr>
              <a:t>стоп. </a:t>
            </a:r>
            <a:r>
              <a:rPr sz="2200" b="1" i="1" dirty="0">
                <a:latin typeface="+mj-lt"/>
                <a:cs typeface="Tahoma"/>
              </a:rPr>
              <a:t>В </a:t>
            </a:r>
            <a:r>
              <a:rPr sz="2200" b="1" i="1" spc="-5" dirty="0">
                <a:latin typeface="+mj-lt"/>
                <a:cs typeface="Tahoma"/>
              </a:rPr>
              <a:t>этой группе </a:t>
            </a:r>
            <a:r>
              <a:rPr sz="2200" b="1" i="1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больных</a:t>
            </a:r>
            <a:r>
              <a:rPr sz="2200" b="1" i="1" spc="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зарегистрированы</a:t>
            </a:r>
            <a:r>
              <a:rPr sz="2200" b="1" i="1" spc="10" dirty="0">
                <a:latin typeface="+mj-lt"/>
                <a:cs typeface="Tahoma"/>
              </a:rPr>
              <a:t> </a:t>
            </a:r>
            <a:r>
              <a:rPr sz="2200" b="1" i="1" spc="-5" dirty="0">
                <a:latin typeface="+mj-lt"/>
                <a:cs typeface="Tahoma"/>
              </a:rPr>
              <a:t>максимальные</a:t>
            </a:r>
            <a:r>
              <a:rPr sz="2200" b="1" i="1" spc="5" dirty="0">
                <a:latin typeface="+mj-lt"/>
                <a:cs typeface="Tahoma"/>
              </a:rPr>
              <a:t> </a:t>
            </a:r>
            <a:r>
              <a:rPr sz="2200" b="1" i="1" spc="-5" dirty="0" err="1">
                <a:latin typeface="+mj-lt"/>
                <a:cs typeface="Tahoma"/>
              </a:rPr>
              <a:t>значения</a:t>
            </a:r>
            <a:r>
              <a:rPr sz="2200" b="1" i="1" spc="10" dirty="0">
                <a:latin typeface="+mj-lt"/>
                <a:cs typeface="Tahoma"/>
              </a:rPr>
              <a:t> </a:t>
            </a:r>
            <a:r>
              <a:rPr sz="2200" b="1" i="1" spc="-5" dirty="0" err="1" smtClean="0">
                <a:latin typeface="+mj-lt"/>
                <a:cs typeface="Tahoma"/>
              </a:rPr>
              <a:t>индексов</a:t>
            </a:r>
            <a:r>
              <a:rPr lang="ru-RU" sz="2200" b="1" i="1" dirty="0">
                <a:latin typeface="+mj-lt"/>
                <a:cs typeface="Tahoma"/>
              </a:rPr>
              <a:t> </a:t>
            </a:r>
            <a:r>
              <a:rPr sz="2200" b="1" i="1" spc="-5" dirty="0" err="1" smtClean="0">
                <a:latin typeface="+mj-lt"/>
                <a:cs typeface="Tahoma"/>
              </a:rPr>
              <a:t>болезненнос</a:t>
            </a:r>
            <a:r>
              <a:rPr sz="2200" b="1" i="1" strike="noStrike" spc="-5" dirty="0" err="1" smtClean="0">
                <a:latin typeface="+mj-lt"/>
                <a:cs typeface="Tahoma"/>
              </a:rPr>
              <a:t>ти</a:t>
            </a:r>
            <a:r>
              <a:rPr sz="2200" b="1" i="1" strike="noStrike" spc="-5" dirty="0">
                <a:latin typeface="+mj-lt"/>
                <a:cs typeface="Tahoma"/>
              </a:rPr>
              <a:t>,</a:t>
            </a:r>
            <a:r>
              <a:rPr sz="2200" b="1" i="1" strike="noStrike" spc="15" dirty="0">
                <a:latin typeface="+mj-lt"/>
                <a:cs typeface="Tahoma"/>
              </a:rPr>
              <a:t> </a:t>
            </a:r>
            <a:r>
              <a:rPr sz="2200" b="1" i="1" strike="noStrike" spc="-5" dirty="0">
                <a:latin typeface="+mj-lt"/>
                <a:cs typeface="Tahoma"/>
              </a:rPr>
              <a:t>припухлости,</a:t>
            </a:r>
            <a:r>
              <a:rPr sz="2200" b="1" i="1" strike="noStrike" spc="-15" dirty="0">
                <a:latin typeface="+mj-lt"/>
                <a:cs typeface="Tahoma"/>
              </a:rPr>
              <a:t> </a:t>
            </a:r>
            <a:r>
              <a:rPr sz="2200" b="1" i="1" strike="noStrike" spc="-5" dirty="0">
                <a:latin typeface="+mj-lt"/>
                <a:cs typeface="Tahoma"/>
              </a:rPr>
              <a:t>ограничения</a:t>
            </a:r>
            <a:r>
              <a:rPr sz="2200" b="1" i="1" strike="noStrike" spc="10" dirty="0">
                <a:latin typeface="+mj-lt"/>
                <a:cs typeface="Tahoma"/>
              </a:rPr>
              <a:t> </a:t>
            </a:r>
            <a:r>
              <a:rPr sz="2200" b="1" i="1" strike="noStrike" spc="-5" dirty="0">
                <a:latin typeface="+mj-lt"/>
                <a:cs typeface="Tahoma"/>
              </a:rPr>
              <a:t>объема</a:t>
            </a:r>
            <a:r>
              <a:rPr sz="2200" b="1" i="1" strike="noStrike" spc="15" dirty="0">
                <a:latin typeface="+mj-lt"/>
                <a:cs typeface="Tahoma"/>
              </a:rPr>
              <a:t> </a:t>
            </a:r>
            <a:r>
              <a:rPr sz="2200" b="1" i="1" strike="noStrike" spc="-5" dirty="0">
                <a:latin typeface="+mj-lt"/>
                <a:cs typeface="Tahoma"/>
              </a:rPr>
              <a:t>движений,</a:t>
            </a:r>
            <a:r>
              <a:rPr sz="2200" b="1" i="1" strike="noStrike" spc="-30" dirty="0">
                <a:latin typeface="+mj-lt"/>
                <a:cs typeface="Tahoma"/>
              </a:rPr>
              <a:t> </a:t>
            </a:r>
            <a:r>
              <a:rPr sz="2200" b="1" i="1" strike="noStrike" dirty="0">
                <a:latin typeface="+mj-lt"/>
                <a:cs typeface="Tahoma"/>
              </a:rPr>
              <a:t>а также </a:t>
            </a:r>
            <a:r>
              <a:rPr sz="2200" b="1" i="1" strike="noStrike" spc="-545" dirty="0">
                <a:latin typeface="+mj-lt"/>
                <a:cs typeface="Tahoma"/>
              </a:rPr>
              <a:t> </a:t>
            </a:r>
            <a:r>
              <a:rPr sz="2200" b="1" i="1" strike="noStrike" spc="-5" dirty="0">
                <a:latin typeface="+mj-lt"/>
                <a:cs typeface="Tahoma"/>
              </a:rPr>
              <a:t>частоты повторных</a:t>
            </a:r>
            <a:r>
              <a:rPr sz="2200" b="1" i="1" strike="noStrike" spc="5" dirty="0">
                <a:latin typeface="+mj-lt"/>
                <a:cs typeface="Tahoma"/>
              </a:rPr>
              <a:t> </a:t>
            </a:r>
            <a:r>
              <a:rPr sz="2200" b="1" i="1" strike="noStrike" spc="-5" dirty="0">
                <a:latin typeface="+mj-lt"/>
                <a:cs typeface="Tahoma"/>
              </a:rPr>
              <a:t>рецидивов.</a:t>
            </a:r>
            <a:endParaRPr sz="2200" b="1" i="1" dirty="0">
              <a:latin typeface="+mj-lt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4091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0"/>
          <p:cNvSpPr txBox="1">
            <a:spLocks/>
          </p:cNvSpPr>
          <p:nvPr/>
        </p:nvSpPr>
        <p:spPr>
          <a:xfrm>
            <a:off x="914400" y="274638"/>
            <a:ext cx="77724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">
              <a:spcBef>
                <a:spcPts val="105"/>
              </a:spcBef>
            </a:pPr>
            <a:r>
              <a:rPr lang="ru-RU" b="1" i="1" spc="-5" dirty="0" smtClean="0"/>
              <a:t>ВЫВОДЫ</a:t>
            </a:r>
            <a:endParaRPr lang="ru-RU" b="1" i="1" spc="-5" dirty="0"/>
          </a:p>
        </p:txBody>
      </p:sp>
      <p:sp>
        <p:nvSpPr>
          <p:cNvPr id="3" name="object 37"/>
          <p:cNvSpPr txBox="1"/>
          <p:nvPr/>
        </p:nvSpPr>
        <p:spPr>
          <a:xfrm>
            <a:off x="380491" y="1340768"/>
            <a:ext cx="8439981" cy="46288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spcBef>
                <a:spcPts val="1200"/>
              </a:spcBef>
              <a:buClr>
                <a:srgbClr val="A2C145"/>
              </a:buClr>
              <a:buSzPct val="80357"/>
              <a:buChar char="►"/>
              <a:tabLst>
                <a:tab pos="355600" algn="l"/>
              </a:tabLst>
            </a:pPr>
            <a:r>
              <a:rPr sz="2800" b="1" i="1" spc="-5" dirty="0">
                <a:latin typeface="+mj-lt"/>
                <a:cs typeface="Tahoma"/>
              </a:rPr>
              <a:t>Среди</a:t>
            </a:r>
            <a:r>
              <a:rPr sz="2800" b="1" i="1" spc="10" dirty="0">
                <a:latin typeface="+mj-lt"/>
                <a:cs typeface="Tahoma"/>
              </a:rPr>
              <a:t> </a:t>
            </a:r>
            <a:r>
              <a:rPr sz="2800" b="1" i="1" spc="-10" dirty="0">
                <a:latin typeface="+mj-lt"/>
                <a:cs typeface="Tahoma"/>
              </a:rPr>
              <a:t>РеА </a:t>
            </a:r>
            <a:r>
              <a:rPr sz="2800" b="1" i="1" spc="-5" dirty="0">
                <a:latin typeface="+mj-lt"/>
                <a:cs typeface="Tahoma"/>
              </a:rPr>
              <a:t>у</a:t>
            </a:r>
            <a:r>
              <a:rPr sz="2800" b="1" i="1" spc="-10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детей</a:t>
            </a:r>
            <a:r>
              <a:rPr sz="2800" b="1" i="1" spc="10" dirty="0">
                <a:latin typeface="+mj-lt"/>
                <a:cs typeface="Tahoma"/>
              </a:rPr>
              <a:t> </a:t>
            </a:r>
            <a:r>
              <a:rPr sz="2800" b="1" i="1" spc="-5" dirty="0" err="1">
                <a:latin typeface="+mj-lt"/>
                <a:cs typeface="Tahoma"/>
              </a:rPr>
              <a:t>наиболее</a:t>
            </a:r>
            <a:r>
              <a:rPr sz="2800" b="1" i="1" spc="15" dirty="0">
                <a:latin typeface="+mj-lt"/>
                <a:cs typeface="Tahoma"/>
              </a:rPr>
              <a:t> </a:t>
            </a:r>
            <a:r>
              <a:rPr sz="2800" b="1" i="1" spc="-5" dirty="0" err="1" smtClean="0">
                <a:latin typeface="+mj-lt"/>
                <a:cs typeface="Tahoma"/>
              </a:rPr>
              <a:t>часто</a:t>
            </a:r>
            <a:r>
              <a:rPr lang="ru-RU" sz="2800" b="1" i="1" dirty="0">
                <a:latin typeface="+mj-lt"/>
                <a:cs typeface="Tahoma"/>
              </a:rPr>
              <a:t> </a:t>
            </a:r>
            <a:r>
              <a:rPr sz="2800" b="1" i="1" spc="-5" dirty="0" err="1" smtClean="0">
                <a:latin typeface="+mj-lt"/>
                <a:cs typeface="Tahoma"/>
              </a:rPr>
              <a:t>регистрируются</a:t>
            </a:r>
            <a:r>
              <a:rPr sz="2800" b="1" i="1" spc="10" dirty="0" smtClean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артриты,</a:t>
            </a:r>
            <a:r>
              <a:rPr sz="2800" b="1" i="1" spc="10" dirty="0">
                <a:latin typeface="+mj-lt"/>
                <a:cs typeface="Tahoma"/>
              </a:rPr>
              <a:t> </a:t>
            </a:r>
            <a:r>
              <a:rPr sz="2800" b="1" i="1" spc="-10" dirty="0" err="1">
                <a:latin typeface="+mj-lt"/>
                <a:cs typeface="Tahoma"/>
              </a:rPr>
              <a:t>связанные</a:t>
            </a:r>
            <a:r>
              <a:rPr sz="2800" b="1" i="1" spc="-10" dirty="0">
                <a:latin typeface="+mj-lt"/>
                <a:cs typeface="Tahoma"/>
              </a:rPr>
              <a:t> </a:t>
            </a:r>
            <a:r>
              <a:rPr sz="2800" b="1" i="1" spc="-5" dirty="0" smtClean="0">
                <a:latin typeface="+mj-lt"/>
                <a:cs typeface="Tahoma"/>
              </a:rPr>
              <a:t>с</a:t>
            </a:r>
            <a:r>
              <a:rPr lang="ru-RU" sz="2800" b="1" i="1" dirty="0">
                <a:latin typeface="+mj-lt"/>
                <a:cs typeface="Tahoma"/>
              </a:rPr>
              <a:t> </a:t>
            </a:r>
            <a:r>
              <a:rPr sz="2800" b="1" i="1" spc="-5" dirty="0" err="1" smtClean="0">
                <a:latin typeface="+mj-lt"/>
                <a:cs typeface="Tahoma"/>
              </a:rPr>
              <a:t>носоглоточной</a:t>
            </a:r>
            <a:r>
              <a:rPr sz="2800" b="1" i="1" spc="5" dirty="0" smtClean="0">
                <a:latin typeface="+mj-lt"/>
                <a:cs typeface="Tahoma"/>
              </a:rPr>
              <a:t> </a:t>
            </a:r>
            <a:r>
              <a:rPr sz="2800" b="1" i="1" spc="-10" dirty="0">
                <a:latin typeface="+mj-lt"/>
                <a:cs typeface="Tahoma"/>
              </a:rPr>
              <a:t>инфекцией</a:t>
            </a:r>
            <a:r>
              <a:rPr sz="2800" b="1" i="1" spc="1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(</a:t>
            </a:r>
            <a:r>
              <a:rPr sz="2800" b="1" i="1" spc="-5" dirty="0" smtClean="0">
                <a:latin typeface="+mj-lt"/>
                <a:cs typeface="Tahoma"/>
              </a:rPr>
              <a:t>75</a:t>
            </a:r>
            <a:r>
              <a:rPr lang="ru-RU" sz="2800" b="1" i="1" spc="-5" dirty="0" smtClean="0">
                <a:latin typeface="+mj-lt"/>
                <a:cs typeface="Tahoma"/>
              </a:rPr>
              <a:t>,2</a:t>
            </a:r>
            <a:r>
              <a:rPr sz="2800" b="1" i="1" spc="-5" dirty="0" smtClean="0">
                <a:latin typeface="+mj-lt"/>
                <a:cs typeface="Tahoma"/>
              </a:rPr>
              <a:t>%),</a:t>
            </a:r>
            <a:r>
              <a:rPr sz="2800" b="1" i="1" spc="5" dirty="0" smtClean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реже</a:t>
            </a:r>
            <a:r>
              <a:rPr sz="2800" b="1" i="1" spc="6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– </a:t>
            </a:r>
            <a:r>
              <a:rPr sz="2800" b="1" i="1" spc="-860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постэнтероколитические</a:t>
            </a:r>
            <a:r>
              <a:rPr sz="2800" b="1" i="1" spc="30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(</a:t>
            </a:r>
            <a:r>
              <a:rPr sz="2800" b="1" i="1" spc="-5" dirty="0" smtClean="0">
                <a:latin typeface="+mj-lt"/>
                <a:cs typeface="Tahoma"/>
              </a:rPr>
              <a:t>11</a:t>
            </a:r>
            <a:r>
              <a:rPr lang="ru-RU" sz="2800" b="1" i="1" spc="-5" dirty="0" smtClean="0">
                <a:latin typeface="+mj-lt"/>
                <a:cs typeface="Tahoma"/>
              </a:rPr>
              <a:t>,</a:t>
            </a:r>
            <a:r>
              <a:rPr sz="2800" b="1" i="1" spc="-5" dirty="0" smtClean="0">
                <a:latin typeface="+mj-lt"/>
                <a:cs typeface="Tahoma"/>
              </a:rPr>
              <a:t>5</a:t>
            </a:r>
            <a:r>
              <a:rPr sz="2800" b="1" i="1" spc="-5" dirty="0">
                <a:latin typeface="+mj-lt"/>
                <a:cs typeface="Tahoma"/>
              </a:rPr>
              <a:t>%)</a:t>
            </a:r>
            <a:r>
              <a:rPr sz="2800" b="1" i="1" dirty="0">
                <a:latin typeface="+mj-lt"/>
                <a:cs typeface="Tahoma"/>
              </a:rPr>
              <a:t> </a:t>
            </a:r>
            <a:r>
              <a:rPr sz="2800" b="1" i="1" spc="-5" dirty="0" smtClean="0">
                <a:latin typeface="+mj-lt"/>
                <a:cs typeface="Tahoma"/>
              </a:rPr>
              <a:t>и</a:t>
            </a:r>
            <a:r>
              <a:rPr lang="ru-RU" sz="2800" b="1" i="1" dirty="0">
                <a:latin typeface="+mj-lt"/>
                <a:cs typeface="Tahoma"/>
              </a:rPr>
              <a:t> </a:t>
            </a:r>
            <a:r>
              <a:rPr sz="2800" b="1" i="1" spc="-5" dirty="0" smtClean="0">
                <a:latin typeface="+mj-lt"/>
                <a:cs typeface="Tahoma"/>
              </a:rPr>
              <a:t>а</a:t>
            </a:r>
            <a:r>
              <a:rPr lang="ru-RU" sz="2800" b="1" i="1" spc="-5" dirty="0" smtClean="0">
                <a:latin typeface="+mj-lt"/>
                <a:cs typeface="Tahoma"/>
              </a:rPr>
              <a:t>с</a:t>
            </a:r>
            <a:r>
              <a:rPr sz="2800" b="1" i="1" spc="-5" dirty="0" err="1" smtClean="0">
                <a:latin typeface="+mj-lt"/>
                <a:cs typeface="Tahoma"/>
              </a:rPr>
              <a:t>социированные</a:t>
            </a:r>
            <a:r>
              <a:rPr sz="2800" b="1" i="1" spc="15" dirty="0" smtClean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с</a:t>
            </a:r>
            <a:r>
              <a:rPr sz="2800" b="1" i="1" spc="-15" dirty="0">
                <a:latin typeface="+mj-lt"/>
                <a:cs typeface="Tahoma"/>
              </a:rPr>
              <a:t> </a:t>
            </a:r>
            <a:r>
              <a:rPr sz="2800" b="1" i="1" spc="-5" dirty="0" err="1">
                <a:latin typeface="+mj-lt"/>
                <a:cs typeface="Tahoma"/>
              </a:rPr>
              <a:t>урогенитальной</a:t>
            </a:r>
            <a:r>
              <a:rPr sz="2800" b="1" i="1" spc="15" dirty="0">
                <a:latin typeface="+mj-lt"/>
                <a:cs typeface="Tahoma"/>
              </a:rPr>
              <a:t> </a:t>
            </a:r>
            <a:r>
              <a:rPr sz="2800" b="1" i="1" spc="-10" dirty="0" err="1" smtClean="0">
                <a:latin typeface="+mj-lt"/>
                <a:cs typeface="Tahoma"/>
              </a:rPr>
              <a:t>инфекцией</a:t>
            </a:r>
            <a:r>
              <a:rPr lang="ru-RU" sz="2800" b="1" i="1" dirty="0">
                <a:latin typeface="+mj-lt"/>
                <a:cs typeface="Tahoma"/>
              </a:rPr>
              <a:t> </a:t>
            </a:r>
            <a:r>
              <a:rPr sz="2800" b="1" i="1" spc="-5" dirty="0" smtClean="0">
                <a:latin typeface="+mj-lt"/>
                <a:cs typeface="Tahoma"/>
              </a:rPr>
              <a:t>(5</a:t>
            </a:r>
            <a:r>
              <a:rPr lang="ru-RU" sz="2800" b="1" i="1" spc="-5" dirty="0" smtClean="0">
                <a:latin typeface="+mj-lt"/>
                <a:cs typeface="Tahoma"/>
              </a:rPr>
              <a:t>,</a:t>
            </a:r>
            <a:r>
              <a:rPr sz="2800" b="1" i="1" spc="-5" dirty="0" smtClean="0">
                <a:latin typeface="+mj-lt"/>
                <a:cs typeface="Tahoma"/>
              </a:rPr>
              <a:t>8</a:t>
            </a:r>
            <a:r>
              <a:rPr sz="2800" b="1" i="1" spc="-5" dirty="0">
                <a:latin typeface="+mj-lt"/>
                <a:cs typeface="Tahoma"/>
              </a:rPr>
              <a:t>%).</a:t>
            </a:r>
            <a:endParaRPr sz="2800" b="1" i="1" dirty="0">
              <a:latin typeface="+mj-lt"/>
              <a:cs typeface="Tahoma"/>
            </a:endParaRPr>
          </a:p>
          <a:p>
            <a:pPr marL="355600" marR="514350" indent="-342900">
              <a:spcBef>
                <a:spcPts val="1200"/>
              </a:spcBef>
              <a:buClr>
                <a:srgbClr val="A2C145"/>
              </a:buClr>
              <a:buSzPct val="80357"/>
              <a:buChar char="►"/>
              <a:tabLst>
                <a:tab pos="355600" algn="l"/>
              </a:tabLst>
            </a:pPr>
            <a:r>
              <a:rPr sz="2800" b="1" i="1" spc="-5" dirty="0">
                <a:latin typeface="+mj-lt"/>
                <a:cs typeface="Tahoma"/>
              </a:rPr>
              <a:t>В</a:t>
            </a:r>
            <a:r>
              <a:rPr sz="2800" b="1" i="1" spc="-10" dirty="0">
                <a:latin typeface="+mj-lt"/>
                <a:cs typeface="Tahoma"/>
              </a:rPr>
              <a:t> </a:t>
            </a:r>
            <a:r>
              <a:rPr sz="2800" b="1" i="1" spc="-75" dirty="0" smtClean="0">
                <a:latin typeface="+mj-lt"/>
                <a:cs typeface="Tahoma"/>
              </a:rPr>
              <a:t>7</a:t>
            </a:r>
            <a:r>
              <a:rPr lang="ru-RU" sz="2800" b="1" i="1" spc="-75" dirty="0" smtClean="0">
                <a:latin typeface="+mj-lt"/>
                <a:cs typeface="Tahoma"/>
              </a:rPr>
              <a:t>,</a:t>
            </a:r>
            <a:r>
              <a:rPr sz="2800" b="1" i="1" spc="-75" dirty="0" smtClean="0">
                <a:latin typeface="+mj-lt"/>
                <a:cs typeface="Tahoma"/>
              </a:rPr>
              <a:t>7</a:t>
            </a:r>
            <a:r>
              <a:rPr sz="2800" b="1" i="1" spc="-75" dirty="0">
                <a:latin typeface="+mj-lt"/>
                <a:cs typeface="Tahoma"/>
              </a:rPr>
              <a:t>%</a:t>
            </a:r>
            <a:r>
              <a:rPr sz="2800" b="1" i="1" spc="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случаев</a:t>
            </a:r>
            <a:r>
              <a:rPr sz="2800" b="1" i="1" spc="10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в</a:t>
            </a:r>
            <a:r>
              <a:rPr sz="2800" b="1" i="1" spc="-20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качестве</a:t>
            </a:r>
            <a:r>
              <a:rPr sz="2800" b="1" i="1" spc="15" dirty="0">
                <a:latin typeface="+mj-lt"/>
                <a:cs typeface="Tahoma"/>
              </a:rPr>
              <a:t> </a:t>
            </a:r>
            <a:r>
              <a:rPr sz="2800" b="1" i="1" spc="-10" dirty="0">
                <a:latin typeface="+mj-lt"/>
                <a:cs typeface="Tahoma"/>
              </a:rPr>
              <a:t>причины</a:t>
            </a:r>
            <a:r>
              <a:rPr sz="2800" b="1" i="1" spc="5" dirty="0">
                <a:latin typeface="+mj-lt"/>
                <a:cs typeface="Tahoma"/>
              </a:rPr>
              <a:t> </a:t>
            </a:r>
            <a:r>
              <a:rPr sz="2800" b="1" i="1" spc="-10" dirty="0" err="1">
                <a:latin typeface="+mj-lt"/>
                <a:cs typeface="Tahoma"/>
              </a:rPr>
              <a:t>РеА</a:t>
            </a:r>
            <a:r>
              <a:rPr sz="2800" b="1" i="1" spc="-10" dirty="0">
                <a:latin typeface="+mj-lt"/>
                <a:cs typeface="Tahoma"/>
              </a:rPr>
              <a:t> </a:t>
            </a:r>
            <a:r>
              <a:rPr lang="ru-RU" sz="2800" b="1" i="1" spc="-5" dirty="0">
                <a:latin typeface="+mj-lt"/>
                <a:cs typeface="Tahoma"/>
              </a:rPr>
              <a:t> </a:t>
            </a:r>
            <a:r>
              <a:rPr sz="2800" b="1" i="1" spc="-10" dirty="0" err="1" smtClean="0">
                <a:latin typeface="+mj-lt"/>
                <a:cs typeface="Tahoma"/>
              </a:rPr>
              <a:t>выявлены</a:t>
            </a:r>
            <a:r>
              <a:rPr sz="2800" b="1" i="1" dirty="0" smtClean="0">
                <a:latin typeface="+mj-lt"/>
                <a:cs typeface="Tahoma"/>
              </a:rPr>
              <a:t> </a:t>
            </a:r>
            <a:r>
              <a:rPr sz="2800" b="1" i="1" spc="-10" dirty="0">
                <a:latin typeface="+mj-lt"/>
                <a:cs typeface="Tahoma"/>
              </a:rPr>
              <a:t>инфекционные</a:t>
            </a:r>
            <a:r>
              <a:rPr sz="2800" b="1" i="1" spc="20" dirty="0">
                <a:latin typeface="+mj-lt"/>
                <a:cs typeface="Tahoma"/>
              </a:rPr>
              <a:t> </a:t>
            </a:r>
            <a:r>
              <a:rPr sz="2800" b="1" i="1" spc="-10" dirty="0">
                <a:latin typeface="+mj-lt"/>
                <a:cs typeface="Tahoma"/>
              </a:rPr>
              <a:t>поражения</a:t>
            </a:r>
            <a:r>
              <a:rPr sz="2800" b="1" i="1" spc="25" dirty="0">
                <a:latin typeface="+mj-lt"/>
                <a:cs typeface="Tahoma"/>
              </a:rPr>
              <a:t> </a:t>
            </a:r>
            <a:r>
              <a:rPr sz="2800" b="1" i="1" spc="-10" dirty="0">
                <a:latin typeface="+mj-lt"/>
                <a:cs typeface="Tahoma"/>
              </a:rPr>
              <a:t>кожи.</a:t>
            </a:r>
            <a:endParaRPr sz="2800" b="1" i="1" dirty="0">
              <a:latin typeface="+mj-lt"/>
              <a:cs typeface="Tahoma"/>
            </a:endParaRPr>
          </a:p>
          <a:p>
            <a:pPr marL="355600" marR="226060" indent="-342900">
              <a:spcBef>
                <a:spcPts val="1200"/>
              </a:spcBef>
              <a:buClr>
                <a:srgbClr val="A2C145"/>
              </a:buClr>
              <a:buSzPct val="80357"/>
              <a:buChar char="►"/>
              <a:tabLst>
                <a:tab pos="355600" algn="l"/>
              </a:tabLst>
            </a:pPr>
            <a:r>
              <a:rPr sz="2800" b="1" i="1" spc="-10" dirty="0">
                <a:latin typeface="+mj-lt"/>
                <a:cs typeface="Tahoma"/>
              </a:rPr>
              <a:t>Характер</a:t>
            </a:r>
            <a:r>
              <a:rPr sz="2800" b="1" i="1" spc="35" dirty="0">
                <a:latin typeface="+mj-lt"/>
                <a:cs typeface="Tahoma"/>
              </a:rPr>
              <a:t> </a:t>
            </a:r>
            <a:r>
              <a:rPr sz="2800" b="1" i="1" spc="-10" dirty="0">
                <a:latin typeface="+mj-lt"/>
                <a:cs typeface="Tahoma"/>
              </a:rPr>
              <a:t>возбудителя</a:t>
            </a:r>
            <a:r>
              <a:rPr sz="2800" b="1" i="1" spc="5" dirty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во</a:t>
            </a:r>
            <a:r>
              <a:rPr sz="2800" b="1" i="1" dirty="0">
                <a:latin typeface="+mj-lt"/>
                <a:cs typeface="Tahoma"/>
              </a:rPr>
              <a:t> </a:t>
            </a:r>
            <a:r>
              <a:rPr sz="2800" b="1" i="1" spc="-5" dirty="0" err="1">
                <a:latin typeface="+mj-lt"/>
                <a:cs typeface="Tahoma"/>
              </a:rPr>
              <a:t>многом</a:t>
            </a:r>
            <a:r>
              <a:rPr sz="2800" b="1" i="1" spc="5" dirty="0">
                <a:latin typeface="+mj-lt"/>
                <a:cs typeface="Tahoma"/>
              </a:rPr>
              <a:t> </a:t>
            </a:r>
            <a:r>
              <a:rPr sz="2800" b="1" i="1" spc="-5" dirty="0" err="1" smtClean="0">
                <a:latin typeface="+mj-lt"/>
                <a:cs typeface="Tahoma"/>
              </a:rPr>
              <a:t>определяет</a:t>
            </a:r>
            <a:r>
              <a:rPr lang="ru-RU" sz="2800" b="1" i="1" spc="-5" dirty="0">
                <a:latin typeface="+mj-lt"/>
                <a:cs typeface="Tahoma"/>
              </a:rPr>
              <a:t> </a:t>
            </a:r>
            <a:r>
              <a:rPr sz="2800" b="1" i="1" spc="-5" dirty="0" err="1" smtClean="0">
                <a:latin typeface="+mj-lt"/>
                <a:cs typeface="Tahoma"/>
              </a:rPr>
              <a:t>особенности</a:t>
            </a:r>
            <a:r>
              <a:rPr sz="2800" b="1" i="1" spc="-5" dirty="0" smtClean="0">
                <a:latin typeface="+mj-lt"/>
                <a:cs typeface="Tahoma"/>
              </a:rPr>
              <a:t> </a:t>
            </a:r>
            <a:r>
              <a:rPr sz="2800" b="1" i="1" spc="-5" dirty="0">
                <a:latin typeface="+mj-lt"/>
                <a:cs typeface="Tahoma"/>
              </a:rPr>
              <a:t>клинического</a:t>
            </a:r>
            <a:r>
              <a:rPr sz="2800" b="1" i="1" spc="15" dirty="0">
                <a:latin typeface="+mj-lt"/>
                <a:cs typeface="Tahoma"/>
              </a:rPr>
              <a:t> </a:t>
            </a:r>
            <a:r>
              <a:rPr sz="2800" b="1" i="1" spc="-5" dirty="0" err="1">
                <a:latin typeface="+mj-lt"/>
                <a:cs typeface="Tahoma"/>
              </a:rPr>
              <a:t>течения</a:t>
            </a:r>
            <a:r>
              <a:rPr sz="2800" b="1" i="1" dirty="0">
                <a:latin typeface="+mj-lt"/>
                <a:cs typeface="Tahoma"/>
              </a:rPr>
              <a:t> </a:t>
            </a:r>
            <a:r>
              <a:rPr sz="2800" b="1" i="1" spc="-10" dirty="0" smtClean="0">
                <a:latin typeface="+mj-lt"/>
                <a:cs typeface="Tahoma"/>
              </a:rPr>
              <a:t>и,</a:t>
            </a:r>
            <a:r>
              <a:rPr lang="ru-RU" sz="2800" b="1" i="1" dirty="0">
                <a:latin typeface="+mj-lt"/>
                <a:cs typeface="Tahoma"/>
              </a:rPr>
              <a:t> </a:t>
            </a:r>
            <a:r>
              <a:rPr sz="2800" b="1" i="1" spc="-5" dirty="0" err="1" smtClean="0">
                <a:latin typeface="+mj-lt"/>
                <a:cs typeface="Tahoma"/>
              </a:rPr>
              <a:t>однозначно</a:t>
            </a:r>
            <a:r>
              <a:rPr sz="2800" b="1" i="1" spc="-5" dirty="0">
                <a:latin typeface="+mj-lt"/>
                <a:cs typeface="Tahoma"/>
              </a:rPr>
              <a:t>,</a:t>
            </a:r>
            <a:r>
              <a:rPr sz="2800" b="1" i="1" spc="20" dirty="0">
                <a:latin typeface="+mj-lt"/>
                <a:cs typeface="Tahoma"/>
              </a:rPr>
              <a:t> </a:t>
            </a:r>
            <a:r>
              <a:rPr sz="2800" b="1" i="1" spc="-10" dirty="0">
                <a:latin typeface="+mj-lt"/>
                <a:cs typeface="Tahoma"/>
              </a:rPr>
              <a:t>вид</a:t>
            </a:r>
            <a:r>
              <a:rPr sz="2800" b="1" i="1" spc="-5" dirty="0">
                <a:latin typeface="+mj-lt"/>
                <a:cs typeface="Tahoma"/>
              </a:rPr>
              <a:t> этиотропной</a:t>
            </a:r>
            <a:r>
              <a:rPr sz="2800" b="1" i="1" spc="30" dirty="0">
                <a:latin typeface="+mj-lt"/>
                <a:cs typeface="Tahoma"/>
              </a:rPr>
              <a:t> </a:t>
            </a:r>
            <a:r>
              <a:rPr sz="2800" b="1" i="1" spc="-5" dirty="0" err="1">
                <a:latin typeface="+mj-lt"/>
                <a:cs typeface="Tahoma"/>
              </a:rPr>
              <a:t>терапии</a:t>
            </a:r>
            <a:r>
              <a:rPr sz="2800" b="1" i="1" spc="10" dirty="0">
                <a:latin typeface="+mj-lt"/>
                <a:cs typeface="Tahoma"/>
              </a:rPr>
              <a:t> </a:t>
            </a:r>
            <a:r>
              <a:rPr sz="2800" b="1" i="1" spc="-10" dirty="0" err="1" smtClean="0">
                <a:latin typeface="+mj-lt"/>
                <a:cs typeface="Tahoma"/>
              </a:rPr>
              <a:t>РеА</a:t>
            </a:r>
            <a:r>
              <a:rPr lang="ru-RU" sz="2800" b="1" i="1" spc="-10" dirty="0">
                <a:latin typeface="+mj-lt"/>
                <a:cs typeface="Tahoma"/>
              </a:rPr>
              <a:t>.</a:t>
            </a:r>
            <a:endParaRPr sz="2800" b="1" i="1" dirty="0">
              <a:latin typeface="+mj-lt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677407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118788" name="Picture 4" descr="df6ccc02c5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89" name="WordArt 5"/>
          <p:cNvSpPr>
            <a:spLocks noChangeArrowheads="1" noChangeShapeType="1" noTextEdit="1"/>
          </p:cNvSpPr>
          <p:nvPr/>
        </p:nvSpPr>
        <p:spPr bwMode="auto">
          <a:xfrm>
            <a:off x="755650" y="5300663"/>
            <a:ext cx="7777163" cy="1098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Благодарим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586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pPr algn="ctr"/>
            <a:r>
              <a:rPr lang="ru-RU" b="1" i="1" dirty="0" smtClean="0"/>
              <a:t>ОПРЕДЕЛЕНИЕ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640960" cy="5077544"/>
          </a:xfrm>
        </p:spPr>
        <p:txBody>
          <a:bodyPr>
            <a:normAutofit/>
          </a:bodyPr>
          <a:lstStyle/>
          <a:p>
            <a:pPr algn="just"/>
            <a:r>
              <a:rPr lang="ru-RU" sz="2700" b="1" i="1" dirty="0" smtClean="0">
                <a:latin typeface="+mj-lt"/>
              </a:rPr>
              <a:t>Реактивный артрит — это вызванное инфекцией системное заболевание, характеризующееся прежде всего воспалением синовиальной оболочки, посев с которой не выявляет наличия жизнеспособных микроорганизмов . </a:t>
            </a:r>
          </a:p>
          <a:p>
            <a:pPr algn="just"/>
            <a:r>
              <a:rPr lang="ru-RU" sz="2700" b="1" i="1" dirty="0" smtClean="0">
                <a:latin typeface="+mj-lt"/>
              </a:rPr>
              <a:t>Поражение суставов может сопровождаться конъюнктивитом и поражением кожи (</a:t>
            </a:r>
            <a:r>
              <a:rPr lang="ru-RU" sz="2700" b="1" i="1" dirty="0" err="1" smtClean="0">
                <a:latin typeface="+mj-lt"/>
              </a:rPr>
              <a:t>бленорейная</a:t>
            </a:r>
            <a:r>
              <a:rPr lang="ru-RU" sz="2700" b="1" i="1" dirty="0" smtClean="0">
                <a:latin typeface="+mj-lt"/>
              </a:rPr>
              <a:t> </a:t>
            </a:r>
            <a:r>
              <a:rPr lang="ru-RU" sz="2700" b="1" i="1" dirty="0" err="1" smtClean="0">
                <a:latin typeface="+mj-lt"/>
              </a:rPr>
              <a:t>кератодермия</a:t>
            </a:r>
            <a:r>
              <a:rPr lang="ru-RU" sz="2700" b="1" i="1" dirty="0" smtClean="0">
                <a:latin typeface="+mj-lt"/>
              </a:rPr>
              <a:t>). На поздних стадиях заболевания может возникать </a:t>
            </a:r>
            <a:r>
              <a:rPr lang="ru-RU" sz="2700" b="1" i="1" dirty="0" err="1" smtClean="0">
                <a:latin typeface="+mj-lt"/>
              </a:rPr>
              <a:t>сакроилеит</a:t>
            </a:r>
            <a:r>
              <a:rPr lang="ru-RU" sz="2700" b="1" i="1" dirty="0" smtClean="0">
                <a:latin typeface="+mj-lt"/>
              </a:rPr>
              <a:t> и спондилит, в связи с этим реактивный артрит относят к группе </a:t>
            </a:r>
            <a:r>
              <a:rPr lang="ru-RU" sz="2700" b="1" i="1" dirty="0" err="1" smtClean="0">
                <a:latin typeface="+mj-lt"/>
              </a:rPr>
              <a:t>спондилоартропатий</a:t>
            </a:r>
            <a:r>
              <a:rPr lang="ru-RU" sz="2700" b="1" i="1" dirty="0" smtClean="0">
                <a:latin typeface="+mj-lt"/>
              </a:rPr>
              <a:t>.</a:t>
            </a:r>
            <a:endParaRPr lang="ru-RU" sz="2700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ЭПИДЕМИОЛОГИЯ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+mj-lt"/>
              </a:rPr>
              <a:t>Заболевание чаще наблюдается у лиц в возрасте от 18 до 40 лет. </a:t>
            </a:r>
          </a:p>
          <a:p>
            <a:r>
              <a:rPr lang="ru-RU" sz="3200" b="1" i="1" dirty="0" smtClean="0">
                <a:latin typeface="+mj-lt"/>
              </a:rPr>
              <a:t>Соотношение мужчин и женщин при артрите, развившемся после кишечных инфекций, составляет 1:1; </a:t>
            </a:r>
          </a:p>
          <a:p>
            <a:r>
              <a:rPr lang="ru-RU" sz="3200" b="1" i="1" dirty="0" smtClean="0">
                <a:latin typeface="+mj-lt"/>
              </a:rPr>
              <a:t>при артрите, развившемся после инфекций, передающихся половым путем — 9:1. </a:t>
            </a:r>
            <a:endParaRPr lang="ru-RU" sz="3200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ЭТИОЛОГИЯ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8147248" cy="5544616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latin typeface="+mj-lt"/>
              </a:rPr>
              <a:t>Этиология реактивного артрита неизвестна. Предположительно, в основе артрита лежит генетически детерминированная аномалия иммунной системы (заболевание в 50 раз чаще диагностируется у носителей </a:t>
            </a:r>
            <a:r>
              <a:rPr lang="en-US" i="1" dirty="0">
                <a:latin typeface="+mj-lt"/>
              </a:rPr>
              <a:t>HLA-B27), </a:t>
            </a:r>
            <a:r>
              <a:rPr lang="ru-RU" i="1" dirty="0">
                <a:latin typeface="+mj-lt"/>
              </a:rPr>
              <a:t>которая </a:t>
            </a:r>
            <a:r>
              <a:rPr lang="ru-RU" i="1" dirty="0" smtClean="0">
                <a:latin typeface="+mj-lt"/>
              </a:rPr>
              <a:t>реализуется при инфицировании некоторыми микроорганизмами.</a:t>
            </a:r>
          </a:p>
          <a:p>
            <a:r>
              <a:rPr lang="ru-RU" b="1" i="1" dirty="0" err="1" smtClean="0">
                <a:latin typeface="+mj-lt"/>
              </a:rPr>
              <a:t>Урогенитальные</a:t>
            </a:r>
            <a:r>
              <a:rPr lang="ru-RU" b="1" i="1" dirty="0" smtClean="0">
                <a:latin typeface="+mj-lt"/>
              </a:rPr>
              <a:t> инфекции: </a:t>
            </a:r>
            <a:r>
              <a:rPr lang="en-US" b="1" i="1" dirty="0" smtClean="0">
                <a:latin typeface="+mj-lt"/>
              </a:rPr>
              <a:t>Chlamydia </a:t>
            </a:r>
            <a:r>
              <a:rPr lang="en-US" b="1" i="1" dirty="0" err="1" smtClean="0">
                <a:latin typeface="+mj-lt"/>
              </a:rPr>
              <a:t>trachomatis</a:t>
            </a:r>
            <a:r>
              <a:rPr lang="en-US" b="1" i="1" dirty="0" smtClean="0">
                <a:latin typeface="+mj-lt"/>
              </a:rPr>
              <a:t>, </a:t>
            </a:r>
            <a:r>
              <a:rPr lang="en-US" b="1" i="1" dirty="0" err="1" smtClean="0">
                <a:latin typeface="+mj-lt"/>
              </a:rPr>
              <a:t>Ureaplasma</a:t>
            </a:r>
            <a:r>
              <a:rPr lang="en-US" b="1" i="1" dirty="0" smtClean="0">
                <a:latin typeface="+mj-lt"/>
              </a:rPr>
              <a:t> </a:t>
            </a:r>
            <a:r>
              <a:rPr lang="en-US" b="1" i="1" dirty="0" err="1" smtClean="0">
                <a:latin typeface="+mj-lt"/>
              </a:rPr>
              <a:t>urealyticum</a:t>
            </a:r>
            <a:r>
              <a:rPr lang="en-US" b="1" i="1" dirty="0" smtClean="0">
                <a:latin typeface="+mj-lt"/>
              </a:rPr>
              <a:t> </a:t>
            </a:r>
          </a:p>
          <a:p>
            <a:r>
              <a:rPr lang="ru-RU" i="1" dirty="0" smtClean="0">
                <a:latin typeface="+mj-lt"/>
              </a:rPr>
              <a:t>Желудочно-кишечные: </a:t>
            </a:r>
            <a:r>
              <a:rPr lang="en-US" i="1" dirty="0" err="1" smtClean="0">
                <a:latin typeface="+mj-lt"/>
              </a:rPr>
              <a:t>Shigella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flexneri</a:t>
            </a:r>
            <a:r>
              <a:rPr lang="ru-RU" i="1" dirty="0" smtClean="0">
                <a:latin typeface="+mj-lt"/>
              </a:rPr>
              <a:t>,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Shigella</a:t>
            </a:r>
            <a:r>
              <a:rPr lang="en-US" i="1" dirty="0" smtClean="0">
                <a:latin typeface="+mj-lt"/>
              </a:rPr>
              <a:t> sonnet, Campylobacter </a:t>
            </a:r>
            <a:r>
              <a:rPr lang="en-US" i="1" dirty="0" err="1" smtClean="0">
                <a:latin typeface="+mj-lt"/>
              </a:rPr>
              <a:t>jejuni</a:t>
            </a:r>
            <a:r>
              <a:rPr lang="en-US" i="1" dirty="0" smtClean="0">
                <a:latin typeface="+mj-lt"/>
              </a:rPr>
              <a:t>, Salmonella </a:t>
            </a:r>
            <a:r>
              <a:rPr lang="en-US" i="1" dirty="0" err="1" smtClean="0">
                <a:latin typeface="+mj-lt"/>
              </a:rPr>
              <a:t>typhimurium</a:t>
            </a:r>
            <a:r>
              <a:rPr lang="en-US" i="1" dirty="0" smtClean="0">
                <a:latin typeface="+mj-lt"/>
              </a:rPr>
              <a:t>, Salmonella </a:t>
            </a:r>
            <a:r>
              <a:rPr lang="en-US" i="1" dirty="0" err="1" smtClean="0">
                <a:latin typeface="+mj-lt"/>
              </a:rPr>
              <a:t>enteritidis</a:t>
            </a:r>
            <a:r>
              <a:rPr lang="en-US" i="1" dirty="0" smtClean="0">
                <a:latin typeface="+mj-lt"/>
              </a:rPr>
              <a:t>, Salmonella </a:t>
            </a:r>
            <a:r>
              <a:rPr lang="en-US" i="1" dirty="0" err="1" smtClean="0">
                <a:latin typeface="+mj-lt"/>
              </a:rPr>
              <a:t>heidelbergeri</a:t>
            </a:r>
            <a:r>
              <a:rPr lang="en-US" i="1" dirty="0" smtClean="0">
                <a:latin typeface="+mj-lt"/>
              </a:rPr>
              <a:t>, Salmonella </a:t>
            </a:r>
            <a:r>
              <a:rPr lang="en-US" i="1" dirty="0" err="1" smtClean="0">
                <a:latin typeface="+mj-lt"/>
              </a:rPr>
              <a:t>choleraesuis</a:t>
            </a:r>
            <a:r>
              <a:rPr lang="en-US" i="1" dirty="0" smtClean="0">
                <a:latin typeface="+mj-lt"/>
              </a:rPr>
              <a:t>, </a:t>
            </a:r>
            <a:r>
              <a:rPr lang="en-US" i="1" dirty="0" err="1" smtClean="0">
                <a:latin typeface="+mj-lt"/>
              </a:rPr>
              <a:t>Yersinia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pseudotuberculosis</a:t>
            </a:r>
            <a:r>
              <a:rPr lang="en-US" i="1" dirty="0" smtClean="0">
                <a:latin typeface="+mj-lt"/>
              </a:rPr>
              <a:t>, </a:t>
            </a:r>
            <a:r>
              <a:rPr lang="en-US" i="1" dirty="0" err="1" smtClean="0">
                <a:latin typeface="+mj-lt"/>
              </a:rPr>
              <a:t>Yersinia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enterocolitica</a:t>
            </a:r>
            <a:r>
              <a:rPr lang="en-US" i="1" dirty="0" smtClean="0">
                <a:latin typeface="+mj-lt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836712"/>
          </a:xfrm>
        </p:spPr>
        <p:txBody>
          <a:bodyPr/>
          <a:lstStyle/>
          <a:p>
            <a:pPr algn="ctr"/>
            <a:r>
              <a:rPr lang="ru-RU" b="1" i="1" dirty="0" smtClean="0"/>
              <a:t>ПАТОГЕНЕЗ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124744"/>
            <a:ext cx="8075240" cy="5328592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+mj-lt"/>
              </a:rPr>
              <a:t>Патогенетические механизмы реактивного артрита </a:t>
            </a:r>
            <a:r>
              <a:rPr lang="ru-RU" sz="2800" b="1" i="1" dirty="0" smtClean="0">
                <a:solidFill>
                  <a:srgbClr val="FF0000"/>
                </a:solidFill>
                <a:latin typeface="+mj-lt"/>
              </a:rPr>
              <a:t>неизвестны</a:t>
            </a:r>
            <a:r>
              <a:rPr lang="ru-RU" sz="2800" b="1" i="1" dirty="0" smtClean="0">
                <a:latin typeface="+mj-lt"/>
              </a:rPr>
              <a:t>, хотя очевидно вовлечение иммунного ответа на микроорганизмы </a:t>
            </a:r>
            <a:r>
              <a:rPr lang="ru-RU" sz="2800" b="1" i="1" dirty="0" err="1" smtClean="0">
                <a:latin typeface="+mj-lt"/>
              </a:rPr>
              <a:t>урогенитального</a:t>
            </a:r>
            <a:r>
              <a:rPr lang="ru-RU" sz="2800" b="1" i="1" dirty="0" smtClean="0">
                <a:latin typeface="+mj-lt"/>
              </a:rPr>
              <a:t> тракта. </a:t>
            </a:r>
          </a:p>
          <a:p>
            <a:r>
              <a:rPr lang="ru-RU" sz="2800" b="1" i="1" dirty="0" smtClean="0">
                <a:latin typeface="+mj-lt"/>
              </a:rPr>
              <a:t>Полагают, что развитие </a:t>
            </a:r>
            <a:r>
              <a:rPr lang="ru-RU" sz="2800" b="1" i="1" dirty="0" err="1" smtClean="0">
                <a:solidFill>
                  <a:srgbClr val="FF0000"/>
                </a:solidFill>
                <a:latin typeface="+mj-lt"/>
              </a:rPr>
              <a:t>иммунокомплексного</a:t>
            </a:r>
            <a:r>
              <a:rPr lang="ru-RU" sz="2800" b="1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  <a:latin typeface="+mj-lt"/>
              </a:rPr>
              <a:t>синовита</a:t>
            </a:r>
            <a:r>
              <a:rPr lang="ru-RU" sz="2800" b="1" i="1" dirty="0" smtClean="0">
                <a:latin typeface="+mj-lt"/>
              </a:rPr>
              <a:t> обусловлено чрезмерным иммунным ответом </a:t>
            </a:r>
            <a:r>
              <a:rPr lang="ru-RU" sz="2800" b="1" i="1" dirty="0" err="1" smtClean="0">
                <a:latin typeface="+mj-lt"/>
              </a:rPr>
              <a:t>макроорганизма</a:t>
            </a:r>
            <a:r>
              <a:rPr lang="ru-RU" sz="2800" b="1" i="1" dirty="0" smtClean="0">
                <a:latin typeface="+mj-lt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+mj-lt"/>
              </a:rPr>
              <a:t>на микробные антигены, находящиеся вне полости сустава</a:t>
            </a:r>
            <a:r>
              <a:rPr lang="ru-RU" sz="2800" b="1" i="1" dirty="0" smtClean="0">
                <a:latin typeface="+mj-lt"/>
              </a:rPr>
              <a:t>, с формированием иммунных комплексов, которые откладываются в синовиальной оболочке.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pPr algn="ctr"/>
            <a:r>
              <a:rPr lang="ru-RU" b="1" i="1" dirty="0" smtClean="0"/>
              <a:t>СУСТАВНОЙ СИНДРОМ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568952" cy="5005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i="1" dirty="0" smtClean="0">
                <a:latin typeface="+mj-lt"/>
              </a:rPr>
              <a:t>ПЕРИФЕРИЧЕСКИЕ СУСТАВЫ</a:t>
            </a:r>
          </a:p>
          <a:p>
            <a:r>
              <a:rPr lang="ru-RU" sz="3200" b="1" i="1" dirty="0" smtClean="0">
                <a:latin typeface="+mj-lt"/>
              </a:rPr>
              <a:t>Обычно поражается несколько суставов </a:t>
            </a:r>
            <a:r>
              <a:rPr lang="ru-RU" sz="3200" b="1" i="1" dirty="0" smtClean="0">
                <a:solidFill>
                  <a:srgbClr val="FF0000"/>
                </a:solidFill>
                <a:latin typeface="+mj-lt"/>
              </a:rPr>
              <a:t>(олигоартрит), </a:t>
            </a:r>
            <a:r>
              <a:rPr lang="ru-RU" sz="3200" b="1" i="1" dirty="0" smtClean="0">
                <a:latin typeface="+mj-lt"/>
              </a:rPr>
              <a:t>при этом для реактивного артрита характерно поражение главным образом суставов </a:t>
            </a:r>
            <a:r>
              <a:rPr lang="ru-RU" sz="3200" b="1" i="1" dirty="0" smtClean="0">
                <a:solidFill>
                  <a:srgbClr val="FF0000"/>
                </a:solidFill>
                <a:latin typeface="+mj-lt"/>
              </a:rPr>
              <a:t>нижних конечностей </a:t>
            </a:r>
            <a:r>
              <a:rPr lang="ru-RU" sz="3200" b="1" i="1" dirty="0" smtClean="0">
                <a:latin typeface="+mj-lt"/>
              </a:rPr>
              <a:t>— коленных, голеностопных, предплюсневых, плюснефаланговых и </a:t>
            </a:r>
            <a:r>
              <a:rPr lang="ru-RU" sz="3200" b="1" i="1" dirty="0" err="1" smtClean="0">
                <a:latin typeface="+mj-lt"/>
              </a:rPr>
              <a:t>межфаланговых</a:t>
            </a:r>
            <a:r>
              <a:rPr lang="ru-RU" sz="3200" b="1" i="1" dirty="0" smtClean="0">
                <a:latin typeface="+mj-lt"/>
              </a:rPr>
              <a:t>. </a:t>
            </a:r>
          </a:p>
          <a:p>
            <a:r>
              <a:rPr lang="ru-RU" sz="3200" b="1" i="1" dirty="0" smtClean="0">
                <a:latin typeface="+mj-lt"/>
              </a:rPr>
              <a:t>Реже поражаются лучезапястный сустав и суставы кисти.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171400"/>
            <a:ext cx="7772400" cy="1143000"/>
          </a:xfrm>
        </p:spPr>
        <p:txBody>
          <a:bodyPr/>
          <a:lstStyle/>
          <a:p>
            <a:r>
              <a:rPr lang="ru-RU" b="1" i="1" dirty="0" smtClean="0"/>
              <a:t>ВНЕСУСТАВНЫЕ ПРОЯВЛЕНИЯ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4464496" cy="54726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latin typeface="+mj-lt"/>
              </a:rPr>
              <a:t>ОБЩИЕ</a:t>
            </a:r>
          </a:p>
          <a:p>
            <a:r>
              <a:rPr lang="ru-RU" i="1" dirty="0" smtClean="0">
                <a:latin typeface="+mj-lt"/>
              </a:rPr>
              <a:t>Субфебрильная лихорадка</a:t>
            </a:r>
          </a:p>
          <a:p>
            <a:r>
              <a:rPr lang="ru-RU" i="1" dirty="0" smtClean="0">
                <a:latin typeface="+mj-lt"/>
              </a:rPr>
              <a:t>Похудание</a:t>
            </a:r>
          </a:p>
          <a:p>
            <a:pPr>
              <a:buNone/>
            </a:pPr>
            <a:r>
              <a:rPr lang="ru-RU" i="1" dirty="0" smtClean="0">
                <a:latin typeface="+mj-lt"/>
              </a:rPr>
              <a:t>ЖЕЛУДОЧНО-КИШЕЧНЫЕ</a:t>
            </a:r>
          </a:p>
          <a:p>
            <a:r>
              <a:rPr lang="ru-RU" i="1" dirty="0" smtClean="0">
                <a:latin typeface="+mj-lt"/>
              </a:rPr>
              <a:t>Инфекционный илеит (колит)</a:t>
            </a:r>
          </a:p>
          <a:p>
            <a:r>
              <a:rPr lang="ru-RU" i="1" dirty="0" smtClean="0">
                <a:latin typeface="+mj-lt"/>
              </a:rPr>
              <a:t>Асептический илеит (колит)</a:t>
            </a:r>
          </a:p>
          <a:p>
            <a:pPr>
              <a:buNone/>
            </a:pPr>
            <a:r>
              <a:rPr lang="ru-RU" b="1" i="1" dirty="0" smtClean="0">
                <a:latin typeface="+mj-lt"/>
              </a:rPr>
              <a:t>МОЧЕПОЛОВЫЕ</a:t>
            </a:r>
          </a:p>
          <a:p>
            <a:r>
              <a:rPr lang="ru-RU" b="1" i="1" dirty="0" smtClean="0">
                <a:latin typeface="+mj-lt"/>
              </a:rPr>
              <a:t>Инфекционный уретрит</a:t>
            </a:r>
          </a:p>
          <a:p>
            <a:r>
              <a:rPr lang="ru-RU" b="1" i="1" dirty="0" smtClean="0">
                <a:latin typeface="+mj-lt"/>
              </a:rPr>
              <a:t>Асептический уретрит</a:t>
            </a:r>
          </a:p>
          <a:p>
            <a:r>
              <a:rPr lang="ru-RU" b="1" i="1" dirty="0" smtClean="0">
                <a:latin typeface="+mj-lt"/>
              </a:rPr>
              <a:t>Простатит</a:t>
            </a:r>
          </a:p>
          <a:p>
            <a:r>
              <a:rPr lang="ru-RU" b="1" i="1" dirty="0" smtClean="0">
                <a:latin typeface="+mj-lt"/>
              </a:rPr>
              <a:t>Цистит</a:t>
            </a:r>
          </a:p>
          <a:p>
            <a:r>
              <a:rPr lang="ru-RU" b="1" i="1" dirty="0" smtClean="0">
                <a:latin typeface="+mj-lt"/>
              </a:rPr>
              <a:t>Сальпингит</a:t>
            </a:r>
            <a:endParaRPr lang="ru-RU" b="1" i="1" dirty="0">
              <a:latin typeface="+mj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32040" y="1052736"/>
            <a:ext cx="4211960" cy="52565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latin typeface="+mj-lt"/>
              </a:rPr>
              <a:t>КАРДИАЛЬНЫЕ</a:t>
            </a:r>
          </a:p>
          <a:p>
            <a:r>
              <a:rPr lang="ru-RU" i="1" dirty="0" smtClean="0">
                <a:latin typeface="+mj-lt"/>
              </a:rPr>
              <a:t>Блокады сердца ( 1 %)</a:t>
            </a:r>
          </a:p>
          <a:p>
            <a:r>
              <a:rPr lang="ru-RU" i="1" dirty="0" smtClean="0">
                <a:latin typeface="+mj-lt"/>
              </a:rPr>
              <a:t>Аортальная недостаточность</a:t>
            </a:r>
          </a:p>
          <a:p>
            <a:r>
              <a:rPr lang="ru-RU" i="1" dirty="0" smtClean="0">
                <a:latin typeface="+mj-lt"/>
              </a:rPr>
              <a:t>Аортит (1%)</a:t>
            </a:r>
          </a:p>
          <a:p>
            <a:r>
              <a:rPr lang="ru-RU" i="1" dirty="0" smtClean="0">
                <a:latin typeface="+mj-lt"/>
              </a:rPr>
              <a:t>Перикардит</a:t>
            </a:r>
          </a:p>
          <a:p>
            <a:pPr>
              <a:buNone/>
            </a:pPr>
            <a:r>
              <a:rPr lang="ru-RU" i="1" dirty="0" smtClean="0">
                <a:latin typeface="+mj-lt"/>
              </a:rPr>
              <a:t>ПРОЧИЕ</a:t>
            </a:r>
          </a:p>
          <a:p>
            <a:r>
              <a:rPr lang="ru-RU" i="1" dirty="0" err="1" smtClean="0">
                <a:latin typeface="+mj-lt"/>
              </a:rPr>
              <a:t>Нейропатия</a:t>
            </a:r>
            <a:endParaRPr lang="ru-RU" i="1" dirty="0" smtClean="0">
              <a:latin typeface="+mj-lt"/>
            </a:endParaRPr>
          </a:p>
          <a:p>
            <a:r>
              <a:rPr lang="ru-RU" i="1" dirty="0" smtClean="0">
                <a:latin typeface="+mj-lt"/>
              </a:rPr>
              <a:t>IgA-нефропатия</a:t>
            </a:r>
          </a:p>
          <a:p>
            <a:r>
              <a:rPr lang="ru-RU" i="1" dirty="0" smtClean="0">
                <a:latin typeface="+mj-lt"/>
              </a:rPr>
              <a:t>Амилоидоз почек</a:t>
            </a:r>
          </a:p>
          <a:p>
            <a:r>
              <a:rPr lang="ru-RU" i="1" dirty="0" smtClean="0">
                <a:latin typeface="+mj-lt"/>
              </a:rPr>
              <a:t>Тромбофлебит</a:t>
            </a:r>
          </a:p>
          <a:p>
            <a:endParaRPr lang="ru-RU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171400"/>
            <a:ext cx="7772400" cy="1143000"/>
          </a:xfrm>
        </p:spPr>
        <p:txBody>
          <a:bodyPr/>
          <a:lstStyle/>
          <a:p>
            <a:pPr algn="ctr"/>
            <a:r>
              <a:rPr lang="ru-RU" b="1" i="1" dirty="0" smtClean="0"/>
              <a:t>КЛАССИФИКАЦИЯ</a:t>
            </a:r>
            <a:endParaRPr lang="ru-RU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828092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+mj-lt"/>
              </a:rPr>
              <a:t>1. По очагу инфекции</a:t>
            </a:r>
          </a:p>
          <a:p>
            <a:r>
              <a:rPr lang="ru-RU" b="1" i="1" dirty="0" err="1" smtClean="0">
                <a:latin typeface="+mj-lt"/>
              </a:rPr>
              <a:t>Урогенный</a:t>
            </a:r>
            <a:endParaRPr lang="ru-RU" b="1" i="1" dirty="0" smtClean="0">
              <a:latin typeface="+mj-lt"/>
            </a:endParaRPr>
          </a:p>
          <a:p>
            <a:r>
              <a:rPr lang="ru-RU" b="1" i="1" dirty="0" err="1" smtClean="0">
                <a:latin typeface="+mj-lt"/>
              </a:rPr>
              <a:t>Энтеропатический</a:t>
            </a:r>
            <a:endParaRPr lang="ru-RU" b="1" i="1" dirty="0" smtClean="0">
              <a:latin typeface="+mj-lt"/>
            </a:endParaRPr>
          </a:p>
          <a:p>
            <a:pPr>
              <a:buNone/>
            </a:pPr>
            <a:r>
              <a:rPr lang="ru-RU" b="1" i="1" dirty="0" smtClean="0">
                <a:latin typeface="+mj-lt"/>
              </a:rPr>
              <a:t>2. По течению</a:t>
            </a:r>
          </a:p>
          <a:p>
            <a:r>
              <a:rPr lang="ru-RU" b="1" i="1" dirty="0" smtClean="0">
                <a:latin typeface="+mj-lt"/>
              </a:rPr>
              <a:t>Острый (длительностью менее 6 </a:t>
            </a:r>
            <a:r>
              <a:rPr lang="ru-RU" b="1" i="1" dirty="0" err="1" smtClean="0">
                <a:latin typeface="+mj-lt"/>
              </a:rPr>
              <a:t>мес</a:t>
            </a:r>
            <a:r>
              <a:rPr lang="ru-RU" b="1" i="1" dirty="0" smtClean="0">
                <a:latin typeface="+mj-lt"/>
              </a:rPr>
              <a:t>) </a:t>
            </a:r>
          </a:p>
          <a:p>
            <a:r>
              <a:rPr lang="ru-RU" b="1" i="1" dirty="0" smtClean="0">
                <a:latin typeface="+mj-lt"/>
              </a:rPr>
              <a:t>Хронический (длительностью более 6 </a:t>
            </a:r>
            <a:r>
              <a:rPr lang="ru-RU" b="1" i="1" dirty="0" err="1" smtClean="0">
                <a:latin typeface="+mj-lt"/>
              </a:rPr>
              <a:t>мес</a:t>
            </a:r>
            <a:r>
              <a:rPr lang="ru-RU" b="1" i="1" dirty="0" smtClean="0">
                <a:latin typeface="+mj-lt"/>
              </a:rPr>
              <a:t>):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+mj-lt"/>
              </a:rPr>
              <a:t>с системными проявлениями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+mj-lt"/>
              </a:rPr>
              <a:t>без системных проявлений</a:t>
            </a:r>
          </a:p>
          <a:p>
            <a:pPr>
              <a:buNone/>
            </a:pPr>
            <a:r>
              <a:rPr lang="ru-RU" b="1" i="1" dirty="0" smtClean="0">
                <a:latin typeface="+mj-lt"/>
              </a:rPr>
              <a:t>3. По количеству пораженных суставов</a:t>
            </a:r>
          </a:p>
          <a:p>
            <a:pPr>
              <a:buNone/>
            </a:pPr>
            <a:r>
              <a:rPr lang="ru-RU" b="1" i="1" dirty="0" smtClean="0">
                <a:latin typeface="+mj-lt"/>
              </a:rPr>
              <a:t>4. По локализации</a:t>
            </a:r>
          </a:p>
          <a:p>
            <a:pPr>
              <a:buNone/>
            </a:pPr>
            <a:r>
              <a:rPr lang="ru-RU" b="1" i="1" dirty="0" smtClean="0">
                <a:latin typeface="+mj-lt"/>
              </a:rPr>
              <a:t>5. Функциональный класс</a:t>
            </a:r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764704"/>
          </a:xfrm>
        </p:spPr>
        <p:txBody>
          <a:bodyPr/>
          <a:lstStyle/>
          <a:p>
            <a:r>
              <a:rPr lang="ru-RU" b="1" i="1" dirty="0" smtClean="0"/>
              <a:t>ДИАГНОСТИЧЕСКИЕ КРИТЕРИИ</a:t>
            </a:r>
            <a:endParaRPr lang="ru-RU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568952" cy="57606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+mj-lt"/>
              </a:rPr>
              <a:t>ОСНОВНЫЕ КРИТЕРИИ:</a:t>
            </a:r>
          </a:p>
          <a:p>
            <a:pPr>
              <a:buNone/>
            </a:pPr>
            <a:r>
              <a:rPr lang="ru-RU" b="1" i="1" dirty="0" smtClean="0">
                <a:latin typeface="+mj-lt"/>
              </a:rPr>
              <a:t>1. Артрит (два признака из трёх).</a:t>
            </a:r>
          </a:p>
          <a:p>
            <a:r>
              <a:rPr lang="ru-RU" b="1" i="1" dirty="0" smtClean="0">
                <a:latin typeface="+mj-lt"/>
              </a:rPr>
              <a:t> </a:t>
            </a:r>
            <a:r>
              <a:rPr lang="ru-RU" b="1" i="1" dirty="0">
                <a:latin typeface="+mj-lt"/>
              </a:rPr>
              <a:t>Асимметричный</a:t>
            </a:r>
            <a:r>
              <a:rPr lang="ru-RU" b="1" i="1" dirty="0" smtClean="0">
                <a:latin typeface="+mj-lt"/>
              </a:rPr>
              <a:t>.</a:t>
            </a:r>
          </a:p>
          <a:p>
            <a:r>
              <a:rPr lang="ru-RU" b="1" i="1" dirty="0" smtClean="0">
                <a:latin typeface="+mj-lt"/>
              </a:rPr>
              <a:t> Моно- или олигоартрит.</a:t>
            </a:r>
          </a:p>
          <a:p>
            <a:r>
              <a:rPr lang="ru-RU" b="1" i="1" dirty="0" smtClean="0">
                <a:latin typeface="+mj-lt"/>
              </a:rPr>
              <a:t> Поражение нижних конечностей.</a:t>
            </a:r>
          </a:p>
          <a:p>
            <a:pPr>
              <a:buNone/>
            </a:pPr>
            <a:r>
              <a:rPr lang="ru-RU" b="1" i="1" dirty="0" smtClean="0">
                <a:latin typeface="+mj-lt"/>
              </a:rPr>
              <a:t>2. Предшествующая инфекция (один признак из двух).</a:t>
            </a:r>
          </a:p>
          <a:p>
            <a:r>
              <a:rPr lang="ru-RU" b="1" i="1" dirty="0" smtClean="0">
                <a:latin typeface="+mj-lt"/>
              </a:rPr>
              <a:t> Энтерит (диарея в течение 6 </a:t>
            </a:r>
            <a:r>
              <a:rPr lang="ru-RU" b="1" i="1" dirty="0" err="1" smtClean="0">
                <a:latin typeface="+mj-lt"/>
              </a:rPr>
              <a:t>нед</a:t>
            </a:r>
            <a:r>
              <a:rPr lang="ru-RU" b="1" i="1" dirty="0" smtClean="0">
                <a:latin typeface="+mj-lt"/>
              </a:rPr>
              <a:t>., предшествующих артриту).</a:t>
            </a:r>
          </a:p>
          <a:p>
            <a:r>
              <a:rPr lang="ru-RU" b="1" i="1" dirty="0" smtClean="0">
                <a:latin typeface="+mj-lt"/>
              </a:rPr>
              <a:t> </a:t>
            </a:r>
            <a:r>
              <a:rPr lang="ru-RU" sz="3100" b="1" i="1" dirty="0" smtClean="0">
                <a:solidFill>
                  <a:srgbClr val="FF0000"/>
                </a:solidFill>
                <a:latin typeface="+mj-lt"/>
              </a:rPr>
              <a:t>Уретрит (дизурия в течение 6 </a:t>
            </a:r>
            <a:r>
              <a:rPr lang="ru-RU" sz="3100" b="1" i="1" dirty="0" err="1" smtClean="0">
                <a:solidFill>
                  <a:srgbClr val="FF0000"/>
                </a:solidFill>
                <a:latin typeface="+mj-lt"/>
              </a:rPr>
              <a:t>нед</a:t>
            </a:r>
            <a:r>
              <a:rPr lang="ru-RU" sz="3100" b="1" i="1" dirty="0" smtClean="0">
                <a:solidFill>
                  <a:srgbClr val="FF0000"/>
                </a:solidFill>
                <a:latin typeface="+mj-lt"/>
              </a:rPr>
              <a:t>., предшествующих артриту).</a:t>
            </a:r>
          </a:p>
          <a:p>
            <a:pPr>
              <a:buNone/>
            </a:pPr>
            <a:endParaRPr lang="ru-RU" b="1" i="1" dirty="0" smtClean="0">
              <a:latin typeface="+mj-lt"/>
            </a:endParaRPr>
          </a:p>
          <a:p>
            <a:pPr>
              <a:buNone/>
            </a:pPr>
            <a:r>
              <a:rPr lang="ru-RU" b="1" i="1" dirty="0" smtClean="0">
                <a:latin typeface="+mj-lt"/>
              </a:rPr>
              <a:t>ДОПОЛНИТЕЛЬНЫЕ КРИТЕРИИ:</a:t>
            </a:r>
          </a:p>
          <a:p>
            <a:pPr>
              <a:buNone/>
            </a:pPr>
            <a:r>
              <a:rPr lang="ru-RU" b="1" i="1" dirty="0" smtClean="0">
                <a:latin typeface="+mj-lt"/>
              </a:rPr>
              <a:t>1. Доказательства "</a:t>
            </a:r>
            <a:r>
              <a:rPr lang="ru-RU" b="1" i="1" dirty="0" err="1" smtClean="0">
                <a:latin typeface="+mj-lt"/>
              </a:rPr>
              <a:t>триггерной</a:t>
            </a:r>
            <a:r>
              <a:rPr lang="ru-RU" b="1" i="1" dirty="0" smtClean="0">
                <a:latin typeface="+mj-lt"/>
              </a:rPr>
              <a:t>" инфекции.</a:t>
            </a:r>
          </a:p>
          <a:p>
            <a:r>
              <a:rPr lang="ru-RU" sz="2900" b="1" i="1" dirty="0" smtClean="0">
                <a:solidFill>
                  <a:srgbClr val="FF0000"/>
                </a:solidFill>
                <a:latin typeface="+mj-lt"/>
              </a:rPr>
              <a:t>Положительные результаты соскоба мочеиспускательного канала или шейки матки на </a:t>
            </a:r>
            <a:r>
              <a:rPr lang="ru-RU" sz="2900" b="1" i="1" dirty="0" err="1" smtClean="0">
                <a:solidFill>
                  <a:srgbClr val="FF0000"/>
                </a:solidFill>
                <a:latin typeface="+mj-lt"/>
              </a:rPr>
              <a:t>Chlamydia</a:t>
            </a:r>
            <a:r>
              <a:rPr lang="ru-RU" sz="2900" b="1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900" b="1" i="1" dirty="0" err="1" smtClean="0">
                <a:solidFill>
                  <a:srgbClr val="FF0000"/>
                </a:solidFill>
                <a:latin typeface="+mj-lt"/>
              </a:rPr>
              <a:t>trachomatis</a:t>
            </a:r>
            <a:r>
              <a:rPr lang="ru-RU" sz="2900" b="1" i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r>
              <a:rPr lang="ru-RU" b="1" i="1" dirty="0" smtClean="0">
                <a:latin typeface="+mj-lt"/>
              </a:rPr>
              <a:t>Положительные результаты бактериологического исследования кала на </a:t>
            </a:r>
            <a:r>
              <a:rPr lang="ru-RU" b="1" i="1" dirty="0" err="1" smtClean="0">
                <a:latin typeface="+mj-lt"/>
              </a:rPr>
              <a:t>энтеробактерии</a:t>
            </a:r>
            <a:r>
              <a:rPr lang="ru-RU" b="1" i="1" dirty="0" smtClean="0">
                <a:latin typeface="+mj-lt"/>
              </a:rPr>
              <a:t>.</a:t>
            </a:r>
          </a:p>
          <a:p>
            <a:pPr>
              <a:buNone/>
            </a:pPr>
            <a:r>
              <a:rPr lang="ru-RU" b="1" i="1" dirty="0" smtClean="0">
                <a:latin typeface="+mj-lt"/>
              </a:rPr>
              <a:t>2. Доказательства стойкой инфекции в синовиальной оболочке (положительные результаты </a:t>
            </a:r>
            <a:r>
              <a:rPr lang="ru-RU" b="1" i="1" dirty="0" err="1" smtClean="0">
                <a:latin typeface="+mj-lt"/>
              </a:rPr>
              <a:t>иммуногистологических</a:t>
            </a:r>
            <a:r>
              <a:rPr lang="ru-RU" b="1" i="1" dirty="0" smtClean="0">
                <a:latin typeface="+mj-lt"/>
              </a:rPr>
              <a:t> исследований).</a:t>
            </a:r>
          </a:p>
          <a:p>
            <a:r>
              <a:rPr lang="ru-RU" sz="2900" b="1" i="1" dirty="0" smtClean="0">
                <a:solidFill>
                  <a:srgbClr val="FF0000"/>
                </a:solidFill>
                <a:latin typeface="+mj-lt"/>
              </a:rPr>
              <a:t>Положительная ПЦР на </a:t>
            </a:r>
            <a:r>
              <a:rPr lang="ru-RU" sz="2900" b="1" i="1" dirty="0" err="1" smtClean="0">
                <a:solidFill>
                  <a:srgbClr val="FF0000"/>
                </a:solidFill>
                <a:latin typeface="+mj-lt"/>
              </a:rPr>
              <a:t>Chlamydia</a:t>
            </a:r>
            <a:r>
              <a:rPr lang="ru-RU" sz="2900" b="1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900" b="1" i="1" dirty="0" err="1" smtClean="0">
                <a:solidFill>
                  <a:srgbClr val="FF0000"/>
                </a:solidFill>
                <a:latin typeface="+mj-lt"/>
              </a:rPr>
              <a:t>trachomatis</a:t>
            </a:r>
            <a:r>
              <a:rPr lang="ru-RU" sz="2900" b="1" i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988</Words>
  <Application>Microsoft Office PowerPoint</Application>
  <PresentationFormat>Экран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Справедливость</vt:lpstr>
      <vt:lpstr>СОВРЕМЕННЫЕ ПОДХОДЫ К ВЕДЕНИЮ ДЕТЕЙ  С ПОРАЖЕНИЯМИ СУСТАВОВ  ПРИ УРОГЕНИТАЛЬНОЙ ИНФЕКЦИИ </vt:lpstr>
      <vt:lpstr>ОПРЕДЕЛЕНИЕ</vt:lpstr>
      <vt:lpstr>ЭПИДЕМИОЛОГИЯ</vt:lpstr>
      <vt:lpstr>ЭТИОЛОГИЯ</vt:lpstr>
      <vt:lpstr>ПАТОГЕНЕЗ</vt:lpstr>
      <vt:lpstr>СУСТАВНОЙ СИНДРОМ</vt:lpstr>
      <vt:lpstr>ВНЕСУСТАВНЫЕ ПРОЯВЛЕНИЯ</vt:lpstr>
      <vt:lpstr>КЛАССИФИКАЦИЯ</vt:lpstr>
      <vt:lpstr>ДИАГНОСТИЧЕСКИЕ КРИТЕРИИ</vt:lpstr>
      <vt:lpstr>КЛИНИЧЕСКОЕ ИССЛЕДОВАНИЕ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РЕАКТИВНЫЙ АРТРИТ</dc:title>
  <dc:creator>ромашка</dc:creator>
  <cp:lastModifiedBy>Admin</cp:lastModifiedBy>
  <cp:revision>40</cp:revision>
  <dcterms:created xsi:type="dcterms:W3CDTF">2011-01-08T17:06:26Z</dcterms:created>
  <dcterms:modified xsi:type="dcterms:W3CDTF">2025-02-17T16:52:57Z</dcterms:modified>
</cp:coreProperties>
</file>