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2"/>
  </p:notes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38" autoAdjust="0"/>
  </p:normalViewPr>
  <p:slideViewPr>
    <p:cSldViewPr>
      <p:cViewPr>
        <p:scale>
          <a:sx n="70" d="100"/>
          <a:sy n="70" d="100"/>
        </p:scale>
        <p:origin x="-129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12ECE-8BA6-4EEE-8943-633A71FD83F8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2D6C79-ECAF-4A03-A3F3-576DE3E1E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819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D6C79-ECAF-4A03-A3F3-576DE3E1EFA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975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060" y="1412776"/>
            <a:ext cx="916984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4000" b="1" i="1" dirty="0">
                <a:solidFill>
                  <a:schemeClr val="bg1"/>
                </a:solidFill>
                <a:latin typeface="+mj-lt"/>
                <a:ea typeface="+mj-ea"/>
                <a:cs typeface="Times New Roman" pitchFamily="18" charset="0"/>
              </a:rPr>
              <a:t>Причинно-значимые факторы развития </a:t>
            </a:r>
            <a:r>
              <a:rPr lang="en-US" sz="4000" b="1" i="1" dirty="0">
                <a:solidFill>
                  <a:schemeClr val="bg1"/>
                </a:solidFill>
                <a:latin typeface="+mj-lt"/>
                <a:ea typeface="+mj-ea"/>
                <a:cs typeface="Times New Roman" pitchFamily="18" charset="0"/>
              </a:rPr>
              <a:t>IgA-</a:t>
            </a:r>
            <a:r>
              <a:rPr lang="ru-RU" sz="4000" b="1" i="1" dirty="0" err="1">
                <a:solidFill>
                  <a:schemeClr val="bg1"/>
                </a:solidFill>
                <a:latin typeface="+mj-lt"/>
                <a:ea typeface="+mj-ea"/>
                <a:cs typeface="Times New Roman" pitchFamily="18" charset="0"/>
              </a:rPr>
              <a:t>васкулита</a:t>
            </a:r>
            <a:r>
              <a:rPr lang="ru-RU" sz="4000" b="1" i="1" dirty="0">
                <a:solidFill>
                  <a:schemeClr val="bg1"/>
                </a:solidFill>
                <a:latin typeface="+mj-lt"/>
                <a:ea typeface="+mj-ea"/>
                <a:cs typeface="Times New Roman" pitchFamily="18" charset="0"/>
              </a:rPr>
              <a:t> </a:t>
            </a:r>
            <a:endParaRPr lang="ru-RU" sz="4000" b="1" i="1" dirty="0" smtClean="0">
              <a:solidFill>
                <a:schemeClr val="bg1"/>
              </a:solidFill>
              <a:latin typeface="+mj-lt"/>
              <a:ea typeface="+mj-ea"/>
              <a:cs typeface="Times New Roman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ru-RU" sz="4000" b="1" i="1" dirty="0" smtClean="0">
                <a:solidFill>
                  <a:schemeClr val="bg1"/>
                </a:solidFill>
                <a:latin typeface="+mj-lt"/>
                <a:ea typeface="+mj-ea"/>
                <a:cs typeface="Times New Roman" pitchFamily="18" charset="0"/>
              </a:rPr>
              <a:t>у детей и подростков</a:t>
            </a:r>
            <a:endParaRPr lang="ru-RU" sz="4000" b="1" i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0"/>
            <a:ext cx="896448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400" b="1" i="1" dirty="0">
                <a:solidFill>
                  <a:prstClr val="black"/>
                </a:solidFill>
                <a:latin typeface="+mj-lt"/>
                <a:ea typeface="+mj-ea"/>
                <a:cs typeface="Times New Roman" pitchFamily="18" charset="0"/>
              </a:rPr>
              <a:t>ФГБОУ ВО «Донецкий государственный </a:t>
            </a:r>
            <a:r>
              <a:rPr lang="ru-RU" sz="2400" b="1" i="1" dirty="0" smtClean="0">
                <a:solidFill>
                  <a:prstClr val="black"/>
                </a:solidFill>
                <a:latin typeface="+mj-lt"/>
                <a:ea typeface="+mj-ea"/>
                <a:cs typeface="Times New Roman" pitchFamily="18" charset="0"/>
              </a:rPr>
              <a:t>медицинский университет </a:t>
            </a:r>
            <a:r>
              <a:rPr lang="ru-RU" sz="2400" b="1" i="1" dirty="0">
                <a:solidFill>
                  <a:prstClr val="black"/>
                </a:solidFill>
                <a:latin typeface="+mj-lt"/>
                <a:ea typeface="+mj-ea"/>
                <a:cs typeface="Times New Roman" pitchFamily="18" charset="0"/>
              </a:rPr>
              <a:t>имени М</a:t>
            </a:r>
            <a:r>
              <a:rPr lang="ru-RU" sz="2400" b="1" i="1" dirty="0" smtClean="0">
                <a:solidFill>
                  <a:prstClr val="black"/>
                </a:solidFill>
                <a:latin typeface="+mj-lt"/>
                <a:ea typeface="+mj-ea"/>
                <a:cs typeface="Times New Roman" pitchFamily="18" charset="0"/>
              </a:rPr>
              <a:t>. Горького </a:t>
            </a:r>
            <a:r>
              <a:rPr lang="ru-RU" sz="2400" b="1" i="1" dirty="0">
                <a:solidFill>
                  <a:prstClr val="black"/>
                </a:solidFill>
                <a:latin typeface="+mj-lt"/>
                <a:ea typeface="+mj-ea"/>
                <a:cs typeface="Times New Roman" pitchFamily="18" charset="0"/>
              </a:rPr>
              <a:t>»  МЗ РФ</a:t>
            </a:r>
            <a:br>
              <a:rPr lang="ru-RU" sz="2400" b="1" i="1" dirty="0">
                <a:solidFill>
                  <a:prstClr val="black"/>
                </a:solidFill>
                <a:latin typeface="+mj-lt"/>
                <a:ea typeface="+mj-ea"/>
                <a:cs typeface="Times New Roman" pitchFamily="18" charset="0"/>
              </a:rPr>
            </a:br>
            <a:r>
              <a:rPr lang="ru-RU" sz="2400" b="1" i="1" dirty="0">
                <a:solidFill>
                  <a:prstClr val="black"/>
                </a:solidFill>
                <a:latin typeface="+mj-lt"/>
                <a:ea typeface="+mj-ea"/>
                <a:cs typeface="Times New Roman" pitchFamily="18" charset="0"/>
              </a:rPr>
              <a:t>Кафедра педиатрии №</a:t>
            </a:r>
            <a:r>
              <a:rPr lang="ru-RU" sz="2400" b="1" i="1" dirty="0" smtClean="0">
                <a:solidFill>
                  <a:prstClr val="black"/>
                </a:solidFill>
                <a:latin typeface="+mj-lt"/>
                <a:ea typeface="+mj-ea"/>
                <a:cs typeface="Times New Roman" pitchFamily="18" charset="0"/>
              </a:rPr>
              <a:t>1</a:t>
            </a:r>
          </a:p>
          <a:p>
            <a:pPr algn="ctr">
              <a:lnSpc>
                <a:spcPct val="90000"/>
              </a:lnSpc>
            </a:pPr>
            <a:r>
              <a:rPr lang="ru-RU" sz="2400" b="1" i="1" dirty="0" smtClean="0">
                <a:solidFill>
                  <a:prstClr val="black"/>
                </a:solidFill>
                <a:latin typeface="+mj-lt"/>
                <a:ea typeface="+mj-ea"/>
                <a:cs typeface="Times New Roman" pitchFamily="18" charset="0"/>
              </a:rPr>
              <a:t>ГБУ ДНР «РДКБ»</a:t>
            </a:r>
            <a:r>
              <a:rPr lang="ru-RU" sz="2400" b="1" i="1" dirty="0">
                <a:solidFill>
                  <a:prstClr val="black"/>
                </a:solidFill>
                <a:latin typeface="+mj-lt"/>
                <a:ea typeface="+mj-ea"/>
                <a:cs typeface="Times New Roman" pitchFamily="18" charset="0"/>
              </a:rPr>
              <a:t/>
            </a:r>
            <a:br>
              <a:rPr lang="ru-RU" sz="2400" b="1" i="1" dirty="0">
                <a:solidFill>
                  <a:prstClr val="black"/>
                </a:solidFill>
                <a:latin typeface="+mj-lt"/>
                <a:ea typeface="+mj-ea"/>
                <a:cs typeface="Times New Roman" pitchFamily="18" charset="0"/>
              </a:rPr>
            </a:br>
            <a:endParaRPr lang="ru-RU" sz="2400" b="1" i="1" dirty="0">
              <a:latin typeface="+mj-lt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395536" y="3501008"/>
            <a:ext cx="7881937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altLang="ru-RU" sz="2400" b="1" i="1" dirty="0" smtClean="0">
                <a:latin typeface="Tahoma" pitchFamily="34" charset="0"/>
                <a:cs typeface="Tahoma" pitchFamily="34" charset="0"/>
              </a:rPr>
              <a:t>Пшеничная Елена Владимировна</a:t>
            </a:r>
          </a:p>
          <a:p>
            <a:pPr algn="ctr" eaLnBrk="1" hangingPunct="1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altLang="ru-RU" sz="2400" b="1" i="1" dirty="0" smtClean="0">
                <a:latin typeface="Tahoma" pitchFamily="34" charset="0"/>
                <a:cs typeface="Tahoma" pitchFamily="34" charset="0"/>
              </a:rPr>
              <a:t>зав. кафедрой педиатрии №1, д.м.н., доцент</a:t>
            </a:r>
          </a:p>
          <a:p>
            <a:pPr algn="ctr" eaLnBrk="1" hangingPunct="1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endParaRPr lang="ru-RU" sz="2400" b="1" i="1" dirty="0" smtClean="0">
              <a:latin typeface="Tahoma" pitchFamily="34" charset="0"/>
              <a:cs typeface="Tahoma" pitchFamily="34" charset="0"/>
            </a:endParaRPr>
          </a:p>
          <a:p>
            <a:pPr algn="ctr" eaLnBrk="1" hangingPunct="1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sz="2400" b="1" i="1" dirty="0" smtClean="0">
                <a:latin typeface="Tahoma" pitchFamily="34" charset="0"/>
                <a:cs typeface="Tahoma" pitchFamily="34" charset="0"/>
              </a:rPr>
              <a:t>Астафьева Елена Васильевна</a:t>
            </a:r>
          </a:p>
          <a:p>
            <a:pPr algn="ctr" eaLnBrk="1" hangingPunct="1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sz="2400" b="1" i="1" dirty="0" smtClean="0">
                <a:latin typeface="Tahoma" pitchFamily="34" charset="0"/>
                <a:cs typeface="Tahoma" pitchFamily="34" charset="0"/>
              </a:rPr>
              <a:t>врач-нефролог</a:t>
            </a:r>
          </a:p>
          <a:p>
            <a:pPr algn="ctr" eaLnBrk="1" hangingPunct="1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endParaRPr lang="ru-RU" sz="2400" b="1" i="1" dirty="0">
              <a:latin typeface="Tahoma" pitchFamily="34" charset="0"/>
              <a:cs typeface="Tahoma" pitchFamily="34" charset="0"/>
            </a:endParaRPr>
          </a:p>
          <a:p>
            <a:pPr algn="ctr" eaLnBrk="1" hangingPunct="1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sz="2400" b="1" i="1" dirty="0" smtClean="0">
                <a:latin typeface="Tahoma" pitchFamily="34" charset="0"/>
                <a:cs typeface="Tahoma" pitchFamily="34" charset="0"/>
              </a:rPr>
              <a:t>г. Донецк, 2025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2400" b="1" i="1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50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431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332656"/>
            <a:ext cx="8712968" cy="63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i="1" dirty="0" smtClean="0">
                <a:latin typeface="+mj-lt"/>
                <a:cs typeface="Times New Roman" pitchFamily="18" charset="0"/>
              </a:rPr>
              <a:t>ГЕМОРРАГИЧЕСКИЙ ВАСКУЛИТ – заболевание </a:t>
            </a:r>
            <a:r>
              <a:rPr lang="ru-RU" sz="2800" b="1" i="1" dirty="0" err="1" smtClean="0">
                <a:latin typeface="+mj-lt"/>
                <a:cs typeface="Times New Roman" pitchFamily="18" charset="0"/>
              </a:rPr>
              <a:t>гиперсенситивного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 характера, развивающееся вследствие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воздействий  большого количества разнообразных экзогенных и эндогенных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факторов.  </a:t>
            </a:r>
          </a:p>
          <a:p>
            <a:pPr marL="0" indent="0">
              <a:buNone/>
            </a:pPr>
            <a:endParaRPr lang="ru-RU" sz="2800" b="1" i="1" dirty="0" smtClean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b="1" i="1" dirty="0" smtClean="0">
                <a:latin typeface="+mj-lt"/>
                <a:cs typeface="Times New Roman" pitchFamily="18" charset="0"/>
              </a:rPr>
              <a:t>Особого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внимания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требуют вопросы:</a:t>
            </a:r>
          </a:p>
          <a:p>
            <a:pPr>
              <a:buFont typeface="Wingdings" pitchFamily="2" charset="2"/>
              <a:buChar char="ü"/>
            </a:pPr>
            <a:r>
              <a:rPr lang="ru-RU" sz="2800" b="1" i="1" dirty="0" smtClean="0">
                <a:latin typeface="+mj-lt"/>
                <a:cs typeface="Times New Roman" pitchFamily="18" charset="0"/>
              </a:rPr>
              <a:t>частоты регистрации </a:t>
            </a:r>
            <a:r>
              <a:rPr lang="ru-RU" sz="2800" b="1" i="1" dirty="0">
                <a:latin typeface="+mj-lt"/>
                <a:cs typeface="Times New Roman" pitchFamily="18" charset="0"/>
              </a:rPr>
              <a:t>острых инфекционных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заболеваний, перенесенных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накануне </a:t>
            </a:r>
            <a:r>
              <a:rPr lang="ru-RU" sz="2800" b="1" i="1" dirty="0" err="1" smtClean="0">
                <a:latin typeface="+mj-lt"/>
                <a:cs typeface="Times New Roman" pitchFamily="18" charset="0"/>
              </a:rPr>
              <a:t>васкулита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, </a:t>
            </a:r>
          </a:p>
          <a:p>
            <a:pPr>
              <a:buFont typeface="Wingdings" pitchFamily="2" charset="2"/>
              <a:buChar char="ü"/>
            </a:pPr>
            <a:r>
              <a:rPr lang="ru-RU" sz="2800" b="1" i="1" dirty="0" smtClean="0">
                <a:latin typeface="+mj-lt"/>
                <a:cs typeface="Times New Roman" pitchFamily="18" charset="0"/>
              </a:rPr>
              <a:t>характера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клинических проявлений </a:t>
            </a:r>
            <a:r>
              <a:rPr lang="ru-RU" sz="2800" b="1" i="1" dirty="0" err="1" smtClean="0">
                <a:latin typeface="+mj-lt"/>
                <a:cs typeface="Times New Roman" pitchFamily="18" charset="0"/>
              </a:rPr>
              <a:t>атопии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, </a:t>
            </a:r>
            <a:endParaRPr lang="ru-RU" sz="2800" b="1" i="1" dirty="0" smtClean="0">
              <a:latin typeface="+mj-lt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800" b="1" i="1" dirty="0" smtClean="0">
                <a:latin typeface="+mj-lt"/>
                <a:cs typeface="Times New Roman" pitchFamily="18" charset="0"/>
              </a:rPr>
              <a:t>наличия очагов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хронической инфекции, </a:t>
            </a:r>
            <a:endParaRPr lang="ru-RU" sz="2800" b="1" i="1" dirty="0" smtClean="0">
              <a:latin typeface="+mj-lt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800" b="1" i="1" dirty="0" smtClean="0">
                <a:latin typeface="+mj-lt"/>
                <a:cs typeface="Times New Roman" pitchFamily="18" charset="0"/>
              </a:rPr>
              <a:t>сопутствующей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соматической патологии,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физических воздействий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и др.</a:t>
            </a:r>
            <a:endParaRPr lang="ru-RU" sz="2800" b="1" i="1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11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856984" cy="6552728"/>
          </a:xfrm>
        </p:spPr>
        <p:txBody>
          <a:bodyPr>
            <a:noAutofit/>
          </a:bodyPr>
          <a:lstStyle/>
          <a:p>
            <a:r>
              <a:rPr lang="ru-RU" sz="3000" b="1" i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Цель работы: </a:t>
            </a:r>
            <a:r>
              <a:rPr lang="ru-RU" b="1" i="1" dirty="0">
                <a:latin typeface="+mj-lt"/>
                <a:cs typeface="Times New Roman" pitchFamily="18" charset="0"/>
              </a:rPr>
              <a:t>и</a:t>
            </a:r>
            <a:r>
              <a:rPr lang="ru-RU" b="1" i="1" dirty="0" smtClean="0">
                <a:latin typeface="+mj-lt"/>
                <a:cs typeface="Times New Roman" pitchFamily="18" charset="0"/>
              </a:rPr>
              <a:t>зучение частоты регистрации и характера </a:t>
            </a:r>
            <a:r>
              <a:rPr lang="ru-RU" b="1" i="1" dirty="0" smtClean="0">
                <a:latin typeface="+mj-lt"/>
                <a:cs typeface="Times New Roman" pitchFamily="18" charset="0"/>
              </a:rPr>
              <a:t>патологии, </a:t>
            </a:r>
            <a:r>
              <a:rPr lang="ru-RU" b="1" i="1" dirty="0" smtClean="0">
                <a:latin typeface="+mj-lt"/>
                <a:cs typeface="Times New Roman" pitchFamily="18" charset="0"/>
              </a:rPr>
              <a:t>предшествующей развитию геморрагического </a:t>
            </a:r>
            <a:r>
              <a:rPr lang="ru-RU" b="1" i="1" dirty="0" err="1" smtClean="0">
                <a:latin typeface="+mj-lt"/>
                <a:cs typeface="Times New Roman" pitchFamily="18" charset="0"/>
              </a:rPr>
              <a:t>васкулита</a:t>
            </a:r>
            <a:r>
              <a:rPr lang="ru-RU" b="1" i="1" dirty="0" smtClean="0">
                <a:latin typeface="+mj-lt"/>
                <a:cs typeface="Times New Roman" pitchFamily="18" charset="0"/>
              </a:rPr>
              <a:t> (ГВ</a:t>
            </a:r>
            <a:r>
              <a:rPr lang="ru-RU" b="1" i="1" dirty="0" smtClean="0">
                <a:latin typeface="+mj-lt"/>
                <a:cs typeface="Times New Roman" pitchFamily="18" charset="0"/>
              </a:rPr>
              <a:t>) </a:t>
            </a:r>
            <a:r>
              <a:rPr lang="ru-RU" b="1" i="1" dirty="0" smtClean="0">
                <a:latin typeface="+mj-lt"/>
                <a:cs typeface="Times New Roman" pitchFamily="18" charset="0"/>
              </a:rPr>
              <a:t>у </a:t>
            </a:r>
            <a:r>
              <a:rPr lang="ru-RU" b="1" i="1" dirty="0" smtClean="0">
                <a:latin typeface="+mj-lt"/>
                <a:cs typeface="Times New Roman" pitchFamily="18" charset="0"/>
              </a:rPr>
              <a:t>детей.</a:t>
            </a:r>
            <a:endParaRPr lang="ru-RU" b="1" i="1" dirty="0" smtClean="0">
              <a:latin typeface="+mj-lt"/>
              <a:cs typeface="Times New Roman" pitchFamily="18" charset="0"/>
            </a:endParaRPr>
          </a:p>
          <a:p>
            <a:r>
              <a:rPr lang="ru-RU" sz="3000" b="1" i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Материалы и методы. </a:t>
            </a:r>
          </a:p>
          <a:p>
            <a:pPr marL="355600" indent="0">
              <a:buNone/>
            </a:pPr>
            <a:r>
              <a:rPr lang="ru-RU" b="1" i="1" dirty="0" smtClean="0">
                <a:latin typeface="+mj-lt"/>
                <a:cs typeface="Times New Roman" pitchFamily="18" charset="0"/>
              </a:rPr>
              <a:t>Проанализированы </a:t>
            </a:r>
            <a:r>
              <a:rPr lang="ru-RU" b="1" i="1" dirty="0" smtClean="0">
                <a:latin typeface="+mj-lt"/>
                <a:cs typeface="Times New Roman" pitchFamily="18" charset="0"/>
              </a:rPr>
              <a:t>данные </a:t>
            </a:r>
            <a:r>
              <a:rPr lang="ru-RU" b="1" i="1" dirty="0" smtClean="0">
                <a:latin typeface="+mj-lt"/>
                <a:cs typeface="Times New Roman" pitchFamily="18" charset="0"/>
              </a:rPr>
              <a:t>анамнеза, проведено </a:t>
            </a:r>
            <a:r>
              <a:rPr lang="ru-RU" b="1" i="1" dirty="0" smtClean="0">
                <a:latin typeface="+mj-lt"/>
                <a:cs typeface="Times New Roman" pitchFamily="18" charset="0"/>
              </a:rPr>
              <a:t>объективное  клиническое обследование, комплекс лабораторных  и инструментальных исследований </a:t>
            </a:r>
            <a:r>
              <a:rPr lang="ru-RU" b="1" i="1" dirty="0">
                <a:latin typeface="+mj-lt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108 пациентам с </a:t>
            </a:r>
            <a:r>
              <a:rPr lang="ru-RU" b="1" i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ГВ.</a:t>
            </a:r>
          </a:p>
          <a:p>
            <a:pPr marL="1160463" indent="-436563">
              <a:buFont typeface="Wingdings" pitchFamily="2" charset="2"/>
              <a:buChar char="ü"/>
            </a:pPr>
            <a:r>
              <a:rPr lang="ru-RU" sz="2300" b="1" i="1" dirty="0" smtClean="0">
                <a:latin typeface="+mj-lt"/>
                <a:cs typeface="Times New Roman" pitchFamily="18" charset="0"/>
              </a:rPr>
              <a:t>Данные об истории заболевания </a:t>
            </a:r>
            <a:r>
              <a:rPr lang="ru-RU" sz="2300" b="1" i="1" dirty="0" smtClean="0">
                <a:latin typeface="+mj-lt"/>
                <a:cs typeface="Times New Roman" pitchFamily="18" charset="0"/>
              </a:rPr>
              <a:t>и особенностях развития ребенка получены при сборе анамнеза и анализе медицинской документации.</a:t>
            </a:r>
          </a:p>
          <a:p>
            <a:pPr marL="1160463" indent="-436563">
              <a:buFont typeface="Wingdings" pitchFamily="2" charset="2"/>
              <a:buChar char="ü"/>
            </a:pPr>
            <a:r>
              <a:rPr lang="ru-RU" sz="2300" b="1" i="1" dirty="0" smtClean="0">
                <a:latin typeface="+mj-lt"/>
                <a:cs typeface="Times New Roman" pitchFamily="18" charset="0"/>
              </a:rPr>
              <a:t>С </a:t>
            </a:r>
            <a:r>
              <a:rPr lang="ru-RU" sz="2300" b="1" i="1" dirty="0" smtClean="0">
                <a:latin typeface="+mj-lt"/>
                <a:cs typeface="Times New Roman" pitchFamily="18" charset="0"/>
              </a:rPr>
              <a:t>целью выявления </a:t>
            </a:r>
            <a:r>
              <a:rPr lang="ru-RU" sz="2300" b="1" i="1" dirty="0" smtClean="0">
                <a:latin typeface="+mj-lt"/>
                <a:cs typeface="Times New Roman" pitchFamily="18" charset="0"/>
              </a:rPr>
              <a:t>сопутствующей патологии </a:t>
            </a:r>
            <a:r>
              <a:rPr lang="ru-RU" sz="2300" b="1" i="1" dirty="0" smtClean="0">
                <a:latin typeface="+mj-lt"/>
                <a:cs typeface="Times New Roman" pitchFamily="18" charset="0"/>
              </a:rPr>
              <a:t>и очагов хронической инфекции пациенты </a:t>
            </a:r>
            <a:r>
              <a:rPr lang="ru-RU" sz="2300" b="1" i="1" dirty="0" smtClean="0">
                <a:latin typeface="+mj-lt"/>
                <a:cs typeface="Times New Roman" pitchFamily="18" charset="0"/>
              </a:rPr>
              <a:t>были консультированы отоларингологом</a:t>
            </a:r>
            <a:r>
              <a:rPr lang="ru-RU" sz="2300" b="1" i="1" dirty="0" smtClean="0">
                <a:latin typeface="+mj-lt"/>
                <a:cs typeface="Times New Roman" pitchFamily="18" charset="0"/>
              </a:rPr>
              <a:t>, стоматологом, </a:t>
            </a:r>
            <a:r>
              <a:rPr lang="ru-RU" sz="2300" b="1" i="1" dirty="0" smtClean="0">
                <a:latin typeface="+mj-lt"/>
                <a:cs typeface="Times New Roman" pitchFamily="18" charset="0"/>
              </a:rPr>
              <a:t> по </a:t>
            </a:r>
            <a:r>
              <a:rPr lang="ru-RU" sz="2300" b="1" i="1" dirty="0" smtClean="0">
                <a:latin typeface="+mj-lt"/>
                <a:cs typeface="Times New Roman" pitchFamily="18" charset="0"/>
              </a:rPr>
              <a:t>показаниям </a:t>
            </a:r>
            <a:r>
              <a:rPr lang="ru-RU" sz="2300" b="1" i="1" dirty="0" smtClean="0">
                <a:latin typeface="+mj-lt"/>
                <a:cs typeface="Times New Roman" pitchFamily="18" charset="0"/>
              </a:rPr>
              <a:t>– аллергологом </a:t>
            </a:r>
            <a:r>
              <a:rPr lang="ru-RU" sz="2300" b="1" i="1" dirty="0" smtClean="0">
                <a:latin typeface="+mj-lt"/>
                <a:cs typeface="Times New Roman" pitchFamily="18" charset="0"/>
              </a:rPr>
              <a:t>и др. специалистами.</a:t>
            </a:r>
            <a:endParaRPr lang="ru-RU" sz="2300" b="1" i="1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50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095467"/>
              </p:ext>
            </p:extLst>
          </p:nvPr>
        </p:nvGraphicFramePr>
        <p:xfrm>
          <a:off x="-33012" y="1052736"/>
          <a:ext cx="9177012" cy="56627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5496"/>
                <a:gridCol w="5296121"/>
                <a:gridCol w="905274"/>
                <a:gridCol w="580397"/>
                <a:gridCol w="870595"/>
                <a:gridCol w="799129"/>
              </a:tblGrid>
              <a:tr h="1264945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№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п/п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Факторы, предшествующие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геморрагическому </a:t>
                      </a:r>
                      <a:r>
                        <a:rPr lang="ru-RU" sz="1600" b="1" i="1" dirty="0" err="1">
                          <a:effectLst/>
                          <a:latin typeface="+mj-lt"/>
                        </a:rPr>
                        <a:t>васкулиту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Контр.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группа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(n=23)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Дети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с ГВ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(n=108)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86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err="1">
                          <a:effectLst/>
                          <a:latin typeface="+mj-lt"/>
                        </a:rPr>
                        <a:t>Абс</a:t>
                      </a:r>
                      <a:r>
                        <a:rPr lang="ru-RU" sz="1600" b="1" i="1" dirty="0">
                          <a:effectLst/>
                          <a:latin typeface="+mj-lt"/>
                        </a:rPr>
                        <a:t>.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%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err="1">
                          <a:effectLst/>
                          <a:latin typeface="+mj-lt"/>
                        </a:rPr>
                        <a:t>Абс</a:t>
                      </a:r>
                      <a:r>
                        <a:rPr lang="ru-RU" sz="1600" b="1" i="1" dirty="0">
                          <a:effectLst/>
                          <a:latin typeface="+mj-lt"/>
                        </a:rPr>
                        <a:t>.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4668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%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08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1.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Острые инфекционно-воспалительные заболевания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0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0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83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76,8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26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2.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Острые инфекционно-воспалительные заболевания в сочетании с проявлениями лекарственной аллергии 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0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0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52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635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62,6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0336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3.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Антигенная нагрузка (острое инфекционно-воспалительное заболевание, пищевая, лекарственная, </a:t>
                      </a:r>
                      <a:r>
                        <a:rPr lang="ru-RU" sz="1600" b="1" i="1" dirty="0" err="1">
                          <a:effectLst/>
                          <a:latin typeface="+mj-lt"/>
                        </a:rPr>
                        <a:t>инсекталлергия</a:t>
                      </a:r>
                      <a:r>
                        <a:rPr lang="ru-RU" sz="1600" b="1" i="1" dirty="0">
                          <a:effectLst/>
                          <a:latin typeface="+mj-lt"/>
                        </a:rPr>
                        <a:t> и др. их сочетание) 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0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0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5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34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6,0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3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4.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Обострение хронических очагов инфекции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0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0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33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34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30,5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70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5.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Вакцинация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0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0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3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34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2,8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3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6.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Физические факторы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34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0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34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0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34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20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34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18,5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3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7.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Фактор не установлен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34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0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34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0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34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+mj-lt"/>
                        </a:rPr>
                        <a:t>14</a:t>
                      </a:r>
                      <a:endParaRPr lang="ru-RU" sz="1600" b="1" i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34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+mj-lt"/>
                        </a:rPr>
                        <a:t>12,9</a:t>
                      </a:r>
                      <a:endParaRPr lang="ru-RU" sz="160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-33012" y="82214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Частота встречаемости и характер причинно-значимых факторов, предшествующих  ГВ у обследованных детей  (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Хср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.)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36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856984" cy="6669360"/>
          </a:xfrm>
        </p:spPr>
        <p:txBody>
          <a:bodyPr>
            <a:normAutofit/>
          </a:bodyPr>
          <a:lstStyle/>
          <a:p>
            <a:r>
              <a:rPr lang="ru-RU" sz="2500" b="1" i="1" dirty="0" smtClean="0">
                <a:latin typeface="+mj-lt"/>
                <a:cs typeface="Times New Roman" pitchFamily="18" charset="0"/>
              </a:rPr>
              <a:t>Наиболее частыми предшествующими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развитию ГВ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факторами были 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инфекционно-воспалительные заболевания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(в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83 случаях из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108 – 76,8%).</a:t>
            </a:r>
            <a:endParaRPr lang="ru-RU" sz="2500" b="1" i="1" dirty="0" smtClean="0">
              <a:latin typeface="+mj-lt"/>
              <a:cs typeface="Times New Roman" pitchFamily="18" charset="0"/>
            </a:endParaRPr>
          </a:p>
          <a:p>
            <a:r>
              <a:rPr lang="ru-RU" sz="2500" b="1" i="1" dirty="0" smtClean="0">
                <a:latin typeface="+mj-lt"/>
                <a:cs typeface="Times New Roman" pitchFamily="18" charset="0"/>
              </a:rPr>
              <a:t>При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этом,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более чем в половине случаев (52 из 83 –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62,6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%) ГВ развивался не только у детей, переносивших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острую, чаще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вирусную респираторную инфекцию или ее  осложнения, но всегда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в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тех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случаях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, когда заболевшие с измененной реактивностью начинали принимать те или иные лекарственные препараты.</a:t>
            </a:r>
          </a:p>
          <a:p>
            <a:r>
              <a:rPr lang="ru-RU" sz="2500" b="1" i="1" dirty="0" smtClean="0">
                <a:latin typeface="+mj-lt"/>
                <a:cs typeface="Times New Roman" pitchFamily="18" charset="0"/>
              </a:rPr>
              <a:t>Наиболее часто дети получали  антибиотики, антипиретики,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препараты,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регулирующие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кашель.</a:t>
            </a:r>
            <a:endParaRPr lang="ru-RU" sz="2500" b="1" i="1" dirty="0" smtClean="0">
              <a:latin typeface="+mj-lt"/>
              <a:cs typeface="Times New Roman" pitchFamily="18" charset="0"/>
            </a:endParaRPr>
          </a:p>
          <a:p>
            <a:r>
              <a:rPr lang="ru-RU" sz="2500" b="1" i="1" dirty="0" smtClean="0">
                <a:latin typeface="+mj-lt"/>
                <a:cs typeface="Times New Roman" pitchFamily="18" charset="0"/>
              </a:rPr>
              <a:t>В трех случаях (2,8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%)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вполне уверено следует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утверждать, что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фактором, предшествующим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развитию </a:t>
            </a:r>
            <a:r>
              <a:rPr lang="en-US" sz="2500" b="1" i="1" dirty="0" err="1" smtClean="0">
                <a:latin typeface="+mj-lt"/>
                <a:cs typeface="Times New Roman" pitchFamily="18" charset="0"/>
              </a:rPr>
              <a:t>IgAV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, явилась вакцинация: в первом – АДСМ +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полиомиелит, во втором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– от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гриппа, в третьем </a:t>
            </a:r>
            <a:r>
              <a:rPr lang="ru-RU" sz="2500" b="1" i="1" dirty="0">
                <a:latin typeface="+mj-lt"/>
                <a:cs typeface="Times New Roman" pitchFamily="18" charset="0"/>
              </a:rPr>
              <a:t>– от 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кори</a:t>
            </a:r>
            <a:r>
              <a:rPr lang="ru-RU" sz="2500" b="1" i="1" dirty="0" smtClean="0">
                <a:latin typeface="+mj-lt"/>
                <a:cs typeface="Times New Roman" pitchFamily="18" charset="0"/>
              </a:rPr>
              <a:t>.</a:t>
            </a:r>
            <a:endParaRPr lang="ru-RU" sz="2500" b="1" i="1" dirty="0" smtClean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13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784976" cy="66693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b="1" i="1" dirty="0" smtClean="0">
                <a:latin typeface="+mj-lt"/>
                <a:cs typeface="Times New Roman" pitchFamily="18" charset="0"/>
              </a:rPr>
              <a:t>Многие исследователи подтверждают корреляцию между инфекцией  и частотой возникновения ГВ</a:t>
            </a:r>
            <a:r>
              <a:rPr lang="ru-RU" sz="2400" b="1" i="1" dirty="0" smtClean="0">
                <a:latin typeface="+mj-lt"/>
                <a:cs typeface="Times New Roman" pitchFamily="18" charset="0"/>
              </a:rPr>
              <a:t>. Пик </a:t>
            </a:r>
            <a:r>
              <a:rPr lang="ru-RU" sz="2400" b="1" i="1" dirty="0" smtClean="0">
                <a:latin typeface="+mj-lt"/>
                <a:cs typeface="Times New Roman" pitchFamily="18" charset="0"/>
              </a:rPr>
              <a:t>роста заболеваемости </a:t>
            </a:r>
            <a:r>
              <a:rPr lang="ru-RU" sz="2400" b="1" i="1" dirty="0" err="1" smtClean="0">
                <a:latin typeface="+mj-lt"/>
                <a:cs typeface="Times New Roman" pitchFamily="18" charset="0"/>
              </a:rPr>
              <a:t>васкулитом</a:t>
            </a:r>
            <a:r>
              <a:rPr lang="ru-RU" sz="2400" b="1" i="1" dirty="0" smtClean="0">
                <a:latin typeface="+mj-lt"/>
                <a:cs typeface="Times New Roman" pitchFamily="18" charset="0"/>
              </a:rPr>
              <a:t> приходиться на осенне-зимний </a:t>
            </a:r>
            <a:r>
              <a:rPr lang="ru-RU" sz="2400" b="1" i="1" dirty="0" smtClean="0">
                <a:latin typeface="+mj-lt"/>
                <a:cs typeface="Times New Roman" pitchFamily="18" charset="0"/>
              </a:rPr>
              <a:t>период, </a:t>
            </a:r>
            <a:r>
              <a:rPr lang="ru-RU" sz="2400" b="1" i="1" dirty="0" smtClean="0">
                <a:latin typeface="+mj-lt"/>
                <a:cs typeface="Times New Roman" pitchFamily="18" charset="0"/>
              </a:rPr>
              <a:t>что совпадает  с эпидемическими подъемами большинства </a:t>
            </a:r>
            <a:r>
              <a:rPr lang="ru-RU" sz="2400" b="1" i="1" dirty="0" smtClean="0">
                <a:latin typeface="+mj-lt"/>
                <a:cs typeface="Times New Roman" pitchFamily="18" charset="0"/>
              </a:rPr>
              <a:t>респираторных инфекций</a:t>
            </a:r>
            <a:r>
              <a:rPr lang="ru-RU" sz="2400" b="1" i="1" dirty="0" smtClean="0">
                <a:latin typeface="+mj-lt"/>
                <a:cs typeface="Times New Roman" pitchFamily="18" charset="0"/>
              </a:rPr>
              <a:t>.</a:t>
            </a:r>
          </a:p>
          <a:p>
            <a:r>
              <a:rPr lang="ru-RU" sz="2400" b="1" i="1" dirty="0" smtClean="0">
                <a:latin typeface="+mj-lt"/>
                <a:cs typeface="Times New Roman" pitchFamily="18" charset="0"/>
              </a:rPr>
              <a:t>По данным литературы, наиболее частым инфекционным агентом при ГВ является стрептококк, что совпадает с данными нашего исследования</a:t>
            </a:r>
            <a:r>
              <a:rPr lang="ru-RU" sz="2400" b="1" i="1" dirty="0">
                <a:latin typeface="+mj-lt"/>
                <a:cs typeface="Times New Roman" pitchFamily="18" charset="0"/>
              </a:rPr>
              <a:t>: высокие показатели </a:t>
            </a:r>
            <a:r>
              <a:rPr lang="ru-RU" sz="2400" b="1" i="1" dirty="0" smtClean="0">
                <a:latin typeface="+mj-lt"/>
                <a:cs typeface="Times New Roman" pitchFamily="18" charset="0"/>
              </a:rPr>
              <a:t>АСЛО (600-2400 МЕ/мл) </a:t>
            </a:r>
            <a:r>
              <a:rPr lang="ru-RU" sz="2400" b="1" i="1" dirty="0" smtClean="0">
                <a:latin typeface="+mj-lt"/>
                <a:cs typeface="Times New Roman" pitchFamily="18" charset="0"/>
              </a:rPr>
              <a:t>выявлены у 20,4% больных.</a:t>
            </a:r>
          </a:p>
          <a:p>
            <a:r>
              <a:rPr lang="ru-RU" sz="2400" b="1" i="1" dirty="0" smtClean="0">
                <a:latin typeface="+mj-lt"/>
                <a:cs typeface="Times New Roman" pitchFamily="18" charset="0"/>
              </a:rPr>
              <a:t>У обследованных детей с ГВ примерно в трети случаев (33,1-30,5%) констатировано обострение  хронических очагов инфекции. Чаще это касалось хронического кариеса, хронического тонзиллита, хронического фарингита, хронического гайморита, хронического рецидивирующего отита.</a:t>
            </a:r>
          </a:p>
          <a:p>
            <a:r>
              <a:rPr lang="ru-RU" sz="2400" b="1" i="1" dirty="0" smtClean="0">
                <a:latin typeface="+mj-lt"/>
                <a:cs typeface="Times New Roman" pitchFamily="18" charset="0"/>
              </a:rPr>
              <a:t>В</a:t>
            </a:r>
            <a:r>
              <a:rPr lang="ru-RU" sz="2400" b="1" i="1" dirty="0" smtClean="0">
                <a:latin typeface="+mj-lt"/>
                <a:cs typeface="Times New Roman" pitchFamily="18" charset="0"/>
              </a:rPr>
              <a:t>торыми по частоте факторами, предшествующими </a:t>
            </a:r>
            <a:r>
              <a:rPr lang="ru-RU" sz="2400" b="1" i="1" dirty="0" smtClean="0">
                <a:latin typeface="+mj-lt"/>
                <a:cs typeface="Times New Roman" pitchFamily="18" charset="0"/>
              </a:rPr>
              <a:t>ГВ, </a:t>
            </a:r>
            <a:r>
              <a:rPr lang="ru-RU" sz="2400" b="1" i="1" dirty="0" smtClean="0">
                <a:latin typeface="+mj-lt"/>
                <a:cs typeface="Times New Roman" pitchFamily="18" charset="0"/>
              </a:rPr>
              <a:t>были инфекции желудочно-кишечные тракта и </a:t>
            </a:r>
            <a:r>
              <a:rPr lang="ru-RU" sz="2400" b="1" i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мочеполовой системы.</a:t>
            </a:r>
            <a:endParaRPr lang="ru-RU" sz="2400" b="1" i="1" dirty="0">
              <a:solidFill>
                <a:srgbClr val="FF0000"/>
              </a:solidFill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72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260648"/>
            <a:ext cx="8784976" cy="658824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ru-RU" sz="2800" b="1" i="1" dirty="0" smtClean="0">
                <a:latin typeface="+mj-lt"/>
                <a:cs typeface="Times New Roman" pitchFamily="18" charset="0"/>
              </a:rPr>
              <a:t>Наряду с инфекцией,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появление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первых клинических симптомов ГВ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исследователи связываю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с наличием у ребенка аллергии, как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правило, пищевой,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лекарственной, бытовой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и </a:t>
            </a:r>
            <a:r>
              <a:rPr lang="ru-RU" sz="2800" b="1" i="1" dirty="0" err="1" smtClean="0">
                <a:latin typeface="+mj-lt"/>
                <a:cs typeface="Times New Roman" pitchFamily="18" charset="0"/>
              </a:rPr>
              <a:t>инсекталлергии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ru-RU" sz="2800" b="1" i="1" dirty="0" smtClean="0">
                <a:latin typeface="+mj-lt"/>
                <a:cs typeface="Times New Roman" pitchFamily="18" charset="0"/>
              </a:rPr>
              <a:t>Воспаление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сосудов при этом  вызывают </a:t>
            </a:r>
            <a:r>
              <a:rPr lang="en-US" sz="2800" b="1" i="1" dirty="0" smtClean="0">
                <a:latin typeface="+mj-lt"/>
                <a:cs typeface="Times New Roman" pitchFamily="18" charset="0"/>
              </a:rPr>
              <a:t>IgA1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с аномальным О-</a:t>
            </a:r>
            <a:r>
              <a:rPr lang="ru-RU" sz="2800" b="1" i="1" dirty="0" err="1" smtClean="0">
                <a:latin typeface="+mj-lt"/>
                <a:cs typeface="Times New Roman" pitchFamily="18" charset="0"/>
              </a:rPr>
              <a:t>гликозилированием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 в шарнирной области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ru-RU" sz="2800" b="1" i="1" dirty="0" smtClean="0">
                <a:latin typeface="+mj-lt"/>
                <a:cs typeface="Times New Roman" pitchFamily="18" charset="0"/>
              </a:rPr>
              <a:t>В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подобных условиях  происходит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формирование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иммунных комплексов, которые откладываются  в сосудах «шоковых» органов, вызывая соответствующие морфологические и клинические проявления заболевания.</a:t>
            </a:r>
            <a:endParaRPr lang="ru-RU" sz="2800" b="1" i="1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79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36227" cy="6852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 rot="1583102">
            <a:off x="5298965" y="1342381"/>
            <a:ext cx="706309" cy="31579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 rot="960486">
            <a:off x="4660555" y="367255"/>
            <a:ext cx="824181" cy="3628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37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7" y="188640"/>
            <a:ext cx="8640961" cy="64087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600" b="1" i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ВЫВОДЫ</a:t>
            </a:r>
          </a:p>
          <a:p>
            <a:pPr marL="0" indent="0">
              <a:buNone/>
            </a:pPr>
            <a:endParaRPr lang="ru-RU" sz="1500" b="1" i="1" dirty="0" smtClean="0">
              <a:solidFill>
                <a:srgbClr val="FF0000"/>
              </a:solidFill>
              <a:latin typeface="+mj-lt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800" b="1" i="1" dirty="0" smtClean="0">
                <a:latin typeface="+mj-lt"/>
                <a:cs typeface="Times New Roman" pitchFamily="18" charset="0"/>
              </a:rPr>
              <a:t>Наиболее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частыми причинно-значимыми факторами, предшествующим развитию ГВ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у детей, явились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ОРВИ и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их осложнения (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76,8%), обострение хронических очагов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инфекции (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30,5%) и, связанный с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этим,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прием лекарственных препаратов  детьми с аллергически измененной реактивностью. </a:t>
            </a:r>
            <a:endParaRPr lang="ru-RU" sz="2800" b="1" i="1" dirty="0" smtClean="0">
              <a:latin typeface="+mj-lt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800" b="1" i="1" dirty="0" smtClean="0">
                <a:latin typeface="+mj-lt"/>
                <a:cs typeface="Times New Roman" pitchFamily="18" charset="0"/>
              </a:rPr>
              <a:t>Вероятно,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что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медикаментозные препараты, получаемые пациентами по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поводу  вирусных и бактериальных инфекций, а также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вакцинация,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предшествующая развитию </a:t>
            </a:r>
            <a:r>
              <a:rPr lang="en-US" sz="2800" b="1" i="1" dirty="0" err="1" smtClean="0">
                <a:latin typeface="+mj-lt"/>
                <a:cs typeface="Times New Roman" pitchFamily="18" charset="0"/>
              </a:rPr>
              <a:t>IgAV</a:t>
            </a:r>
            <a:r>
              <a:rPr lang="en-US" sz="2800" b="1" i="1" dirty="0" smtClean="0">
                <a:latin typeface="+mj-lt"/>
                <a:cs typeface="Times New Roman" pitchFamily="18" charset="0"/>
              </a:rPr>
              <a:t>,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 являются триггерами заболевания. </a:t>
            </a:r>
            <a:endParaRPr lang="ru-RU" sz="2800" b="1" i="1" dirty="0" smtClean="0">
              <a:latin typeface="+mj-lt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800" b="1" i="1" dirty="0" smtClean="0">
                <a:latin typeface="+mj-lt"/>
                <a:cs typeface="Times New Roman" pitchFamily="18" charset="0"/>
              </a:rPr>
              <a:t>В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решении этой проблемы, помимо совершенствования вакцинных и лекарственных препаратов,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большое </a:t>
            </a:r>
            <a:r>
              <a:rPr lang="ru-RU" sz="2800" b="1" i="1" dirty="0">
                <a:latin typeface="+mj-lt"/>
                <a:cs typeface="Times New Roman" pitchFamily="18" charset="0"/>
              </a:rPr>
              <a:t>значение имеет индивидуальный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подход к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ребенку </a:t>
            </a:r>
            <a:r>
              <a:rPr lang="ru-RU" sz="2800" b="1" i="1" dirty="0">
                <a:latin typeface="+mj-lt"/>
                <a:cs typeface="Times New Roman" pitchFamily="18" charset="0"/>
              </a:rPr>
              <a:t>для прогнозирования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и минимизирования возможных </a:t>
            </a:r>
            <a:r>
              <a:rPr lang="ru-RU" sz="2800" b="1" i="1" dirty="0" smtClean="0">
                <a:latin typeface="+mj-lt"/>
                <a:cs typeface="Times New Roman" pitchFamily="18" charset="0"/>
              </a:rPr>
              <a:t>побочных эффектов.</a:t>
            </a:r>
            <a:endParaRPr lang="ru-RU" sz="2800" b="1" i="1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31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198</TotalTime>
  <Words>706</Words>
  <Application>Microsoft Office PowerPoint</Application>
  <PresentationFormat>Экран (4:3)</PresentationFormat>
  <Paragraphs>97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Справедливость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111</cp:lastModifiedBy>
  <cp:revision>27</cp:revision>
  <dcterms:created xsi:type="dcterms:W3CDTF">2025-09-10T17:56:58Z</dcterms:created>
  <dcterms:modified xsi:type="dcterms:W3CDTF">2025-09-13T12:00:55Z</dcterms:modified>
</cp:coreProperties>
</file>