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38578E"/>
    <a:srgbClr val="C8CBF8"/>
    <a:srgbClr val="EE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27C472-48A6-07AF-BCB8-531B62EAA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23A496-531C-7513-5470-C4E7F6FA3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8CBF8"/>
              </a:gs>
              <a:gs pos="100000">
                <a:schemeClr val="bg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50DF7A-E1A2-E7FC-48F7-FF0CF16F5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6" y="2517795"/>
            <a:ext cx="6844144" cy="38385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2281F-2327-467C-7E5E-9C3A9B84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607219"/>
            <a:ext cx="5735782" cy="2387600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0C771-11F1-1274-C97D-6D55D8B7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35" y="3020154"/>
            <a:ext cx="5735782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857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2213B-F92F-B335-0256-70CD4D29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0E24F-5CF7-1C39-AB14-DDCD3CC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CF705-0211-3655-98A5-ABDFC53B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8604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93C68-BEE5-FB47-4923-88FA74CC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/>
          <a:lstStyle>
            <a:lvl1pPr>
              <a:defRPr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CD4CE-3D57-031C-AC3B-12263694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933D64-746E-1734-737F-018BDFA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5D644-D9DC-8639-A440-71BAF697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FC06D-D84D-6B33-536C-FA7AC0D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386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6EDA16-B114-97EC-474E-C319B8F8B9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1"/>
          <a:stretch>
            <a:fillRect/>
          </a:stretch>
        </p:blipFill>
        <p:spPr>
          <a:xfrm>
            <a:off x="9437296" y="771236"/>
            <a:ext cx="2743200" cy="609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2624F-862F-9406-F3E6-7C8C161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EDB26-D246-9DA1-3F55-F9317E9C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76B24-C92E-7131-C47E-748E700A6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4023-4E78-4115-B259-B6A2923366C9}" type="datetimeFigureOut">
              <a:rPr lang="ru-UA" smtClean="0"/>
              <a:t>02/16/2026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1B354-7A9B-E57C-C1E1-9EE02C9C8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0AB8A-F756-5501-923C-85967792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F1B3-798E-403C-A544-E22D2D59B668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F2A6C7-DD87-006B-EB4A-6404999C58E4}"/>
              </a:ext>
            </a:extLst>
          </p:cNvPr>
          <p:cNvSpPr/>
          <p:nvPr userDrawn="1"/>
        </p:nvSpPr>
        <p:spPr>
          <a:xfrm>
            <a:off x="9494982" y="3676073"/>
            <a:ext cx="1524000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8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71B9E-237D-4AC5-ECDE-F553760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308" y="1922624"/>
            <a:ext cx="641524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3600" dirty="0">
                <a:solidFill>
                  <a:schemeClr val="bg1"/>
                </a:solidFill>
              </a:rPr>
              <a:t>СОЦИОКУЛЬТУРНЫЕ ДЕТЕРМИНАНТЫ НОРМЫ В РАБОТЕ ВРАЧА-ГИНЕКОЛОГА С НЕСОВЕРШЕННОЛЕТНИМИ ПАЦИЕНТАМИ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D6B26-FF12-F80C-EDBB-618B1FA2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995" y="4562669"/>
            <a:ext cx="10291665" cy="155610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Бабенко-</a:t>
            </a:r>
            <a:r>
              <a:rPr lang="ru-RU" sz="18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Сорокопуд</a:t>
            </a:r>
            <a:r>
              <a:rPr lang="ru-RU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И.В., </a:t>
            </a:r>
            <a:r>
              <a:rPr lang="ru-RU" sz="1800" b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к.мед.н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., доцент кафедры акушерства, </a:t>
            </a:r>
            <a:r>
              <a:rPr lang="ru-RU" sz="18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гинекологии, </a:t>
            </a:r>
            <a:r>
              <a:rPr lang="ru-RU" sz="1800" b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перинатологии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детской и подростковой гинекологии ФГБОУ ВО </a:t>
            </a:r>
            <a:r>
              <a:rPr lang="ru-RU" sz="1800" b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ДонГМУ</a:t>
            </a:r>
            <a:r>
              <a:rPr lang="ru-RU" sz="18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Минздрава России</a:t>
            </a:r>
            <a:endParaRPr lang="ru-RU" sz="1800" b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Савченко </a:t>
            </a:r>
            <a:r>
              <a:rPr lang="ru-RU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А.А</a:t>
            </a:r>
            <a:r>
              <a:rPr lang="ru-RU" sz="1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.,  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аспирант кафедры акушерства, гинекологии, </a:t>
            </a:r>
            <a:r>
              <a:rPr lang="ru-RU" sz="1800" b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перинатологии</a:t>
            </a:r>
            <a:r>
              <a:rPr lang="ru-RU" sz="18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детской 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подростковой гинекологии ФГБОУ ВО </a:t>
            </a:r>
            <a:r>
              <a:rPr lang="ru-RU" sz="1800" b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ДонГМУ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Минздрава России, </a:t>
            </a:r>
            <a:r>
              <a:rPr lang="ru-RU" sz="18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врач акушер-гинеколог 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гинекологического отделения для несовершеннолетних </a:t>
            </a:r>
            <a:r>
              <a:rPr lang="ru-RU" sz="1800" b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ГБУ ДНР </a:t>
            </a:r>
            <a:r>
              <a:rPr lang="ru-RU" sz="18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«ДРПЦ им. проф. В.К. Чайки»</a:t>
            </a:r>
            <a:endParaRPr lang="ru-UA" sz="1800" b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ABD6B26-FF12-F80C-EDBB-618B1FA2DC7C}"/>
              </a:ext>
            </a:extLst>
          </p:cNvPr>
          <p:cNvSpPr txBox="1">
            <a:spLocks/>
          </p:cNvSpPr>
          <p:nvPr/>
        </p:nvSpPr>
        <p:spPr>
          <a:xfrm>
            <a:off x="1156995" y="419648"/>
            <a:ext cx="10291665" cy="125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8578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</a:rPr>
              <a:t>III </a:t>
            </a:r>
            <a:r>
              <a:rPr lang="ru-RU" b="0" dirty="0" smtClean="0">
                <a:solidFill>
                  <a:schemeClr val="bg1"/>
                </a:solidFill>
              </a:rPr>
              <a:t>Научно-практическая конференция </a:t>
            </a:r>
            <a:r>
              <a:rPr lang="ru-RU" b="0" dirty="0">
                <a:solidFill>
                  <a:schemeClr val="bg1"/>
                </a:solidFill>
              </a:rPr>
              <a:t>с международным участием</a:t>
            </a:r>
            <a:r>
              <a:rPr lang="ru-RU" dirty="0">
                <a:solidFill>
                  <a:schemeClr val="bg1"/>
                </a:solidFill>
              </a:rPr>
              <a:t> «</a:t>
            </a:r>
            <a:r>
              <a:rPr lang="ru-RU" b="0" dirty="0">
                <a:solidFill>
                  <a:schemeClr val="bg1"/>
                </a:solidFill>
              </a:rPr>
              <a:t>Инновации в области репродуктивного здоровья молодежи» в интернет-формате 19.02.2026 г</a:t>
            </a:r>
            <a:r>
              <a:rPr lang="ru-RU" b="0" dirty="0" smtClean="0">
                <a:solidFill>
                  <a:schemeClr val="bg1"/>
                </a:solidFill>
              </a:rPr>
              <a:t>.</a:t>
            </a:r>
            <a:endParaRPr lang="ru-UA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9634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Социокультурные аспекты в вопросах полового воспитания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6909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Половое воспитание - это система медико-педагогических мер по воспитанию у родителей, детей, подростков и молодежи правильного отношения к вопросам </a:t>
            </a:r>
            <a:r>
              <a:rPr lang="ru-RU" dirty="0" smtClean="0"/>
              <a:t>пола.</a:t>
            </a:r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течение многих веков трактовка вопросов полового воспитания определялась традициями, освя­щенными религией. Только в XX в. нача­лись попытки научного подхода к про­блемам полового воспитания.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308" y="1825624"/>
            <a:ext cx="3272589" cy="2623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35" y="4241655"/>
            <a:ext cx="4409562" cy="19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Социокультурные аспекты в вопросах полового воспитания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Половое воспитание детей и подростков стало центральной общественной проблемой, активно обсуждаемой политиками и СМИ. Общество колеблется между консервативным подходом "охраны нравственности" и либеральным "воспитания гармоничных личностей". Целесообразность такого воспитания часто оспаривается, хотя для большинства населения его необходимость очевидна. Это подтверждается эпидемией </a:t>
            </a:r>
            <a:r>
              <a:rPr lang="ru-RU" dirty="0" smtClean="0"/>
              <a:t>ИППП</a:t>
            </a:r>
            <a:r>
              <a:rPr lang="ru-RU" dirty="0"/>
              <a:t>, высоким уровнем абортов в России, низкими репродуктивными установками, ранним началом половой жизни и ростом числа сексуальных партнеров, особенно среди несовершеннолетних.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Социокультурные аспекты в вопросах полового воспитания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Многочисленные исследования свидетельствуют о том, что современные девушки-подростки имеют низкий, не соответствующий требованиям современности, уровень репродуктивного образования и неадекватное половое воспитание в семье. Таким образом, одну из ведущих ролей в половом воспитании несовершеннолетних призваны играть </a:t>
            </a:r>
            <a:r>
              <a:rPr lang="ru-RU" dirty="0" smtClean="0"/>
              <a:t>врачи.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Правомочен вопрос: "Кто должен за­ниматься половым воспитанием подрост­ков?". По мнению многих авторов, центром полового воспитания детей и подростков должна быть семья. Однако данные многочисленных исследований свидетельствуют о том, что большинство матерей не готовы взять на себя эту функцию в отношении своих до­черей, во-первых, потому что они не убеж­дены в необходимости просвещения, не понимают его целей и задач, стараются оттянуть его, пока проблема не решится сама собой, а во-вторых, из-за собствен­ной гигиенической и сексологической безграмотности.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85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Роль семьи в формировании репродуктивного здоровья молодежи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6477000" cy="4270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Семья и семейные ценности - основа жизни и благополучия человека. Именно ей принадлежит главная роль в развитии духовных и нравственных качеств нынешней и будущей </a:t>
            </a:r>
            <a:r>
              <a:rPr lang="ru-RU" dirty="0" smtClean="0"/>
              <a:t>молодежи. </a:t>
            </a:r>
            <a:r>
              <a:rPr lang="ru-RU" dirty="0"/>
              <a:t>Существенными также оказываются особенности родительской семьи, отношения с матерью, влияния архаичных табу, относящихся к телесным и сексуальным функциям, семейный тип эмоционально-ценностного отношения к телу и его </a:t>
            </a:r>
            <a:r>
              <a:rPr lang="ru-RU" dirty="0" smtClean="0"/>
              <a:t>проявлениям.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00" y="1825625"/>
            <a:ext cx="4505326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1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Роль семьи в формировании репродуктивного здоровья молодежи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Поведенческий фактор образа жизни существенно влияет на здоровье, а семейное воспитание играет ключевую роль в формировании установок на </a:t>
            </a:r>
            <a:r>
              <a:rPr lang="ru-RU" dirty="0" err="1"/>
              <a:t>здоровьесбережение</a:t>
            </a:r>
            <a:r>
              <a:rPr lang="ru-RU" dirty="0"/>
              <a:t>. Кризис института семьи в России, проявляющийся в ослаблении связей, снижает его воспитательную функцию, угрожая социализации детей и усвоению ими норм здорового образа жизни. Дети без навыков ЗОЖ, с вредными привычками и рисковым поведением находятся в группе риска по репродуктивному здоровью. Ориентация большинства девушек на </a:t>
            </a:r>
            <a:r>
              <a:rPr lang="ru-RU" dirty="0" err="1"/>
              <a:t>малодетную</a:t>
            </a:r>
            <a:r>
              <a:rPr lang="ru-RU" dirty="0"/>
              <a:t> семью ставит под сомнение улучшение демографии. Российская молодежь часто демонстрирует лишь видимость ЗОЖ, следуя моде или занимаясь саморекламой, что связано с </a:t>
            </a:r>
            <a:r>
              <a:rPr lang="ru-RU" dirty="0" err="1"/>
              <a:t>эстетизацией</a:t>
            </a:r>
            <a:r>
              <a:rPr lang="ru-RU" dirty="0"/>
              <a:t> здоровья и медиатизацией его конструирования</a:t>
            </a:r>
            <a:r>
              <a:rPr lang="ru-RU" dirty="0" smtClean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86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052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Социокультурная вариативность нормальности абдоминальной боли у девочек-подростков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Абдоминальная боль является частым симптомом, который беспокоит многих девочек-подростков и молодых женщин. Однако восприятие этой боли и её интерпретация зависят от множества факторов, включая культурные особенности, социальное окружение и уровень информированности пациенток и родителей относительно здоровья репродуктивной системы.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Отношение семьи и ближайшего окружения к вопросам менструации и женской физиологии играет ключевую роль в восприятии боли подростком. Например, в некоторых культурах менструация воспринимается как естественный процесс, сопровождающийся незначительными неудобствами, тогда как другие культуры рассматривают этот период как повод для особого внимания и </a:t>
            </a:r>
            <a:r>
              <a:rPr lang="ru-RU" dirty="0" smtClean="0"/>
              <a:t>заботы</a:t>
            </a:r>
            <a:r>
              <a:rPr lang="en-US" dirty="0" smtClean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641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052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Социокультурная вариативность нормальности абдоминальной боли у девочек-подростков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Фаза становления ритма менструации может быть названа "фазой </a:t>
            </a:r>
            <a:r>
              <a:rPr lang="ru-RU" dirty="0" err="1"/>
              <a:t>интроектов</a:t>
            </a:r>
            <a:r>
              <a:rPr lang="ru-RU" dirty="0"/>
              <a:t>", поскольку отношение к новым ощущениям у девушки оказывается почти полностью зависимым от реакции внешнего окружения. Исторически сложилась стигматизация менструирующей женщины как опасной, эмоционально неустойчивой и психически нестабильной. Общественные институты навязывают представление о менструации как недомогании, "болезни", что создает предпосылки для "</a:t>
            </a:r>
            <a:r>
              <a:rPr lang="ru-RU" dirty="0" err="1"/>
              <a:t>самостигматизации</a:t>
            </a:r>
            <a:r>
              <a:rPr lang="ru-RU" dirty="0"/>
              <a:t>". Термин "предменструальный синдром" (ПМС) вышел за рамки медицинских обсуждений, став примером привнесенных социумом взглядов на предшествующий менструации период как "хроническое заболевание</a:t>
            </a:r>
            <a:r>
              <a:rPr lang="ru-RU" dirty="0" smtClean="0"/>
              <a:t>".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645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90465"/>
            <a:ext cx="5124061" cy="54864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Понимание восприятия боли у девочек, с учетом культурных и психологических факторов, улучшает диагностику, лечение и качество жизни. Информированность о боли среди населения способствует своевременному обращению за помощью и адекватным мерам</a:t>
            </a:r>
            <a:r>
              <a:rPr lang="ru-RU" dirty="0" smtClean="0"/>
              <a:t>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6" y="690465"/>
            <a:ext cx="5772299" cy="54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052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Заключение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Культурные традиции, нормы, религиозные обряды, уклад жизни и поведенческие паттерны в той или иной степени определяют критерии оценки жизнедеятельности человека, сквозь призму которых и происходит внутренняя эвальвация событий, ситуаций, достижений и других </a:t>
            </a:r>
            <a:r>
              <a:rPr lang="ru-RU" dirty="0" smtClean="0"/>
              <a:t>явлений.</a:t>
            </a:r>
          </a:p>
          <a:p>
            <a:pPr algn="just"/>
            <a:r>
              <a:rPr lang="ru-RU" dirty="0" smtClean="0"/>
              <a:t>Социокультурное </a:t>
            </a:r>
            <a:r>
              <a:rPr lang="ru-RU" dirty="0"/>
              <a:t>понимание норм поведения помогает врачу правильно интерпретировать жалобы молодых пациенток, избегать недопонимания с родителями и создавать атмосферу доверия. </a:t>
            </a:r>
          </a:p>
          <a:p>
            <a:pPr algn="just"/>
            <a:r>
              <a:rPr lang="ru-RU" dirty="0" smtClean="0"/>
              <a:t>Эффективные </a:t>
            </a:r>
            <a:r>
              <a:rPr lang="ru-RU" dirty="0"/>
              <a:t>образовательные программы и квалифицированные врачи снижают риски </a:t>
            </a:r>
            <a:r>
              <a:rPr lang="ru-RU" dirty="0" err="1"/>
              <a:t>недооценивания</a:t>
            </a:r>
            <a:r>
              <a:rPr lang="ru-RU" dirty="0"/>
              <a:t> или </a:t>
            </a:r>
            <a:r>
              <a:rPr lang="ru-RU" dirty="0" err="1"/>
              <a:t>переоценивания</a:t>
            </a:r>
            <a:r>
              <a:rPr lang="ru-RU" dirty="0"/>
              <a:t> симптомов абдоминальной боли. </a:t>
            </a:r>
            <a:endParaRPr lang="ru-RU" dirty="0" smtClean="0"/>
          </a:p>
          <a:p>
            <a:pPr algn="just"/>
            <a:r>
              <a:rPr lang="ru-RU" dirty="0" smtClean="0"/>
              <a:t>Информирование </a:t>
            </a:r>
            <a:r>
              <a:rPr lang="ru-RU" dirty="0"/>
              <a:t>подростков о признаках заболеваний органов малого таза способствует своевременному выявлению патологий. Понимание влияния социальных и культурных факторов на восприятие абдоминальной боли важно для успешной диагностики и лечения в детской и подростковой гинекологии</a:t>
            </a:r>
            <a:r>
              <a:rPr lang="ru-RU" dirty="0" smtClean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95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Понятие нормы, нормальности, социокультурных детерминант нормы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Понятие «норма» имеет разные значения в зависимости от контекста</a:t>
            </a:r>
            <a:r>
              <a:rPr lang="ru-RU" dirty="0"/>
              <a:t>. Чёткого однозначного определения «нормы» дать невозможно, так как в разных науках содержательное наполнение этой категории будет различным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К примеру, в философии норма — установленный эталон, стандарт для оценки существующих и создания новых объектов. Норма права — общеобязательное, формально определённое правило поведения, гарантируемое государством, отражающее уровень свободы граждан и организаций, выступающее регулятором общественных отношений. В медицине </a:t>
            </a:r>
            <a:r>
              <a:rPr lang="ru-RU" b="1" dirty="0"/>
              <a:t>норма</a:t>
            </a:r>
            <a:r>
              <a:rPr lang="ru-RU" dirty="0"/>
              <a:t> — состояние динамического равновесия между </a:t>
            </a:r>
            <a:r>
              <a:rPr lang="ru-RU" dirty="0" err="1"/>
              <a:t>био</a:t>
            </a:r>
            <a:r>
              <a:rPr lang="ru-RU" dirty="0"/>
              <a:t>-</a:t>
            </a:r>
            <a:r>
              <a:rPr lang="ru-RU" dirty="0" err="1"/>
              <a:t>психо</a:t>
            </a:r>
            <a:r>
              <a:rPr lang="ru-RU" dirty="0"/>
              <a:t>-социальными параметрами человека и идентичными параметрами окружающей его среды. 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4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3812"/>
            <a:ext cx="6169090" cy="55331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Нормальность </a:t>
            </a:r>
            <a:r>
              <a:rPr lang="ru-RU" dirty="0" err="1"/>
              <a:t>контекстуальна</a:t>
            </a:r>
            <a:r>
              <a:rPr lang="ru-RU" dirty="0"/>
              <a:t>: что нормально для одного, неприемлемо для другого. Она может означать соответствие типичному поведению человека (</a:t>
            </a:r>
            <a:r>
              <a:rPr lang="ru-RU" dirty="0" err="1"/>
              <a:t>внутриличностная</a:t>
            </a:r>
            <a:r>
              <a:rPr lang="ru-RU" dirty="0"/>
              <a:t> нормальность) или общества (конформизм). Часто нормальность противопоставляется ненормальности, что может вести к моральным суждениям (хорошо/плохо, скучно/интересно). Оценка нормальности/ненормальности влияет на социальное включение, исключение или стигматизацию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71" y="643812"/>
            <a:ext cx="4675946" cy="55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0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Понятие нормы, нормальности, социокультурных детерминант нормы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Социокультурные детерминанты формируют социальные нормы, которые зависят от истории, традиций, религии, мировоззрения, социально-экономических условий, географии, климата, возраста и пола. Даже внутри культуры нормы воспринимаются по-разному в зависимости от социальных групп и регионов. Понимание социокультурных вариантов норм помогает осознать менталитет народов, избежать конфликтов, наладить межкультурное </a:t>
            </a:r>
            <a:r>
              <a:rPr lang="ru-RU" dirty="0" smtClean="0"/>
              <a:t>взаимодействие.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Осознание </a:t>
            </a:r>
            <a:r>
              <a:rPr lang="ru-RU" dirty="0"/>
              <a:t>относительности понятий нормального и приемлемого помогает избегать стереотипов и предвзятости, развивать толерантность и уважение к другим культурам и традициям.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19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Социокультурная </a:t>
            </a:r>
            <a:r>
              <a:rPr lang="ru-RU" sz="4000" b="1" dirty="0" smtClean="0">
                <a:solidFill>
                  <a:schemeClr val="bg1"/>
                </a:solidFill>
              </a:rPr>
              <a:t>норма </a:t>
            </a:r>
            <a:r>
              <a:rPr lang="ru-RU" sz="4000" b="1" dirty="0">
                <a:solidFill>
                  <a:schemeClr val="bg1"/>
                </a:solidFill>
              </a:rPr>
              <a:t>в работе с детьми и подростками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Современному врачу приходится учитывать широкий спектр факторов, влияющих на здоровье пациентов. Особенно важно понимать специфику работы с детьми и подростками, когда наряду с медицинскими аспектами возникают этические, психологические и культурные проблемы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Важно принимать во внимание социокультурный контекст, который включает в себя национальные особенности воспитания детей, отношение родителей к вопросам полового развития, религиозные убеждения семьи и другие факторы.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Социокультурная </a:t>
            </a:r>
            <a:r>
              <a:rPr lang="ru-RU" sz="4000" b="1" dirty="0" smtClean="0">
                <a:solidFill>
                  <a:schemeClr val="bg1"/>
                </a:solidFill>
              </a:rPr>
              <a:t>норма </a:t>
            </a:r>
            <a:r>
              <a:rPr lang="ru-RU" sz="4000" b="1" dirty="0">
                <a:solidFill>
                  <a:schemeClr val="bg1"/>
                </a:solidFill>
              </a:rPr>
              <a:t>в работе с детьми и подростками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"Опасный" подростковый возраст является самым важным в процессе формирования личности подростка. В данный период </a:t>
            </a:r>
            <a:r>
              <a:rPr lang="ru-RU" dirty="0" smtClean="0"/>
              <a:t>происходят </a:t>
            </a:r>
            <a:r>
              <a:rPr lang="ru-RU" dirty="0"/>
              <a:t>значительные изменения характера, перестройка базовых структур и закладка осознанного поведения. Эти преобразования обусловлены противоречиями физиологического, психологического и духовного развития, что порождает сложности и конфликты. В результате могут наблюдаться неадекватное поведение и противоречия в поступках, воспринимаемые как отклонения от норм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2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5151"/>
            <a:ext cx="5114731" cy="5551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Особое место среди </a:t>
            </a:r>
            <a:r>
              <a:rPr lang="ru-RU" sz="3200" dirty="0" smtClean="0"/>
              <a:t>медицинских дисциплин </a:t>
            </a:r>
            <a:r>
              <a:rPr lang="ru-RU" sz="3200" dirty="0"/>
              <a:t>занимает детская </a:t>
            </a:r>
            <a:r>
              <a:rPr lang="ru-RU" sz="3200" dirty="0" smtClean="0"/>
              <a:t>гинекология, где </a:t>
            </a:r>
            <a:r>
              <a:rPr lang="ru-RU" sz="3200" dirty="0"/>
              <a:t>тесно переплетаются медицинские </a:t>
            </a:r>
            <a:r>
              <a:rPr lang="ru-RU" sz="3200" dirty="0" smtClean="0"/>
              <a:t>и моральные </a:t>
            </a:r>
            <a:r>
              <a:rPr lang="ru-RU" sz="3200" dirty="0"/>
              <a:t>проблемы, </a:t>
            </a:r>
            <a:r>
              <a:rPr lang="ru-RU" sz="3200" dirty="0" smtClean="0"/>
              <a:t>взаимоотношения личности </a:t>
            </a:r>
            <a:r>
              <a:rPr lang="ru-RU" sz="3200" dirty="0"/>
              <a:t>и общества, репродуктивное </a:t>
            </a:r>
            <a:r>
              <a:rPr lang="ru-RU" sz="3200" dirty="0" smtClean="0"/>
              <a:t>и духовное </a:t>
            </a:r>
            <a:r>
              <a:rPr lang="ru-RU" sz="3200" dirty="0"/>
              <a:t>здоровье </a:t>
            </a:r>
            <a:r>
              <a:rPr lang="ru-RU" sz="3200" dirty="0" smtClean="0"/>
              <a:t>подрастающего поколения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74" y="1556215"/>
            <a:ext cx="5534526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473"/>
            <a:ext cx="10515600" cy="10908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schemeClr val="bg1"/>
                </a:solidFill>
              </a:rPr>
              <a:t>В практике детского гинеколога </a:t>
            </a:r>
            <a:r>
              <a:rPr lang="ru-RU" sz="4000" dirty="0" smtClean="0">
                <a:solidFill>
                  <a:schemeClr val="bg1"/>
                </a:solidFill>
              </a:rPr>
              <a:t>имеются </a:t>
            </a:r>
            <a:r>
              <a:rPr lang="ru-RU" sz="4000" dirty="0">
                <a:solidFill>
                  <a:schemeClr val="bg1"/>
                </a:solidFill>
              </a:rPr>
              <a:t>специфические особенности: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Ребенок — не достаточно зрелая личность.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Ребенок не обладает полной автономией, чтобы </a:t>
            </a:r>
            <a:r>
              <a:rPr lang="ru-RU" dirty="0" smtClean="0"/>
              <a:t>обоснованно сформулировать </a:t>
            </a:r>
            <a:r>
              <a:rPr lang="ru-RU" dirty="0"/>
              <a:t>свои предпочтения и защитить собственное благополучие.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Родители или опекуны, как правило, являются </a:t>
            </a:r>
            <a:r>
              <a:rPr lang="ru-RU" dirty="0" smtClean="0"/>
              <a:t>участниками всех </a:t>
            </a:r>
            <a:r>
              <a:rPr lang="ru-RU" dirty="0"/>
              <a:t>взаимоотношений врача с ребенком.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Родители (опекуны) наделены моральными и </a:t>
            </a:r>
            <a:r>
              <a:rPr lang="ru-RU" dirty="0" smtClean="0"/>
              <a:t>юридическими правами </a:t>
            </a:r>
            <a:r>
              <a:rPr lang="ru-RU" dirty="0"/>
              <a:t>принимать те или иные решения касательно детей.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Однако, «Основы законодательства...» предоставляют </a:t>
            </a:r>
            <a:r>
              <a:rPr lang="ru-RU" dirty="0" smtClean="0"/>
              <a:t>право несовершеннолетнему </a:t>
            </a:r>
            <a:r>
              <a:rPr lang="ru-RU" dirty="0"/>
              <a:t>с 15 лет решать вопросы, касающиеся оказания </a:t>
            </a:r>
            <a:r>
              <a:rPr lang="ru-RU" dirty="0" smtClean="0"/>
              <a:t>ему медицинской </a:t>
            </a:r>
            <a:r>
              <a:rPr lang="ru-RU" dirty="0"/>
              <a:t>помощи,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28257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774441"/>
            <a:ext cx="4969041" cy="5417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Врач должен принимать во внимание всю гамму переживаний девочки-подростка. Отношение врача к пациентке, независимо от ее социального положения, внешнего вида, чистоты одежды и тела, должно быть вежливым, доброжелательным, внимательным. Гинекологический осмотр производится только после психологической подготовки ребенка. Врач должен завоевать доверие девочки и преодолеть ее отвращение к ожидаемому исследованию. Если эти </a:t>
            </a:r>
            <a:r>
              <a:rPr lang="ru-RU" dirty="0" err="1"/>
              <a:t>деонтологические</a:t>
            </a:r>
            <a:r>
              <a:rPr lang="ru-RU" dirty="0"/>
              <a:t> правила не учесть, отрицательное отношение к осмотру гинекологом может сохраниться на долгие годы.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94" y="1831188"/>
            <a:ext cx="5883150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1359</Words>
  <Application>Microsoft Office PowerPoint</Application>
  <PresentationFormat>Широкоэкранный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  СОЦИОКУЛЬТУРНЫЕ ДЕТЕРМИНАНТЫ НОРМЫ В РАБОТЕ ВРАЧА-ГИНЕКОЛОГА С НЕСОВЕРШЕННОЛЕТНИМИ ПАЦИЕНТАМИ</vt:lpstr>
      <vt:lpstr>Понятие нормы, нормальности, социокультурных детерминант нормы</vt:lpstr>
      <vt:lpstr>Презентация PowerPoint</vt:lpstr>
      <vt:lpstr>Понятие нормы, нормальности, социокультурных детерминант нормы</vt:lpstr>
      <vt:lpstr>Социокультурная норма в работе с детьми и подростками</vt:lpstr>
      <vt:lpstr>Социокультурная норма в работе с детьми и подростками</vt:lpstr>
      <vt:lpstr>Презентация PowerPoint</vt:lpstr>
      <vt:lpstr>В практике детского гинеколога имеются специфические особенности:</vt:lpstr>
      <vt:lpstr>Презентация PowerPoint</vt:lpstr>
      <vt:lpstr>Социокультурные аспекты в вопросах полового воспитания</vt:lpstr>
      <vt:lpstr>Социокультурные аспекты в вопросах полового воспитания</vt:lpstr>
      <vt:lpstr>Социокультурные аспекты в вопросах полового воспитания</vt:lpstr>
      <vt:lpstr>Роль семьи в формировании репродуктивного здоровья молодежи</vt:lpstr>
      <vt:lpstr>Роль семьи в формировании репродуктивного здоровья молодежи</vt:lpstr>
      <vt:lpstr>Социокультурная вариативность нормальности абдоминальной боли у девочек-подростков </vt:lpstr>
      <vt:lpstr>Социокультурная вариативность нормальности абдоминальной боли у девочек-подростков 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John Silver</cp:lastModifiedBy>
  <cp:revision>18</cp:revision>
  <dcterms:created xsi:type="dcterms:W3CDTF">2023-02-06T20:50:12Z</dcterms:created>
  <dcterms:modified xsi:type="dcterms:W3CDTF">2026-02-16T19:54:59Z</dcterms:modified>
</cp:coreProperties>
</file>