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4"/>
  </p:sldMasterIdLst>
  <p:notesMasterIdLst>
    <p:notesMasterId r:id="rId18"/>
  </p:notesMasterIdLst>
  <p:handoutMasterIdLst>
    <p:handoutMasterId r:id="rId19"/>
  </p:handoutMasterIdLst>
  <p:sldIdLst>
    <p:sldId id="328" r:id="rId5"/>
    <p:sldId id="329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" initials="Е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DCE"/>
    <a:srgbClr val="DF8C8C"/>
    <a:srgbClr val="202C8F"/>
    <a:srgbClr val="FDFBF6"/>
    <a:srgbClr val="AAC4E9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 snapToObjects="1">
      <p:cViewPr varScale="1">
        <p:scale>
          <a:sx n="90" d="100"/>
          <a:sy n="90" d="100"/>
        </p:scale>
        <p:origin x="398" y="53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37" d="100"/>
          <a:sy n="37" d="100"/>
        </p:scale>
        <p:origin x="33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лена Зоркова" userId="8e0f797520f17600" providerId="LiveId" clId="{DDA97E8D-B6B0-4D06-96FE-0E7660EAB9DB}"/>
    <pc:docChg chg="custSel modSld">
      <pc:chgData name="Елена Зоркова" userId="8e0f797520f17600" providerId="LiveId" clId="{DDA97E8D-B6B0-4D06-96FE-0E7660EAB9DB}" dt="2025-05-28T05:10:00.324" v="23" actId="27636"/>
      <pc:docMkLst>
        <pc:docMk/>
      </pc:docMkLst>
      <pc:sldChg chg="modSp mod">
        <pc:chgData name="Елена Зоркова" userId="8e0f797520f17600" providerId="LiveId" clId="{DDA97E8D-B6B0-4D06-96FE-0E7660EAB9DB}" dt="2025-05-28T05:08:54.936" v="16" actId="255"/>
        <pc:sldMkLst>
          <pc:docMk/>
          <pc:sldMk cId="4101912532" sldId="328"/>
        </pc:sldMkLst>
        <pc:spChg chg="mod">
          <ac:chgData name="Елена Зоркова" userId="8e0f797520f17600" providerId="LiveId" clId="{DDA97E8D-B6B0-4D06-96FE-0E7660EAB9DB}" dt="2025-05-28T05:08:54.936" v="16" actId="255"/>
          <ac:spMkLst>
            <pc:docMk/>
            <pc:sldMk cId="4101912532" sldId="328"/>
            <ac:spMk id="4" creationId="{F1A09FF1-20EF-F3BD-E74E-143CC4D3C706}"/>
          </ac:spMkLst>
        </pc:spChg>
      </pc:sldChg>
      <pc:sldChg chg="modSp mod">
        <pc:chgData name="Елена Зоркова" userId="8e0f797520f17600" providerId="LiveId" clId="{DDA97E8D-B6B0-4D06-96FE-0E7660EAB9DB}" dt="2025-05-28T05:10:00.324" v="23" actId="27636"/>
        <pc:sldMkLst>
          <pc:docMk/>
          <pc:sldMk cId="3167618948" sldId="332"/>
        </pc:sldMkLst>
        <pc:spChg chg="mod">
          <ac:chgData name="Елена Зоркова" userId="8e0f797520f17600" providerId="LiveId" clId="{DDA97E8D-B6B0-4D06-96FE-0E7660EAB9DB}" dt="2025-05-28T05:10:00.324" v="23" actId="27636"/>
          <ac:spMkLst>
            <pc:docMk/>
            <pc:sldMk cId="3167618948" sldId="332"/>
            <ac:spMk id="3" creationId="{BE00DF8D-2708-D2BC-BF77-A5386A17033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16EF179-AC8C-44A3-9ED6-6152B0CF8E1F}" type="datetimeyyyy">
              <a:rPr lang="ru-RU" smtClean="0"/>
              <a:pPr rtl="0"/>
              <a:t>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20BD0AB-C59E-4A46-83D3-F07787446BA0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7107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376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4966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Изображение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Изображение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Полилиния: фигура 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9" name="Полилиния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Полилиния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3" name="Изображение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 b="1"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Изображение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Текст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800"/>
            </a:lvl1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ru-RU" sz="180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513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25153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69142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6238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: Фигура 6">
            <a:extLst>
              <a:ext uri="{FF2B5EF4-FFF2-40B4-BE49-F238E27FC236}">
                <a16:creationId xmlns:a16="http://schemas.microsoft.com/office/drawing/2014/main" id="{4A314F2D-1205-18BA-CD50-563A29F9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4528CFBE-11B7-4F28-740E-BB5213B6D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7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5" name="Полилиния: Фигура 5">
            <a:extLst>
              <a:ext uri="{FF2B5EF4-FFF2-40B4-BE49-F238E27FC236}">
                <a16:creationId xmlns:a16="http://schemas.microsoft.com/office/drawing/2014/main" id="{E1B92F53-6A9B-1B86-CD3F-FE6555F38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85FF2CCC-A9EB-21DA-5300-C009EE923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6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: Фигура 10">
            <a:extLst>
              <a:ext uri="{FF2B5EF4-FFF2-40B4-BE49-F238E27FC236}">
                <a16:creationId xmlns:a16="http://schemas.microsoft.com/office/drawing/2014/main" id="{80819CCB-5EC1-68C7-B7FD-AF72A77C5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: фигура 10">
            <a:extLst>
              <a:ext uri="{FF2B5EF4-FFF2-40B4-BE49-F238E27FC236}">
                <a16:creationId xmlns:a16="http://schemas.microsoft.com/office/drawing/2014/main" id="{E97FDC40-85E8-B89E-4FE3-AF0640D64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1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23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651" r:id="rId12"/>
    <p:sldLayoutId id="2147483668" r:id="rId13"/>
    <p:sldLayoutId id="2147483686" r:id="rId14"/>
    <p:sldLayoutId id="2147483689" r:id="rId15"/>
    <p:sldLayoutId id="214748369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6E5F8-C4A4-1F10-B3E2-3BF47309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536028"/>
            <a:ext cx="9520158" cy="131772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1200" b="1" noProof="0" dirty="0"/>
              <a:t>«Республиканский и международный опыт охраны репродуктивного здоровья детей, подростков и молодежи» </a:t>
            </a:r>
            <a:br>
              <a:rPr lang="ru-RU" sz="1200" b="1" noProof="0" dirty="0"/>
            </a:br>
            <a:r>
              <a:rPr lang="ru-RU" sz="1200" b="1" noProof="0" dirty="0"/>
              <a:t>Научно-практическая конференция с международным участием </a:t>
            </a:r>
            <a:br>
              <a:rPr lang="ru-RU" sz="1200" b="1" noProof="0" dirty="0"/>
            </a:br>
            <a:br>
              <a:rPr lang="ru-RU" sz="1200" b="1" noProof="0" dirty="0"/>
            </a:br>
            <a:r>
              <a:rPr lang="ru-RU" sz="1200" b="1" noProof="0" dirty="0"/>
              <a:t>Федеральное государственное бюджетное образовательное учреждение высшего образования</a:t>
            </a:r>
            <a:br>
              <a:rPr lang="ru-RU" sz="1200" b="1" noProof="0" dirty="0"/>
            </a:br>
            <a:r>
              <a:rPr lang="ru-RU" sz="1200" b="1" noProof="0" dirty="0"/>
              <a:t> «Донецкий государственный медицинский университет имени М. Горького»  </a:t>
            </a:r>
            <a:br>
              <a:rPr lang="ru-RU" sz="1200" b="1" noProof="0" dirty="0"/>
            </a:br>
            <a:r>
              <a:rPr lang="ru-RU" sz="1200" b="1" noProof="0" dirty="0"/>
              <a:t>Министерства здравоохранения Российской Федерации</a:t>
            </a:r>
            <a:br>
              <a:rPr lang="ru-RU" sz="1200" b="1" noProof="0" dirty="0"/>
            </a:br>
            <a:endParaRPr lang="ru-RU" sz="1200" b="1" noProof="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37488CD-6CE2-98DC-6F30-EF11B9DE7E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225" r="3" b="3"/>
          <a:stretch>
            <a:fillRect/>
          </a:stretch>
        </p:blipFill>
        <p:spPr>
          <a:xfrm>
            <a:off x="7210097" y="1866141"/>
            <a:ext cx="3844756" cy="307820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1A09FF1-20EF-F3BD-E74E-143CC4D3C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4695" y="2184357"/>
            <a:ext cx="5675402" cy="32819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b="1" noProof="0" dirty="0"/>
              <a:t>Значимость выявления сопутствующей патологии у юных беременных при угрожающем выкидыше </a:t>
            </a:r>
          </a:p>
          <a:p>
            <a:endParaRPr lang="ru-RU" sz="18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noProof="0" dirty="0"/>
              <a:t>д.м.н., профессор Говоруха И.Т.,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noProof="0" dirty="0"/>
              <a:t>к.б.н., доцент Зоркова Е.В.,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врач ординатор акушер-гинеколог – Христич Е.А. </a:t>
            </a:r>
            <a:endParaRPr lang="ru-RU" sz="1800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B2E3BA-25BB-C81E-D224-559583EF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8F63A3B-78C7-47BE-AE5E-E10140E04643}" type="slidenum">
              <a:rPr lang="ru-RU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0191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BD24F-3C3E-BBAF-B08C-3225E6BE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A9CC3-8ECB-4F26-98A3-1FB871C9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Autofit/>
          </a:bodyPr>
          <a:lstStyle/>
          <a:p>
            <a:r>
              <a:rPr lang="ru-RU" sz="2400" b="1" noProof="0" dirty="0"/>
              <a:t>Результаты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1A80F-41CF-1AF3-351B-875713DB4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2235200"/>
            <a:ext cx="5475705" cy="2921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000" dirty="0">
                <a:cs typeface="Arial" panose="020B0604020202020204" pitchFamily="34" charset="0"/>
              </a:rPr>
              <a:t>К развитию </a:t>
            </a:r>
            <a:r>
              <a:rPr lang="ru-RU" sz="3000" dirty="0" err="1">
                <a:cs typeface="Arial" panose="020B0604020202020204" pitchFamily="34" charset="0"/>
              </a:rPr>
              <a:t>кандидозного</a:t>
            </a:r>
            <a:r>
              <a:rPr lang="ru-RU" sz="3000" dirty="0">
                <a:cs typeface="Arial" panose="020B0604020202020204" pitchFamily="34" charset="0"/>
              </a:rPr>
              <a:t> вагинита у беременных приводят изменения в гормональном статусе, отсутствие возможности частого принятия душа, недостаточная гигиена половых органов при нарушении иммунологических и </a:t>
            </a:r>
            <a:r>
              <a:rPr lang="ru-RU" sz="3000" dirty="0" err="1">
                <a:cs typeface="Arial" panose="020B0604020202020204" pitchFamily="34" charset="0"/>
              </a:rPr>
              <a:t>неиммунологических</a:t>
            </a:r>
            <a:r>
              <a:rPr lang="ru-RU" sz="3000" dirty="0">
                <a:cs typeface="Arial" panose="020B0604020202020204" pitchFamily="34" charset="0"/>
              </a:rPr>
              <a:t> факторов защиты организма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C19E61-52BA-6124-3B23-EF5D4F96BF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8144" y="705555"/>
            <a:ext cx="3166707" cy="475385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DBA5BD-84AB-98B7-C2F7-E6A6DF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10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926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9A3F-E163-6BEC-9147-2CE074506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17A2F-3BEC-377C-A562-64942B732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Autofit/>
          </a:bodyPr>
          <a:lstStyle/>
          <a:p>
            <a:r>
              <a:rPr lang="ru-RU" sz="2400" b="1" noProof="0" dirty="0"/>
              <a:t>Результаты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3A9E2-DA02-D540-A5DB-1135A8233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2235200"/>
            <a:ext cx="5475705" cy="2921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000" dirty="0">
                <a:cs typeface="Arial" panose="020B0604020202020204" pitchFamily="34" charset="0"/>
              </a:rPr>
              <a:t>Среди подростков диагностированы другие сопутствующие состояния,  в том числе:</a:t>
            </a:r>
          </a:p>
          <a:p>
            <a:pPr marL="0" indent="0">
              <a:buNone/>
            </a:pPr>
            <a:r>
              <a:rPr lang="ru-RU" sz="3000" dirty="0">
                <a:cs typeface="Arial" panose="020B0604020202020204" pitchFamily="34" charset="0"/>
              </a:rPr>
              <a:t>гипоплазия щитовидной железы, с наличием </a:t>
            </a:r>
            <a:r>
              <a:rPr lang="ru-RU" sz="3000" dirty="0" err="1">
                <a:cs typeface="Arial" panose="020B0604020202020204" pitchFamily="34" charset="0"/>
              </a:rPr>
              <a:t>эутиреоза</a:t>
            </a:r>
            <a:r>
              <a:rPr lang="ru-RU" sz="3000" dirty="0">
                <a:cs typeface="Arial" panose="020B0604020202020204" pitchFamily="34" charset="0"/>
              </a:rPr>
              <a:t> – 2 (9,08%) случая</a:t>
            </a:r>
          </a:p>
          <a:p>
            <a:pPr marL="0" indent="0">
              <a:buNone/>
            </a:pPr>
            <a:r>
              <a:rPr lang="ru-RU" sz="3000" dirty="0">
                <a:cs typeface="Arial" panose="020B0604020202020204" pitchFamily="34" charset="0"/>
              </a:rPr>
              <a:t>1 случай – хронической, ранее существовавшей гипертензии (4,54%) </a:t>
            </a:r>
          </a:p>
          <a:p>
            <a:pPr marL="0" indent="0">
              <a:buNone/>
            </a:pPr>
            <a:r>
              <a:rPr lang="ru-RU" sz="3000" dirty="0">
                <a:cs typeface="Arial" panose="020B0604020202020204" pitchFamily="34" charset="0"/>
              </a:rPr>
              <a:t>1 случай ожирения (4,54%)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CA9F6E-1113-32E4-4CCF-7CEBC40BC5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56844" y="1026999"/>
            <a:ext cx="3185327" cy="443241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21B522-FDFC-0BBA-36AB-D616EDA4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11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1535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CE31F-3CDE-ADDC-CE30-3CA5BEDB4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FA3FF-8787-141F-1E34-DCEF74B5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Autofit/>
          </a:bodyPr>
          <a:lstStyle/>
          <a:p>
            <a:r>
              <a:rPr lang="ru-RU" sz="2400" b="1" dirty="0"/>
              <a:t>В</a:t>
            </a:r>
            <a:r>
              <a:rPr lang="ru-RU" sz="2400" b="1" noProof="0" dirty="0" err="1"/>
              <a:t>ыводы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34CEC-1796-8A8A-1133-6328E4A49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1714679"/>
            <a:ext cx="5475705" cy="374418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300" dirty="0">
                <a:cs typeface="Arial" panose="020B0604020202020204" pitchFamily="34" charset="0"/>
              </a:rPr>
              <a:t>1.Выявление сопутствующей патологии у юных беременных,  требует системного подхода, включающего профилактические меры: </a:t>
            </a:r>
          </a:p>
          <a:p>
            <a:pPr marL="0" indent="0">
              <a:buNone/>
            </a:pPr>
            <a:r>
              <a:rPr lang="ru-RU" sz="4300" dirty="0">
                <a:cs typeface="Arial" panose="020B0604020202020204" pitchFamily="34" charset="0"/>
              </a:rPr>
              <a:t>- своевременное получение образовательной информации и обучение полезному  и здоровому питанию;</a:t>
            </a:r>
          </a:p>
          <a:p>
            <a:pPr marL="0" indent="0">
              <a:buNone/>
            </a:pPr>
            <a:r>
              <a:rPr lang="ru-RU" sz="4300" dirty="0">
                <a:cs typeface="Arial" panose="020B0604020202020204" pitchFamily="34" charset="0"/>
              </a:rPr>
              <a:t>- соблюдение правил гигиены половых органов;</a:t>
            </a:r>
          </a:p>
          <a:p>
            <a:pPr>
              <a:buFontTx/>
              <a:buChar char="-"/>
            </a:pPr>
            <a:r>
              <a:rPr lang="ru-RU" sz="4300" dirty="0">
                <a:cs typeface="Arial" panose="020B0604020202020204" pitchFamily="34" charset="0"/>
              </a:rPr>
              <a:t>ранняя постановка на учёт по беременности и диагностика осложнений гестации,  своевременное их лечение.</a:t>
            </a:r>
          </a:p>
          <a:p>
            <a:pPr marL="0" indent="0">
              <a:buNone/>
            </a:pPr>
            <a:r>
              <a:rPr lang="ru-RU" sz="4300" dirty="0">
                <a:cs typeface="Arial" panose="020B0604020202020204" pitchFamily="34" charset="0"/>
              </a:rPr>
              <a:t>2. Для улучшения исхода подростковой беременности, сохранения здоровья и благополучия молодых мам и их детей помимо профилактических мероприятий необходима интегральная  поддержка,  доброжелательное и бережное отношение  к юным беременным на протяжении всей беременности.</a:t>
            </a:r>
          </a:p>
          <a:p>
            <a:pPr marL="0" indent="0">
              <a:buNone/>
            </a:pPr>
            <a:endParaRPr lang="ru-RU" sz="3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7CF9A36-C930-438E-8AAC-35302F73DC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87383" y="1350352"/>
            <a:ext cx="2736683" cy="410906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B3DB42-37B6-5367-03DD-80B63AE3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12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849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3D962-BA74-DF12-C89A-E5FDCE32C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62B23-1D52-BFF7-1D2C-4E407FBC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20"/>
            <a:ext cx="9520158" cy="498032"/>
          </a:xfrm>
        </p:spPr>
        <p:txBody>
          <a:bodyPr>
            <a:noAutofit/>
          </a:bodyPr>
          <a:lstStyle/>
          <a:p>
            <a:r>
              <a:rPr lang="ru-RU" sz="2400" b="1" noProof="0" dirty="0"/>
              <a:t>Благодарим за внимание</a:t>
            </a:r>
            <a:endParaRPr lang="ru-RU" sz="2400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FC5B41E-35B2-9BD7-7277-F9B431EE4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188" y="1376624"/>
            <a:ext cx="6135788" cy="4089139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FC5A33-3172-4D71-AEB5-25E51E7D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13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892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D9B16-AD17-0852-6EBA-D9344378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rmAutofit/>
          </a:bodyPr>
          <a:lstStyle/>
          <a:p>
            <a:r>
              <a:rPr lang="ru-RU" sz="2000" b="1" dirty="0"/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3DDE6-083A-A4B8-317C-E80D57FAC0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Ювенильная беременность – важная медицинская и социальная проблема не только в нашей стране, но и во всех странах мира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i="1" dirty="0"/>
              <a:t> Можейко Л.Ф. 2024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В  последние годы отмечается тенденция к увеличению частоты беременностей среди подростков</a:t>
            </a:r>
          </a:p>
          <a:p>
            <a:pPr marL="0" indent="0">
              <a:buNone/>
            </a:pPr>
            <a:r>
              <a:rPr lang="ru-RU" sz="1400" i="1" dirty="0"/>
              <a:t> Симонян Е.Э. и др., 2016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31D2DD-36CC-9856-8D7F-05D04DE0BA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ADA5E8-D1A1-222B-EB38-6DD4F603B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2</a:t>
            </a:fld>
            <a:endParaRPr lang="ru-RU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E3A18B-37AF-1B5B-E3C5-692881BAA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702733"/>
            <a:ext cx="4810523" cy="47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1137-4431-3EF4-567B-F232DC3D3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B845B-5DDE-551F-D937-535754D9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rmAutofit/>
          </a:bodyPr>
          <a:lstStyle/>
          <a:p>
            <a:r>
              <a:rPr lang="ru-RU" sz="2000" b="1" dirty="0"/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85A78-C419-9E7E-641E-DCBC523B9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2010878"/>
            <a:ext cx="5475705" cy="343814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/>
              <a:t>По частоте наступления беременности среди подростков лидируют  страны Африки: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/>
              <a:t>в Нигерии  регистрируется 203 случая на 1000 беременных женщин, что является наибольшим количеством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i="1" dirty="0"/>
              <a:t> По данным Всемирной Организации Здравоохранения, 2025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 странах Европы и Азии эти показатели ниже: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 России	–  25 случаев на 1000 беременных женщин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 Казахстане – 6 случаев на 1000 беременных женщин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 ДНР – 3 случая на 1000 беременных женщин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в Беларуси– 1 случай на 1000 беременных женщин</a:t>
            </a:r>
          </a:p>
          <a:p>
            <a:pPr marL="0" indent="0">
              <a:buNone/>
            </a:pPr>
            <a:r>
              <a:rPr lang="ru-RU" sz="1400" i="1" dirty="0"/>
              <a:t> По данным статистического анализа</a:t>
            </a:r>
            <a:endParaRPr lang="ru-RU" sz="1400" dirty="0"/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9FB48D-8E43-87DE-7399-028917C049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4134" y="1202268"/>
            <a:ext cx="4234392" cy="3878923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F11040-D228-589C-2086-18C8B1E4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3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386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50268-2070-98E3-0E44-AD6B46A15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085BE-4423-4961-B855-BD3D7000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rmAutofit/>
          </a:bodyPr>
          <a:lstStyle/>
          <a:p>
            <a:r>
              <a:rPr lang="ru-RU" sz="2000" b="1" dirty="0"/>
              <a:t>Цель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0DF8D-2708-D2BC-BF77-A5386A170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1078" y="2628944"/>
            <a:ext cx="5067389" cy="14181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/>
              <a:t>Определить значимость выявления сопутствующей патологии и ее частоты у юных беременных при угрожающем выкидыше </a:t>
            </a:r>
          </a:p>
          <a:p>
            <a:pPr marL="0" indent="0">
              <a:buNone/>
            </a:pPr>
            <a:r>
              <a:rPr lang="ru-RU" sz="1400" i="1" dirty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F9EA181-B8F2-424F-DF6B-09287314F1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0067" y="957263"/>
            <a:ext cx="3728243" cy="450215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8863D4-7D24-BE31-99A7-EE1A1D99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4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61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FB3D4-2F51-41CF-2FE6-874437DF9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9D48-808A-081D-8562-C952525D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rmAutofit/>
          </a:bodyPr>
          <a:lstStyle/>
          <a:p>
            <a:r>
              <a:rPr lang="ru-RU" sz="2000" b="1" dirty="0"/>
              <a:t>МАТЕРИАЛ И МЕТОДЫ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41CBA-ABAB-2498-F757-080C10A45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2010878"/>
            <a:ext cx="5475705" cy="333158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7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dirty="0"/>
              <a:t>Проанализирована медицинская документация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dirty="0"/>
              <a:t>22 юных беременных в возрасте от 14 до 17 лет, получавших лечение в ГБУ ДНР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dirty="0"/>
              <a:t>«ДРПЦ им. проф. В.К. Чайки»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dirty="0"/>
              <a:t>по поводу угрожающего выкидыша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C30049D-90F6-14B7-9148-3FE668F240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7533" y="1202267"/>
            <a:ext cx="3169715" cy="364066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A51DFD-1EAB-17C5-9390-F919327D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5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071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39543-1161-8402-AF22-2DA8C4BDE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A0F0F-E823-A0DE-1D3F-6CA1E289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4" y="798973"/>
            <a:ext cx="9520157" cy="397378"/>
          </a:xfrm>
        </p:spPr>
        <p:txBody>
          <a:bodyPr>
            <a:noAutofit/>
          </a:bodyPr>
          <a:lstStyle/>
          <a:p>
            <a:r>
              <a:rPr lang="ru-RU" sz="2400" b="1" noProof="0" dirty="0"/>
              <a:t>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46A54-B6AA-7B87-D4C5-035CFB183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2010877"/>
            <a:ext cx="5475705" cy="34479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/>
              <a:t>Средний возраст беременных составил 16 лет </a:t>
            </a:r>
            <a:br>
              <a:rPr lang="ru-RU" sz="1700" dirty="0"/>
            </a:br>
            <a:br>
              <a:rPr lang="ru-RU" sz="1700" dirty="0"/>
            </a:br>
            <a:r>
              <a:rPr lang="ru-RU" sz="1700" dirty="0"/>
              <a:t>Большинство юных беременных (59,09%) находились в незарегистрированном браке </a:t>
            </a:r>
            <a:br>
              <a:rPr lang="ru-RU" sz="1700" dirty="0"/>
            </a:br>
            <a:br>
              <a:rPr lang="ru-RU" sz="1700" dirty="0"/>
            </a:br>
            <a:r>
              <a:rPr lang="ru-RU" sz="1700" dirty="0"/>
              <a:t>11 (57,89%) будущих мам были из неполных семей при наличии или папа, или мама, или воспитывались только бабушкой,  а 2 (9,09%) из них – являлись сиротами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F27042D-C105-3818-9C17-EA6E141CD5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4934" y="1566333"/>
            <a:ext cx="4183592" cy="352666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26C745-A834-9C2D-C640-D7E82153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6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92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D6215-5C0A-B11C-3E31-49644B122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85088-706D-DBD0-35C3-3109FF59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Autofit/>
          </a:bodyPr>
          <a:lstStyle/>
          <a:p>
            <a:r>
              <a:rPr lang="ru-RU" sz="2400" b="1" noProof="0" dirty="0"/>
              <a:t>Результаты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F82DD-9F7A-D4E4-026B-1BB4ADDD4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1955799"/>
            <a:ext cx="5475705" cy="3175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700" dirty="0">
                <a:cs typeface="Arial" panose="020B0604020202020204" pitchFamily="34" charset="0"/>
              </a:rPr>
              <a:t>У 19 (86,36%) подростков, беременность осложнилась анемией: </a:t>
            </a:r>
          </a:p>
          <a:p>
            <a:pPr>
              <a:spcBef>
                <a:spcPts val="800"/>
              </a:spcBef>
            </a:pPr>
            <a:r>
              <a:rPr lang="ru-RU" sz="1700" dirty="0">
                <a:cs typeface="Arial" panose="020B0604020202020204" pitchFamily="34" charset="0"/>
              </a:rPr>
              <a:t>лёгкой степени у 12 (54,54%) при уровне </a:t>
            </a:r>
            <a:r>
              <a:rPr lang="en-US" sz="1700" dirty="0">
                <a:cs typeface="Arial" panose="020B0604020202020204" pitchFamily="34" charset="0"/>
              </a:rPr>
              <a:t>Hb</a:t>
            </a:r>
            <a:r>
              <a:rPr lang="ru-RU" sz="1700" dirty="0">
                <a:cs typeface="Arial" panose="020B0604020202020204" pitchFamily="34" charset="0"/>
              </a:rPr>
              <a:t> от 105 до 90 г/л </a:t>
            </a:r>
          </a:p>
          <a:p>
            <a:pPr>
              <a:spcBef>
                <a:spcPts val="800"/>
              </a:spcBef>
            </a:pPr>
            <a:r>
              <a:rPr lang="ru-RU" sz="1700" dirty="0">
                <a:cs typeface="Arial" panose="020B0604020202020204" pitchFamily="34" charset="0"/>
              </a:rPr>
              <a:t>средней степени – у 6 (27,27%)  с количеством </a:t>
            </a:r>
            <a:r>
              <a:rPr lang="en-US" sz="1700" dirty="0">
                <a:cs typeface="Arial" panose="020B0604020202020204" pitchFamily="34" charset="0"/>
              </a:rPr>
              <a:t>Hb</a:t>
            </a:r>
            <a:r>
              <a:rPr lang="ru-RU" sz="1700" dirty="0">
                <a:cs typeface="Arial" panose="020B0604020202020204" pitchFamily="34" charset="0"/>
              </a:rPr>
              <a:t> от 89 до 70 г/л </a:t>
            </a:r>
          </a:p>
          <a:p>
            <a:pPr>
              <a:spcBef>
                <a:spcPts val="800"/>
              </a:spcBef>
            </a:pPr>
            <a:r>
              <a:rPr lang="ru-RU" sz="1700" dirty="0">
                <a:cs typeface="Arial" panose="020B0604020202020204" pitchFamily="34" charset="0"/>
              </a:rPr>
              <a:t>у 1 (4,54%) девушки – при концентрации </a:t>
            </a:r>
            <a:r>
              <a:rPr lang="en-US" sz="1700" dirty="0">
                <a:cs typeface="Arial" panose="020B0604020202020204" pitchFamily="34" charset="0"/>
              </a:rPr>
              <a:t>Hb </a:t>
            </a:r>
            <a:r>
              <a:rPr lang="ru-RU" sz="1700" dirty="0">
                <a:cs typeface="Arial" panose="020B0604020202020204" pitchFamily="34" charset="0"/>
              </a:rPr>
              <a:t>120 г/л, зарегистрирован латентный дефицит железа</a:t>
            </a:r>
          </a:p>
          <a:p>
            <a:endParaRPr lang="ru-RU" sz="3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C69C9F8-2D5D-343A-F5F9-CBE4AB4131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12368" y="897467"/>
            <a:ext cx="3239753" cy="4561946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6AC54-3DD3-5C09-02A8-D982812E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7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235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47B3D-8194-1DBA-A1B3-9E0FA745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F813B-117C-9CBE-314C-F58E4F76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Autofit/>
          </a:bodyPr>
          <a:lstStyle/>
          <a:p>
            <a:r>
              <a:rPr lang="ru-RU" sz="2400" b="1" noProof="0" dirty="0"/>
              <a:t>Результаты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A8D110-BF6E-8131-D6FD-8BF43AA78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2235200"/>
            <a:ext cx="5475705" cy="2921000"/>
          </a:xfrm>
        </p:spPr>
        <p:txBody>
          <a:bodyPr>
            <a:normAutofit fontScale="62500" lnSpcReduction="20000"/>
          </a:bodyPr>
          <a:lstStyle/>
          <a:p>
            <a:r>
              <a:rPr lang="ru-RU" sz="3000" dirty="0">
                <a:cs typeface="Arial" panose="020B0604020202020204" pitchFamily="34" charset="0"/>
              </a:rPr>
              <a:t>Факторами риска развития анемии у юных беременных является:</a:t>
            </a: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ru-RU" sz="3000" dirty="0">
                <a:cs typeface="Arial" panose="020B0604020202020204" pitchFamily="34" charset="0"/>
              </a:rPr>
              <a:t>ограниченный доступ к качественному питанию и медицинской поддержке</a:t>
            </a: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ru-RU" sz="3000" dirty="0">
                <a:cs typeface="Arial" panose="020B0604020202020204" pitchFamily="34" charset="0"/>
              </a:rPr>
              <a:t>проживание в отдаленных районах</a:t>
            </a: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ru-RU" sz="3000" dirty="0">
                <a:cs typeface="Arial" panose="020B0604020202020204" pitchFamily="34" charset="0"/>
              </a:rPr>
              <a:t>их принадлежность к многодетным семьям</a:t>
            </a: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ru-RU" sz="3000" dirty="0">
                <a:cs typeface="Arial" panose="020B0604020202020204" pitchFamily="34" charset="0"/>
              </a:rPr>
              <a:t>недостаток образовательной информации о правильном питании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AB20A7-215E-66D6-44FC-520389FA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8</a:t>
            </a:fld>
            <a:endParaRPr lang="ru-RU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700DB1-8CEE-CA92-5E98-833C91FE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825" y="1050762"/>
            <a:ext cx="3368045" cy="41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9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34832-D4D3-9FAB-1CFD-7D7E2DF5E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B476E-F6E8-03A5-E204-A0BA6145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397378"/>
          </a:xfrm>
        </p:spPr>
        <p:txBody>
          <a:bodyPr>
            <a:noAutofit/>
          </a:bodyPr>
          <a:lstStyle/>
          <a:p>
            <a:r>
              <a:rPr lang="ru-RU" sz="2400" b="1" noProof="0" dirty="0"/>
              <a:t>Результаты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61268A-F56B-E32A-56E6-BB5FD51E4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694" y="2235200"/>
            <a:ext cx="5475705" cy="2921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000" dirty="0">
                <a:cs typeface="Arial" panose="020B0604020202020204" pitchFamily="34" charset="0"/>
              </a:rPr>
              <a:t>У 16 (72,72%) подростков при оценке результатов бактериального посева выделений из половых путей выявлены нарушения биотопа влагалища, и обнаружены грибы рода Candida albicans:</a:t>
            </a:r>
          </a:p>
          <a:p>
            <a:r>
              <a:rPr lang="ru-RU" sz="3000" dirty="0">
                <a:cs typeface="Arial" panose="020B0604020202020204" pitchFamily="34" charset="0"/>
              </a:rPr>
              <a:t>у 7 (31,81%) девочек в концентрации 10⁷ КОЕ/мл, </a:t>
            </a:r>
          </a:p>
          <a:p>
            <a:r>
              <a:rPr lang="ru-RU" sz="3000" dirty="0">
                <a:cs typeface="Arial" panose="020B0604020202020204" pitchFamily="34" charset="0"/>
              </a:rPr>
              <a:t>у 5 (22,73%) – в концентрации 10⁶ КОЕ/мл, </a:t>
            </a:r>
          </a:p>
          <a:p>
            <a:r>
              <a:rPr lang="ru-RU" sz="3000" dirty="0">
                <a:cs typeface="Arial" panose="020B0604020202020204" pitchFamily="34" charset="0"/>
              </a:rPr>
              <a:t>и у 4 (18,18%) – в концентрации 10⁵ КОЕ/мл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1B5E2EC-81B0-59D7-5EF0-F206433B8E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3612" y="1457011"/>
            <a:ext cx="4002402" cy="4002402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69A77E-151B-11AC-F7C8-5FA5663D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9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1629590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Галерея">
      <a:majorFont>
        <a:latin typeface="Palatino Linotype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purl.org/dc/elements/1.1/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</TotalTime>
  <Words>678</Words>
  <Application>Microsoft Office PowerPoint</Application>
  <PresentationFormat>Широкоэкранный</PresentationFormat>
  <Paragraphs>78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Palatino Linotype</vt:lpstr>
      <vt:lpstr>Wingdings</vt:lpstr>
      <vt:lpstr>Галерея</vt:lpstr>
      <vt:lpstr>«Республиканский и международный опыт охраны репродуктивного здоровья детей, подростков и молодежи»  Научно-практическая конференция с международным участием   Федеральное государственное бюджетное образовательное учреждение высшего образования  «Донецкий государственный медицинский университет имени М. Горького»   Министерства здравоохранения Российской Федерации </vt:lpstr>
      <vt:lpstr>АКТУАЛЬНОСТЬ</vt:lpstr>
      <vt:lpstr>АКТУАЛЬНОСТЬ</vt:lpstr>
      <vt:lpstr>Цель работы</vt:lpstr>
      <vt:lpstr>МАТЕРИАЛ И МЕТОДЫ</vt:lpstr>
      <vt:lpstr>Результаты</vt:lpstr>
      <vt:lpstr>Результаты</vt:lpstr>
      <vt:lpstr>Результаты</vt:lpstr>
      <vt:lpstr>Результаты</vt:lpstr>
      <vt:lpstr>Результаты</vt:lpstr>
      <vt:lpstr>Результаты</vt:lpstr>
      <vt:lpstr>Выводы</vt:lpstr>
      <vt:lpstr>Благодарим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«Донецкий государственный медицинский университет имени М. Горького» Министерства здравоохранения Российской Федерации            ОСОБЕННОСТИ СОПУТСТВУЮЩЕЙ ПАТОЛОГИИ ПРИ ЮВЕНИЛЬНОЙ БЕРЕМЕННОСТИ, ОСЛОЖНЕННОЙ УГРОЖАЮЩИМ ВЫКИДЫШЕМ             Христич Е.А.- врач-ординатор акушер-гинеколог   Научный руководитель – профессор кафедры акушерства, гинекологии, перинатологии, детской и подростковой гинекологии ФНМФО ФГБОУ ВО ДонГМУ Минздрава России, доктор медицинских наук, профессор Говоруха И.Т.</dc:title>
  <dc:creator>Екатерина</dc:creator>
  <cp:lastModifiedBy>Елена Зоркова</cp:lastModifiedBy>
  <cp:revision>43</cp:revision>
  <dcterms:created xsi:type="dcterms:W3CDTF">2025-05-18T15:12:58Z</dcterms:created>
  <dcterms:modified xsi:type="dcterms:W3CDTF">2025-05-28T05:10:03Z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