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0" r:id="rId3"/>
    <p:sldId id="261" r:id="rId4"/>
    <p:sldId id="272" r:id="rId5"/>
    <p:sldId id="273" r:id="rId6"/>
    <p:sldId id="274" r:id="rId7"/>
    <p:sldId id="275" r:id="rId8"/>
    <p:sldId id="276" r:id="rId9"/>
    <p:sldId id="277" r:id="rId10"/>
    <p:sldId id="262" r:id="rId11"/>
    <p:sldId id="278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69" autoAdjust="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9C92-C629-45C6-B675-841B3D9C5C7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B90E-0DCB-4B0A-8BAC-65A3A3E805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530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9C92-C629-45C6-B675-841B3D9C5C7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B90E-0DCB-4B0A-8BAC-65A3A3E805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240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9C92-C629-45C6-B675-841B3D9C5C7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B90E-0DCB-4B0A-8BAC-65A3A3E805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059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9C92-C629-45C6-B675-841B3D9C5C7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B90E-0DCB-4B0A-8BAC-65A3A3E805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232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9C92-C629-45C6-B675-841B3D9C5C7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B90E-0DCB-4B0A-8BAC-65A3A3E805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258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9C92-C629-45C6-B675-841B3D9C5C7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B90E-0DCB-4B0A-8BAC-65A3A3E805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705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9C92-C629-45C6-B675-841B3D9C5C7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B90E-0DCB-4B0A-8BAC-65A3A3E805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36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9C92-C629-45C6-B675-841B3D9C5C7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B90E-0DCB-4B0A-8BAC-65A3A3E805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315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9C92-C629-45C6-B675-841B3D9C5C7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B90E-0DCB-4B0A-8BAC-65A3A3E805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108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9C92-C629-45C6-B675-841B3D9C5C7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B90E-0DCB-4B0A-8BAC-65A3A3E805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42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9C92-C629-45C6-B675-841B3D9C5C7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B90E-0DCB-4B0A-8BAC-65A3A3E805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702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F9C92-C629-45C6-B675-841B3D9C5C7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5B90E-0DCB-4B0A-8BAC-65A3A3E805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829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ntalhealth.org.uk/" TargetMode="External"/><Relationship Id="rId2" Type="http://schemas.openxmlformats.org/officeDocument/2006/relationships/hyperlink" Target="http://www.who.int/mental_health/media/en/785.pdf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hanational.org/issues/2023/mental-health-america-youth-data" TargetMode="External"/><Relationship Id="rId2" Type="http://schemas.openxmlformats.org/officeDocument/2006/relationships/hyperlink" Target="http://www.who.int/mental_health/media/en/785.pdf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cp.med.harvard.edu/ncs/ftpdir/NCS-R_12-month_Prevalence_Estimates.pdf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ontiersin.org/journals/reproductive-health/articles/10.3389/frph.2024.1383170/www.worldbank.org/health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en.edu/openlearn/mod/oucontent/view.php?id=113543" TargetMode="External"/><Relationship Id="rId2" Type="http://schemas.openxmlformats.org/officeDocument/2006/relationships/hyperlink" Target="http://www.who.int/mental_health/media/en/785.pdf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Users\Профессор\Desktop\optimum-12786-236-pic-1200x6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667" y="20375"/>
            <a:ext cx="9133333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Репродуктивное и психическое здоровье подростков</a:t>
            </a:r>
            <a:endParaRPr lang="ru-RU" sz="6000" dirty="0">
              <a:solidFill>
                <a:schemeClr val="bg1"/>
              </a:solidFill>
            </a:endParaRPr>
          </a:p>
          <a:p>
            <a:pPr algn="ctr"/>
            <a:endParaRPr lang="ru-RU" dirty="0" smtClean="0">
              <a:solidFill>
                <a:schemeClr val="bg1"/>
              </a:solidFill>
            </a:endParaRPr>
          </a:p>
          <a:p>
            <a:pPr algn="ctr"/>
            <a:endParaRPr lang="en-US" sz="2000" b="1" dirty="0" smtClean="0">
              <a:solidFill>
                <a:schemeClr val="bg1"/>
              </a:solidFill>
            </a:endParaRPr>
          </a:p>
          <a:p>
            <a:pPr algn="ctr"/>
            <a:endParaRPr lang="ru-RU" sz="2000" b="1" dirty="0" smtClean="0">
              <a:solidFill>
                <a:schemeClr val="bg1"/>
              </a:solidFill>
            </a:endParaRPr>
          </a:p>
          <a:p>
            <a:pPr algn="ctr"/>
            <a:endParaRPr lang="ru-RU" sz="2000" b="1" dirty="0" smtClean="0">
              <a:solidFill>
                <a:schemeClr val="bg1"/>
              </a:solidFill>
            </a:endParaRPr>
          </a:p>
          <a:p>
            <a:pPr algn="ctr">
              <a:lnSpc>
                <a:spcPts val="1800"/>
              </a:lnSpc>
            </a:pPr>
            <a:endParaRPr lang="ru-RU" sz="2000" b="1" dirty="0" smtClean="0">
              <a:solidFill>
                <a:schemeClr val="bg1"/>
              </a:solidFill>
            </a:endParaRPr>
          </a:p>
          <a:p>
            <a:pPr algn="ctr">
              <a:lnSpc>
                <a:spcPts val="1800"/>
              </a:lnSpc>
            </a:pPr>
            <a:r>
              <a:rPr lang="ru-RU" sz="2000" b="1" dirty="0" smtClean="0">
                <a:solidFill>
                  <a:schemeClr val="bg1"/>
                </a:solidFill>
              </a:rPr>
              <a:t>    </a:t>
            </a:r>
            <a:r>
              <a:rPr lang="ru-RU" sz="2000" b="1" dirty="0" err="1" smtClean="0">
                <a:solidFill>
                  <a:schemeClr val="bg1"/>
                </a:solidFill>
              </a:rPr>
              <a:t>Титиевский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>
                <a:solidFill>
                  <a:schemeClr val="bg1"/>
                </a:solidFill>
              </a:rPr>
              <a:t>С.В.</a:t>
            </a:r>
            <a:r>
              <a:rPr lang="ru-RU" sz="2000" dirty="0">
                <a:solidFill>
                  <a:schemeClr val="bg1"/>
                </a:solidFill>
              </a:rPr>
              <a:t>, </a:t>
            </a:r>
            <a:r>
              <a:rPr lang="ru-RU" sz="2000" dirty="0" smtClean="0">
                <a:solidFill>
                  <a:schemeClr val="bg1"/>
                </a:solidFill>
              </a:rPr>
              <a:t>д.м.н., проф., </a:t>
            </a:r>
            <a:r>
              <a:rPr lang="ru-RU" sz="2000" dirty="0">
                <a:solidFill>
                  <a:schemeClr val="bg1"/>
                </a:solidFill>
              </a:rPr>
              <a:t>ФГБОУ ВО «Донецкий государственный медицинский университет им. М. Горького» Минздрава России, г. </a:t>
            </a:r>
            <a:r>
              <a:rPr lang="ru-RU" sz="2000" dirty="0" smtClean="0">
                <a:solidFill>
                  <a:schemeClr val="bg1"/>
                </a:solidFill>
              </a:rPr>
              <a:t>Донецк</a:t>
            </a:r>
          </a:p>
          <a:p>
            <a:pPr algn="ctr">
              <a:lnSpc>
                <a:spcPts val="1800"/>
              </a:lnSpc>
            </a:pPr>
            <a:r>
              <a:rPr lang="ru-RU" sz="2000" b="1" dirty="0" smtClean="0">
                <a:solidFill>
                  <a:schemeClr val="bg1"/>
                </a:solidFill>
              </a:rPr>
              <a:t>Побережная </a:t>
            </a:r>
            <a:r>
              <a:rPr lang="ru-RU" sz="2000" b="1" dirty="0">
                <a:solidFill>
                  <a:schemeClr val="bg1"/>
                </a:solidFill>
              </a:rPr>
              <a:t>Н.В.</a:t>
            </a:r>
            <a:r>
              <a:rPr lang="ru-RU" sz="2000" dirty="0">
                <a:solidFill>
                  <a:schemeClr val="bg1"/>
                </a:solidFill>
              </a:rPr>
              <a:t>, к.м.н., ФГБОУ ВО «Донецкий государственный медицинский университет им. М. Горького» Минздрава России, г. Донецк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</a:p>
          <a:p>
            <a:pPr algn="ctr">
              <a:lnSpc>
                <a:spcPts val="1800"/>
              </a:lnSpc>
            </a:pPr>
            <a:r>
              <a:rPr lang="ru-RU" sz="2000" b="1" dirty="0" smtClean="0">
                <a:solidFill>
                  <a:schemeClr val="bg1"/>
                </a:solidFill>
              </a:rPr>
              <a:t>Гашкова </a:t>
            </a:r>
            <a:r>
              <a:rPr lang="ru-RU" sz="2000" b="1" dirty="0">
                <a:solidFill>
                  <a:schemeClr val="bg1"/>
                </a:solidFill>
              </a:rPr>
              <a:t>Л.А</a:t>
            </a:r>
            <a:r>
              <a:rPr lang="ru-RU" sz="2000" b="1" dirty="0" smtClean="0">
                <a:solidFill>
                  <a:schemeClr val="bg1"/>
                </a:solidFill>
              </a:rPr>
              <a:t>.</a:t>
            </a:r>
            <a:r>
              <a:rPr lang="ru-RU" sz="2000" dirty="0" smtClean="0">
                <a:solidFill>
                  <a:schemeClr val="bg1"/>
                </a:solidFill>
              </a:rPr>
              <a:t>, </a:t>
            </a:r>
            <a:r>
              <a:rPr lang="ru-RU" sz="2000" dirty="0">
                <a:solidFill>
                  <a:schemeClr val="bg1"/>
                </a:solidFill>
              </a:rPr>
              <a:t>к.м.н., доцент, ФГБОУ ВО «Донецкий государственный медицинский университет им. М. Горького» Минздрава России, г. Донецк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endParaRPr lang="ru-RU" sz="2000" b="1" dirty="0" smtClean="0">
              <a:solidFill>
                <a:schemeClr val="bg1"/>
              </a:solidFill>
            </a:endParaRPr>
          </a:p>
          <a:p>
            <a:pPr algn="ctr">
              <a:lnSpc>
                <a:spcPts val="1800"/>
              </a:lnSpc>
            </a:pPr>
            <a:r>
              <a:rPr lang="ru-RU" sz="2000" b="1" dirty="0" smtClean="0">
                <a:solidFill>
                  <a:schemeClr val="bg1"/>
                </a:solidFill>
              </a:rPr>
              <a:t>Черепков </a:t>
            </a:r>
            <a:r>
              <a:rPr lang="ru-RU" sz="2000" b="1" dirty="0">
                <a:solidFill>
                  <a:schemeClr val="bg1"/>
                </a:solidFill>
              </a:rPr>
              <a:t>В.Н</a:t>
            </a:r>
            <a:r>
              <a:rPr lang="ru-RU" sz="2000" b="1" dirty="0" smtClean="0">
                <a:solidFill>
                  <a:schemeClr val="bg1"/>
                </a:solidFill>
              </a:rPr>
              <a:t>.</a:t>
            </a:r>
            <a:r>
              <a:rPr lang="ru-RU" sz="2000" dirty="0" smtClean="0">
                <a:solidFill>
                  <a:schemeClr val="bg1"/>
                </a:solidFill>
              </a:rPr>
              <a:t>, к.м.н., доцент, </a:t>
            </a:r>
            <a:r>
              <a:rPr lang="ru-RU" sz="2000" dirty="0">
                <a:solidFill>
                  <a:schemeClr val="bg1"/>
                </a:solidFill>
              </a:rPr>
              <a:t>ФГБОУ ВО «Донецкий государственный медицинский университет им. М. Горького» Минздрава России</a:t>
            </a:r>
            <a:r>
              <a:rPr lang="ru-RU" sz="2000" b="1" dirty="0">
                <a:solidFill>
                  <a:schemeClr val="bg1"/>
                </a:solidFill>
              </a:rPr>
              <a:t>, г. </a:t>
            </a:r>
            <a:r>
              <a:rPr lang="ru-RU" sz="2000" b="1" dirty="0" smtClean="0">
                <a:solidFill>
                  <a:schemeClr val="bg1"/>
                </a:solidFill>
              </a:rPr>
              <a:t>Донецк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43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429" y="129421"/>
            <a:ext cx="8986571" cy="6568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ru-RU" sz="2400" dirty="0">
                <a:solidFill>
                  <a:srgbClr val="002060"/>
                </a:solidFill>
              </a:rPr>
              <a:t>Защитники прав подростков призывают к более широкому признанию проблем подростков и развитию услуг, адаптированных к уникальным потребностям </a:t>
            </a:r>
            <a:r>
              <a:rPr lang="ru-RU" sz="2400" dirty="0" smtClean="0">
                <a:solidFill>
                  <a:srgbClr val="002060"/>
                </a:solidFill>
              </a:rPr>
              <a:t>подростков</a:t>
            </a:r>
            <a:r>
              <a:rPr lang="ru-RU" sz="2400" dirty="0">
                <a:solidFill>
                  <a:srgbClr val="002060"/>
                </a:solidFill>
              </a:rPr>
              <a:t>.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ts val="25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Во </a:t>
            </a:r>
            <a:r>
              <a:rPr lang="ru-RU" sz="2400" dirty="0">
                <a:solidFill>
                  <a:srgbClr val="002060"/>
                </a:solidFill>
              </a:rPr>
              <a:t>многих странах здоровье подростков не рассматривается как приоритет, и наблюдается отсутствие </a:t>
            </a:r>
            <a:r>
              <a:rPr lang="ru-RU" sz="2400" dirty="0" smtClean="0">
                <a:solidFill>
                  <a:srgbClr val="002060"/>
                </a:solidFill>
              </a:rPr>
              <a:t>дружественных </a:t>
            </a:r>
            <a:r>
              <a:rPr lang="ru-RU" sz="2400" dirty="0" smtClean="0">
                <a:solidFill>
                  <a:srgbClr val="002060"/>
                </a:solidFill>
              </a:rPr>
              <a:t>подросткам </a:t>
            </a:r>
            <a:r>
              <a:rPr lang="ru-RU" sz="2400" dirty="0">
                <a:solidFill>
                  <a:srgbClr val="002060"/>
                </a:solidFill>
              </a:rPr>
              <a:t>услуг, </a:t>
            </a:r>
            <a:r>
              <a:rPr lang="ru-RU" sz="2400" dirty="0" smtClean="0">
                <a:solidFill>
                  <a:srgbClr val="002060"/>
                </a:solidFill>
              </a:rPr>
              <a:t>объединяющих </a:t>
            </a:r>
            <a:r>
              <a:rPr lang="ru-RU" sz="2400" dirty="0">
                <a:solidFill>
                  <a:srgbClr val="002060"/>
                </a:solidFill>
              </a:rPr>
              <a:t>две </a:t>
            </a:r>
            <a:r>
              <a:rPr lang="ru-RU" sz="2400" dirty="0" smtClean="0">
                <a:solidFill>
                  <a:srgbClr val="002060"/>
                </a:solidFill>
              </a:rPr>
              <a:t>рассматриваемые тематические области.</a:t>
            </a:r>
            <a:r>
              <a:rPr lang="en-US" sz="2400" baseline="30000" dirty="0" smtClean="0">
                <a:solidFill>
                  <a:srgbClr val="002060"/>
                </a:solidFill>
              </a:rPr>
              <a:t>1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25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Существуют </a:t>
            </a:r>
            <a:r>
              <a:rPr lang="ru-RU" sz="2400" dirty="0">
                <a:solidFill>
                  <a:srgbClr val="002060"/>
                </a:solidFill>
              </a:rPr>
              <a:t>пробелы в доступности и легком доступе к всеобъемлющей информации о репродуктивном/сексуальном </a:t>
            </a:r>
            <a:r>
              <a:rPr lang="ru-RU" sz="2400" dirty="0" smtClean="0">
                <a:solidFill>
                  <a:srgbClr val="002060"/>
                </a:solidFill>
              </a:rPr>
              <a:t>и психическом </a:t>
            </a:r>
            <a:r>
              <a:rPr lang="ru-RU" sz="2400" dirty="0">
                <a:solidFill>
                  <a:srgbClr val="002060"/>
                </a:solidFill>
              </a:rPr>
              <a:t>здоровье.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ts val="25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Существуют </a:t>
            </a:r>
            <a:r>
              <a:rPr lang="ru-RU" sz="2400" dirty="0">
                <a:solidFill>
                  <a:srgbClr val="002060"/>
                </a:solidFill>
              </a:rPr>
              <a:t>также проблемы </a:t>
            </a:r>
            <a:r>
              <a:rPr lang="ru-RU" sz="2400" dirty="0" smtClean="0">
                <a:solidFill>
                  <a:srgbClr val="002060"/>
                </a:solidFill>
              </a:rPr>
              <a:t>с доступностью соответствующих услуг, оказываемых специалистами</a:t>
            </a:r>
            <a:r>
              <a:rPr lang="ru-RU" sz="2400" dirty="0">
                <a:solidFill>
                  <a:srgbClr val="002060"/>
                </a:solidFill>
              </a:rPr>
              <a:t>, обученными </a:t>
            </a:r>
            <a:r>
              <a:rPr lang="ru-RU" sz="2400" dirty="0" smtClean="0">
                <a:solidFill>
                  <a:srgbClr val="002060"/>
                </a:solidFill>
              </a:rPr>
              <a:t>помощи подросткам </a:t>
            </a:r>
            <a:r>
              <a:rPr lang="ru-RU" sz="2400" dirty="0">
                <a:solidFill>
                  <a:srgbClr val="002060"/>
                </a:solidFill>
              </a:rPr>
              <a:t>и </a:t>
            </a:r>
            <a:r>
              <a:rPr lang="ru-RU" sz="2400" dirty="0" smtClean="0">
                <a:solidFill>
                  <a:srgbClr val="002060"/>
                </a:solidFill>
              </a:rPr>
              <a:t>эффективно помогающими </a:t>
            </a:r>
            <a:r>
              <a:rPr lang="ru-RU" sz="2400" dirty="0">
                <a:solidFill>
                  <a:srgbClr val="002060"/>
                </a:solidFill>
              </a:rPr>
              <a:t>в этих тематических </a:t>
            </a:r>
            <a:r>
              <a:rPr lang="ru-RU" sz="2400" dirty="0" smtClean="0">
                <a:solidFill>
                  <a:srgbClr val="002060"/>
                </a:solidFill>
              </a:rPr>
              <a:t>областях. </a:t>
            </a:r>
          </a:p>
          <a:p>
            <a:pPr>
              <a:lnSpc>
                <a:spcPts val="25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Так, </a:t>
            </a:r>
            <a:r>
              <a:rPr lang="ru-RU" sz="2400" dirty="0">
                <a:solidFill>
                  <a:srgbClr val="002060"/>
                </a:solidFill>
              </a:rPr>
              <a:t>доступ к информации о контрацепции, доступность контрацептивов и презервативов, а также </a:t>
            </a:r>
            <a:r>
              <a:rPr lang="ru-RU" sz="2400" dirty="0" smtClean="0">
                <a:solidFill>
                  <a:srgbClr val="002060"/>
                </a:solidFill>
              </a:rPr>
              <a:t>возможности дородового наблюдения </a:t>
            </a:r>
            <a:r>
              <a:rPr lang="ru-RU" sz="2400" dirty="0">
                <a:solidFill>
                  <a:srgbClr val="002060"/>
                </a:solidFill>
              </a:rPr>
              <a:t>для подростков, </a:t>
            </a:r>
            <a:r>
              <a:rPr lang="ru-RU" sz="2400" dirty="0" smtClean="0">
                <a:solidFill>
                  <a:srgbClr val="002060"/>
                </a:solidFill>
              </a:rPr>
              <a:t>безопасного аборта </a:t>
            </a:r>
            <a:r>
              <a:rPr lang="ru-RU" sz="2400" dirty="0">
                <a:solidFill>
                  <a:srgbClr val="002060"/>
                </a:solidFill>
              </a:rPr>
              <a:t>и </a:t>
            </a:r>
            <a:r>
              <a:rPr lang="ru-RU" sz="2400" dirty="0" smtClean="0">
                <a:solidFill>
                  <a:srgbClr val="002060"/>
                </a:solidFill>
              </a:rPr>
              <a:t>наблюдения </a:t>
            </a:r>
            <a:r>
              <a:rPr lang="ru-RU" sz="2400" dirty="0">
                <a:solidFill>
                  <a:srgbClr val="002060"/>
                </a:solidFill>
              </a:rPr>
              <a:t>после </a:t>
            </a:r>
            <a:r>
              <a:rPr lang="ru-RU" sz="2400" dirty="0" smtClean="0">
                <a:solidFill>
                  <a:srgbClr val="002060"/>
                </a:solidFill>
              </a:rPr>
              <a:t>аборта </a:t>
            </a:r>
            <a:r>
              <a:rPr lang="ru-RU" sz="2400" dirty="0">
                <a:solidFill>
                  <a:srgbClr val="002060"/>
                </a:solidFill>
              </a:rPr>
              <a:t>во многих странах </a:t>
            </a:r>
            <a:r>
              <a:rPr lang="ru-RU" sz="2400" dirty="0" smtClean="0">
                <a:solidFill>
                  <a:srgbClr val="002060"/>
                </a:solidFill>
              </a:rPr>
              <a:t>отсутствуют.</a:t>
            </a:r>
            <a:r>
              <a:rPr lang="ru-RU" sz="2400" baseline="30000" dirty="0" smtClean="0">
                <a:solidFill>
                  <a:srgbClr val="002060"/>
                </a:solidFill>
              </a:rPr>
              <a:t>2</a:t>
            </a:r>
            <a:endParaRPr lang="en-US" sz="2400" baseline="300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endParaRPr lang="en-US" sz="1400" dirty="0" smtClean="0"/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1. </a:t>
            </a:r>
            <a:r>
              <a:rPr lang="en-US" sz="1400" dirty="0" err="1">
                <a:solidFill>
                  <a:srgbClr val="002060"/>
                </a:solidFill>
              </a:rPr>
              <a:t>Denno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D.M., </a:t>
            </a:r>
            <a:r>
              <a:rPr lang="en-US" sz="1400" dirty="0" err="1">
                <a:solidFill>
                  <a:srgbClr val="002060"/>
                </a:solidFill>
              </a:rPr>
              <a:t>Hoopes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A.J., </a:t>
            </a:r>
            <a:r>
              <a:rPr lang="en-US" sz="1400" dirty="0">
                <a:solidFill>
                  <a:srgbClr val="002060"/>
                </a:solidFill>
              </a:rPr>
              <a:t>Chandra-</a:t>
            </a:r>
            <a:r>
              <a:rPr lang="en-US" sz="1400" dirty="0" err="1">
                <a:solidFill>
                  <a:srgbClr val="002060"/>
                </a:solidFill>
              </a:rPr>
              <a:t>Mouli</a:t>
            </a:r>
            <a:r>
              <a:rPr lang="en-US" sz="1400" dirty="0">
                <a:solidFill>
                  <a:srgbClr val="002060"/>
                </a:solidFill>
              </a:rPr>
              <a:t> V. Effective strategies 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to </a:t>
            </a:r>
            <a:r>
              <a:rPr lang="en-US" sz="1400" dirty="0">
                <a:solidFill>
                  <a:srgbClr val="002060"/>
                </a:solidFill>
              </a:rPr>
              <a:t>provide adolescent sexual and reproductive health services and to increase demand and community support. </a:t>
            </a:r>
            <a:r>
              <a:rPr lang="en-US" sz="1400" dirty="0" smtClean="0">
                <a:solidFill>
                  <a:srgbClr val="002060"/>
                </a:solidFill>
              </a:rPr>
              <a:t>J</a:t>
            </a:r>
            <a:r>
              <a:rPr lang="ru-RU" sz="1400" dirty="0" smtClean="0">
                <a:solidFill>
                  <a:srgbClr val="002060"/>
                </a:solidFill>
              </a:rPr>
              <a:t>. </a:t>
            </a:r>
            <a:r>
              <a:rPr lang="en-US" sz="1400" dirty="0" err="1" smtClean="0">
                <a:solidFill>
                  <a:srgbClr val="002060"/>
                </a:solidFill>
              </a:rPr>
              <a:t>Adolesc</a:t>
            </a:r>
            <a:r>
              <a:rPr lang="ru-RU" sz="1400" dirty="0" smtClean="0">
                <a:solidFill>
                  <a:srgbClr val="002060"/>
                </a:solidFill>
              </a:rPr>
              <a:t>.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Health. </a:t>
            </a:r>
            <a:r>
              <a:rPr lang="en-US" sz="1400" dirty="0" smtClean="0">
                <a:solidFill>
                  <a:srgbClr val="002060"/>
                </a:solidFill>
              </a:rPr>
              <a:t>2015</a:t>
            </a:r>
            <a:r>
              <a:rPr lang="en-US" sz="1400" dirty="0">
                <a:solidFill>
                  <a:srgbClr val="002060"/>
                </a:solidFill>
              </a:rPr>
              <a:t>;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56</a:t>
            </a:r>
            <a:r>
              <a:rPr lang="en-US" sz="1400" dirty="0" smtClean="0">
                <a:solidFill>
                  <a:srgbClr val="002060"/>
                </a:solidFill>
              </a:rPr>
              <a:t>: </a:t>
            </a:r>
            <a:r>
              <a:rPr lang="en-US" sz="1400" dirty="0" smtClean="0">
                <a:solidFill>
                  <a:srgbClr val="002060"/>
                </a:solidFill>
              </a:rPr>
              <a:t>S22</a:t>
            </a:r>
            <a:r>
              <a:rPr lang="ru-RU" sz="1400" dirty="0" smtClean="0">
                <a:solidFill>
                  <a:srgbClr val="002060"/>
                </a:solidFill>
              </a:rPr>
              <a:t>-</a:t>
            </a:r>
            <a:r>
              <a:rPr lang="en-US" sz="1400" dirty="0" smtClean="0">
                <a:solidFill>
                  <a:srgbClr val="002060"/>
                </a:solidFill>
              </a:rPr>
              <a:t>41</a:t>
            </a:r>
            <a:r>
              <a:rPr lang="en-US" sz="1400" dirty="0">
                <a:solidFill>
                  <a:srgbClr val="002060"/>
                </a:solidFill>
              </a:rPr>
              <a:t>. 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endParaRPr lang="en-US" sz="1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2. </a:t>
            </a:r>
            <a:r>
              <a:rPr lang="en-US" sz="1400" dirty="0" err="1">
                <a:solidFill>
                  <a:srgbClr val="002060"/>
                </a:solidFill>
              </a:rPr>
              <a:t>Bruha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L., </a:t>
            </a:r>
            <a:r>
              <a:rPr lang="en-US" sz="1400" dirty="0" err="1">
                <a:solidFill>
                  <a:srgbClr val="002060"/>
                </a:solidFill>
              </a:rPr>
              <a:t>Spyridou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V., </a:t>
            </a:r>
            <a:r>
              <a:rPr lang="en-US" sz="1400" dirty="0">
                <a:solidFill>
                  <a:srgbClr val="002060"/>
                </a:solidFill>
              </a:rPr>
              <a:t>Forth </a:t>
            </a:r>
            <a:r>
              <a:rPr lang="en-US" sz="1400" dirty="0" smtClean="0">
                <a:solidFill>
                  <a:srgbClr val="002060"/>
                </a:solidFill>
              </a:rPr>
              <a:t>G., </a:t>
            </a:r>
            <a:r>
              <a:rPr lang="en-US" sz="1400" dirty="0" err="1">
                <a:solidFill>
                  <a:srgbClr val="002060"/>
                </a:solidFill>
              </a:rPr>
              <a:t>Ougrin</a:t>
            </a:r>
            <a:r>
              <a:rPr lang="en-US" sz="1400" dirty="0">
                <a:solidFill>
                  <a:srgbClr val="002060"/>
                </a:solidFill>
              </a:rPr>
              <a:t> D. Global child and adolescent mental health: challenges and advances globally relevant innovative research. London </a:t>
            </a:r>
            <a:r>
              <a:rPr lang="en-US" sz="1400" dirty="0" smtClean="0">
                <a:solidFill>
                  <a:srgbClr val="002060"/>
                </a:solidFill>
              </a:rPr>
              <a:t>J. Prim. </a:t>
            </a:r>
            <a:r>
              <a:rPr lang="en-US" sz="1400" dirty="0">
                <a:solidFill>
                  <a:srgbClr val="002060"/>
                </a:solidFill>
              </a:rPr>
              <a:t>Care (Abingdon). </a:t>
            </a:r>
            <a:r>
              <a:rPr lang="en-US" sz="1400" dirty="0" smtClean="0">
                <a:solidFill>
                  <a:srgbClr val="002060"/>
                </a:solidFill>
              </a:rPr>
              <a:t>2018</a:t>
            </a:r>
            <a:r>
              <a:rPr lang="en-US" sz="1400" dirty="0">
                <a:solidFill>
                  <a:srgbClr val="002060"/>
                </a:solidFill>
              </a:rPr>
              <a:t>;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10(4</a:t>
            </a:r>
            <a:r>
              <a:rPr lang="en-US" sz="1400" dirty="0" smtClean="0">
                <a:solidFill>
                  <a:srgbClr val="002060"/>
                </a:solidFill>
              </a:rPr>
              <a:t>): 108-109</a:t>
            </a:r>
            <a:r>
              <a:rPr lang="en-US" sz="1400" dirty="0">
                <a:solidFill>
                  <a:srgbClr val="002060"/>
                </a:solidFill>
              </a:rPr>
              <a:t>. </a:t>
            </a:r>
            <a:endParaRPr lang="ru-RU" sz="14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58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798" y="2801783"/>
            <a:ext cx="8964488" cy="3929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В настоящее время предпринимаются </a:t>
            </a:r>
            <a:r>
              <a:rPr lang="ru-RU" sz="2400" dirty="0">
                <a:solidFill>
                  <a:srgbClr val="002060"/>
                </a:solidFill>
              </a:rPr>
              <a:t>действия по внедрению услуг, дружественных подросткам, </a:t>
            </a:r>
            <a:r>
              <a:rPr lang="ru-RU" sz="2400" dirty="0" smtClean="0">
                <a:solidFill>
                  <a:srgbClr val="002060"/>
                </a:solidFill>
              </a:rPr>
              <a:t>фундаментом которых должно быть понимание </a:t>
            </a:r>
            <a:r>
              <a:rPr lang="ru-RU" sz="2400" dirty="0">
                <a:solidFill>
                  <a:srgbClr val="002060"/>
                </a:solidFill>
              </a:rPr>
              <a:t>уникальных потребностей </a:t>
            </a:r>
            <a:r>
              <a:rPr lang="ru-RU" sz="2400" dirty="0" smtClean="0">
                <a:solidFill>
                  <a:srgbClr val="002060"/>
                </a:solidFill>
              </a:rPr>
              <a:t>данной категории населения</a:t>
            </a:r>
            <a:r>
              <a:rPr lang="ru-RU" sz="2400" dirty="0">
                <a:solidFill>
                  <a:srgbClr val="002060"/>
                </a:solidFill>
              </a:rPr>
              <a:t>. 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При этом, </a:t>
            </a:r>
            <a:r>
              <a:rPr lang="ru-RU" sz="2400" dirty="0">
                <a:solidFill>
                  <a:srgbClr val="002060"/>
                </a:solidFill>
              </a:rPr>
              <a:t>необходимо признать, что </a:t>
            </a:r>
            <a:r>
              <a:rPr lang="ru-RU" sz="2400" dirty="0" smtClean="0">
                <a:solidFill>
                  <a:srgbClr val="002060"/>
                </a:solidFill>
              </a:rPr>
              <a:t>рассматриваемая совокупность молодых людей неоднородна</a:t>
            </a:r>
            <a:r>
              <a:rPr lang="ru-RU" sz="2400" dirty="0">
                <a:solidFill>
                  <a:srgbClr val="002060"/>
                </a:solidFill>
              </a:rPr>
              <a:t>. 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Следует </a:t>
            </a:r>
            <a:r>
              <a:rPr lang="ru-RU" sz="2400" dirty="0">
                <a:solidFill>
                  <a:srgbClr val="002060"/>
                </a:solidFill>
              </a:rPr>
              <a:t>понимать различия </a:t>
            </a:r>
            <a:r>
              <a:rPr lang="ru-RU" sz="2400" dirty="0" smtClean="0">
                <a:solidFill>
                  <a:srgbClr val="002060"/>
                </a:solidFill>
              </a:rPr>
              <a:t>популяций </a:t>
            </a:r>
            <a:r>
              <a:rPr lang="ru-RU" sz="2400" dirty="0">
                <a:solidFill>
                  <a:srgbClr val="002060"/>
                </a:solidFill>
              </a:rPr>
              <a:t>и уникальные </a:t>
            </a:r>
            <a:r>
              <a:rPr lang="ru-RU" sz="2400" dirty="0" smtClean="0">
                <a:solidFill>
                  <a:srgbClr val="002060"/>
                </a:solidFill>
              </a:rPr>
              <a:t>потребности </a:t>
            </a:r>
            <a:r>
              <a:rPr lang="ru-RU" sz="2400" dirty="0">
                <a:solidFill>
                  <a:srgbClr val="002060"/>
                </a:solidFill>
              </a:rPr>
              <a:t>и проблемы групп с разными характеристиками или живущих в разных </a:t>
            </a:r>
            <a:r>
              <a:rPr lang="ru-RU" sz="2400" dirty="0" smtClean="0">
                <a:solidFill>
                  <a:srgbClr val="002060"/>
                </a:solidFill>
              </a:rPr>
              <a:t>условиях.</a:t>
            </a:r>
            <a:r>
              <a:rPr lang="en-US" sz="2400" baseline="30000" dirty="0" smtClean="0">
                <a:solidFill>
                  <a:srgbClr val="002060"/>
                </a:solidFill>
              </a:rPr>
              <a:t>1</a:t>
            </a:r>
          </a:p>
          <a:p>
            <a:pPr>
              <a:lnSpc>
                <a:spcPts val="1800"/>
              </a:lnSpc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r>
              <a:rPr lang="en-US" sz="1400" dirty="0">
                <a:solidFill>
                  <a:srgbClr val="002060"/>
                </a:solidFill>
              </a:rPr>
              <a:t>1. Fitch M</a:t>
            </a:r>
            <a:r>
              <a:rPr lang="ru-RU" sz="1400" dirty="0">
                <a:solidFill>
                  <a:srgbClr val="002060"/>
                </a:solidFill>
              </a:rPr>
              <a:t>.</a:t>
            </a:r>
            <a:r>
              <a:rPr lang="en-US" sz="1400" dirty="0">
                <a:solidFill>
                  <a:srgbClr val="002060"/>
                </a:solidFill>
              </a:rPr>
              <a:t>I. Editorial: Reproductive health and mental health in LMICs: adolescent health. Front</a:t>
            </a:r>
            <a:r>
              <a:rPr lang="ru-RU" sz="1400" dirty="0">
                <a:solidFill>
                  <a:srgbClr val="002060"/>
                </a:solidFill>
              </a:rPr>
              <a:t>.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Reprod</a:t>
            </a:r>
            <a:r>
              <a:rPr lang="ru-RU" sz="1400" dirty="0">
                <a:solidFill>
                  <a:srgbClr val="002060"/>
                </a:solidFill>
              </a:rPr>
              <a:t>.</a:t>
            </a:r>
            <a:r>
              <a:rPr lang="en-US" sz="1400" dirty="0">
                <a:solidFill>
                  <a:srgbClr val="002060"/>
                </a:solidFill>
              </a:rPr>
              <a:t> Health. 2024 Mar 1</a:t>
            </a:r>
            <a:r>
              <a:rPr lang="en-US" sz="1400" dirty="0" smtClean="0">
                <a:solidFill>
                  <a:srgbClr val="002060"/>
                </a:solidFill>
              </a:rPr>
              <a:t>; 6: 1383170</a:t>
            </a:r>
            <a:r>
              <a:rPr lang="en-US" sz="1400" dirty="0">
                <a:solidFill>
                  <a:srgbClr val="002060"/>
                </a:solidFill>
              </a:rPr>
              <a:t>. </a:t>
            </a:r>
            <a:endParaRPr lang="ru-RU" sz="1400" dirty="0">
              <a:solidFill>
                <a:srgbClr val="002060"/>
              </a:solidFill>
            </a:endParaRPr>
          </a:p>
        </p:txBody>
      </p:sp>
      <p:pic>
        <p:nvPicPr>
          <p:cNvPr id="3074" name="Picture 2" descr="F:\Users\Профессор\Desktop\shutterstock_1317233018-72_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"/>
            <a:ext cx="4655042" cy="2801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F:\Users\Профессор\Desktop\1577165414_596_chto-nuzhno-znat-o-mozge-podrostkov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5042" y="-1"/>
            <a:ext cx="4488958" cy="2801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860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Users\Профессор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914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116632"/>
            <a:ext cx="9036496" cy="6940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</a:pPr>
            <a:r>
              <a:rPr lang="ru-RU" sz="2400" dirty="0">
                <a:solidFill>
                  <a:srgbClr val="002060"/>
                </a:solidFill>
              </a:rPr>
              <a:t>Для подростков взаимодействие репродуктивного/сексуального </a:t>
            </a:r>
            <a:r>
              <a:rPr lang="ru-RU" sz="2400" dirty="0" smtClean="0">
                <a:solidFill>
                  <a:srgbClr val="002060"/>
                </a:solidFill>
              </a:rPr>
              <a:t>и </a:t>
            </a:r>
            <a:r>
              <a:rPr lang="ru-RU" sz="2400" dirty="0">
                <a:solidFill>
                  <a:srgbClr val="002060"/>
                </a:solidFill>
              </a:rPr>
              <a:t>психического здоровья является </a:t>
            </a:r>
            <a:r>
              <a:rPr lang="ru-RU" sz="2400" dirty="0" smtClean="0">
                <a:solidFill>
                  <a:srgbClr val="002060"/>
                </a:solidFill>
              </a:rPr>
              <a:t>чрезвычайно </a:t>
            </a:r>
            <a:r>
              <a:rPr lang="ru-RU" sz="2400" dirty="0">
                <a:solidFill>
                  <a:srgbClr val="002060"/>
                </a:solidFill>
              </a:rPr>
              <a:t>важным фактором </a:t>
            </a:r>
            <a:r>
              <a:rPr lang="ru-RU" sz="2400" dirty="0" smtClean="0">
                <a:solidFill>
                  <a:srgbClr val="002060"/>
                </a:solidFill>
              </a:rPr>
              <a:t>их </a:t>
            </a:r>
            <a:r>
              <a:rPr lang="ru-RU" sz="2400" dirty="0">
                <a:solidFill>
                  <a:srgbClr val="002060"/>
                </a:solidFill>
              </a:rPr>
              <a:t>общего здоровья и </a:t>
            </a:r>
            <a:r>
              <a:rPr lang="ru-RU" sz="2400" dirty="0" smtClean="0">
                <a:solidFill>
                  <a:srgbClr val="002060"/>
                </a:solidFill>
              </a:rPr>
              <a:t>благополучия. </a:t>
            </a:r>
          </a:p>
          <a:p>
            <a:pPr>
              <a:lnSpc>
                <a:spcPts val="19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Каждая из указанных сфер здоровья важна </a:t>
            </a:r>
            <a:r>
              <a:rPr lang="ru-RU" sz="2400" dirty="0">
                <a:solidFill>
                  <a:srgbClr val="002060"/>
                </a:solidFill>
              </a:rPr>
              <a:t>сама по себе, но </a:t>
            </a:r>
            <a:r>
              <a:rPr lang="ru-RU" sz="2400" dirty="0" smtClean="0">
                <a:solidFill>
                  <a:srgbClr val="002060"/>
                </a:solidFill>
              </a:rPr>
              <a:t>в настоящее время появляются </a:t>
            </a:r>
            <a:r>
              <a:rPr lang="ru-RU" sz="2400" dirty="0">
                <a:solidFill>
                  <a:srgbClr val="002060"/>
                </a:solidFill>
              </a:rPr>
              <a:t>доказательства того, что между </a:t>
            </a:r>
            <a:r>
              <a:rPr lang="ru-RU" sz="2400" dirty="0" smtClean="0">
                <a:solidFill>
                  <a:srgbClr val="002060"/>
                </a:solidFill>
              </a:rPr>
              <a:t>ними существует </a:t>
            </a:r>
            <a:r>
              <a:rPr lang="ru-RU" sz="2400" dirty="0">
                <a:solidFill>
                  <a:srgbClr val="002060"/>
                </a:solidFill>
              </a:rPr>
              <a:t>четкая </a:t>
            </a:r>
            <a:r>
              <a:rPr lang="ru-RU" sz="2400" dirty="0" smtClean="0">
                <a:solidFill>
                  <a:srgbClr val="002060"/>
                </a:solidFill>
              </a:rPr>
              <a:t>связь, определяющая значимые долгосрочные последствия как для </a:t>
            </a:r>
            <a:r>
              <a:rPr lang="ru-RU" sz="2400" dirty="0">
                <a:solidFill>
                  <a:srgbClr val="002060"/>
                </a:solidFill>
              </a:rPr>
              <a:t>отдельного </a:t>
            </a:r>
            <a:r>
              <a:rPr lang="ru-RU" sz="2400" dirty="0" smtClean="0">
                <a:solidFill>
                  <a:srgbClr val="002060"/>
                </a:solidFill>
              </a:rPr>
              <a:t>индивидуума, так </a:t>
            </a:r>
            <a:r>
              <a:rPr lang="ru-RU" sz="2400" dirty="0">
                <a:solidFill>
                  <a:srgbClr val="002060"/>
                </a:solidFill>
              </a:rPr>
              <a:t>и для общества в </a:t>
            </a:r>
            <a:r>
              <a:rPr lang="ru-RU" sz="2400" dirty="0" smtClean="0">
                <a:solidFill>
                  <a:srgbClr val="002060"/>
                </a:solidFill>
              </a:rPr>
              <a:t>целом.</a:t>
            </a:r>
            <a:r>
              <a:rPr lang="en-US" sz="2400" baseline="30000" dirty="0" smtClean="0">
                <a:solidFill>
                  <a:srgbClr val="002060"/>
                </a:solidFill>
              </a:rPr>
              <a:t>1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19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Расстройства </a:t>
            </a:r>
            <a:r>
              <a:rPr lang="ru-RU" sz="2400" dirty="0">
                <a:solidFill>
                  <a:srgbClr val="002060"/>
                </a:solidFill>
              </a:rPr>
              <a:t>психического здоровья распространены в глобальном </a:t>
            </a:r>
            <a:r>
              <a:rPr lang="ru-RU" sz="2400" dirty="0" smtClean="0">
                <a:solidFill>
                  <a:srgbClr val="002060"/>
                </a:solidFill>
              </a:rPr>
              <a:t>масштабе,</a:t>
            </a:r>
            <a:r>
              <a:rPr lang="en-US" sz="2400" baseline="30000" dirty="0" smtClean="0">
                <a:solidFill>
                  <a:srgbClr val="002060"/>
                </a:solidFill>
              </a:rPr>
              <a:t>2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внося такой же вклад в </a:t>
            </a:r>
            <a:r>
              <a:rPr lang="ru-RU" sz="2400" dirty="0" err="1" smtClean="0">
                <a:solidFill>
                  <a:srgbClr val="002060"/>
                </a:solidFill>
              </a:rPr>
              <a:t>инвалидизацию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и сокращение продолжительности жизни, как и сердечно-сосудистые </a:t>
            </a:r>
            <a:r>
              <a:rPr lang="ru-RU" sz="2400" dirty="0" smtClean="0">
                <a:solidFill>
                  <a:srgbClr val="002060"/>
                </a:solidFill>
              </a:rPr>
              <a:t>заболевания.</a:t>
            </a:r>
            <a:r>
              <a:rPr lang="en-US" sz="2400" baseline="30000" dirty="0" smtClean="0">
                <a:solidFill>
                  <a:srgbClr val="002060"/>
                </a:solidFill>
              </a:rPr>
              <a:t>3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19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При этом</a:t>
            </a:r>
            <a:r>
              <a:rPr lang="ru-RU" sz="2400" dirty="0">
                <a:solidFill>
                  <a:srgbClr val="002060"/>
                </a:solidFill>
              </a:rPr>
              <a:t>, </a:t>
            </a:r>
            <a:r>
              <a:rPr lang="ru-RU" sz="2400" dirty="0" smtClean="0">
                <a:solidFill>
                  <a:srgbClr val="002060"/>
                </a:solidFill>
              </a:rPr>
              <a:t>возраст четверти </a:t>
            </a:r>
            <a:r>
              <a:rPr lang="ru-RU" sz="2400" dirty="0">
                <a:solidFill>
                  <a:srgbClr val="002060"/>
                </a:solidFill>
              </a:rPr>
              <a:t>населения мира </a:t>
            </a:r>
            <a:r>
              <a:rPr lang="ru-RU" sz="2400" dirty="0" smtClean="0">
                <a:solidFill>
                  <a:srgbClr val="002060"/>
                </a:solidFill>
              </a:rPr>
              <a:t>составляет от </a:t>
            </a:r>
            <a:r>
              <a:rPr lang="ru-RU" sz="2400" dirty="0">
                <a:solidFill>
                  <a:srgbClr val="002060"/>
                </a:solidFill>
              </a:rPr>
              <a:t>10 до 24 лет, и около 20% этих подростков, возможно, испытывают проблемы с психическим </a:t>
            </a:r>
            <a:r>
              <a:rPr lang="ru-RU" sz="2400" dirty="0" smtClean="0">
                <a:solidFill>
                  <a:srgbClr val="002060"/>
                </a:solidFill>
              </a:rPr>
              <a:t>здоровьем.</a:t>
            </a:r>
            <a:r>
              <a:rPr lang="en-US" sz="2400" baseline="30000" dirty="0" smtClean="0">
                <a:solidFill>
                  <a:srgbClr val="002060"/>
                </a:solidFill>
              </a:rPr>
              <a:t>4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19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Пятьдесят </a:t>
            </a:r>
            <a:r>
              <a:rPr lang="ru-RU" sz="2400" dirty="0">
                <a:solidFill>
                  <a:srgbClr val="002060"/>
                </a:solidFill>
              </a:rPr>
              <a:t>процентов </a:t>
            </a:r>
            <a:r>
              <a:rPr lang="ru-RU" sz="2400" dirty="0" smtClean="0">
                <a:solidFill>
                  <a:srgbClr val="002060"/>
                </a:solidFill>
              </a:rPr>
              <a:t>психических </a:t>
            </a:r>
            <a:r>
              <a:rPr lang="ru-RU" sz="2400" dirty="0">
                <a:solidFill>
                  <a:srgbClr val="002060"/>
                </a:solidFill>
              </a:rPr>
              <a:t>расстройств начинаются в возрасте 14 </a:t>
            </a:r>
            <a:r>
              <a:rPr lang="ru-RU" sz="2400" dirty="0" smtClean="0">
                <a:solidFill>
                  <a:srgbClr val="002060"/>
                </a:solidFill>
              </a:rPr>
              <a:t>лет.</a:t>
            </a:r>
            <a:r>
              <a:rPr lang="en-US" sz="2400" baseline="30000" dirty="0" smtClean="0">
                <a:solidFill>
                  <a:srgbClr val="002060"/>
                </a:solidFill>
              </a:rPr>
              <a:t>5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19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К </a:t>
            </a:r>
            <a:r>
              <a:rPr lang="ru-RU" sz="2400" dirty="0">
                <a:solidFill>
                  <a:srgbClr val="002060"/>
                </a:solidFill>
              </a:rPr>
              <a:t>сожалению, 75% молодых людей с проблемами психического здоровья не получают необходимой им </a:t>
            </a:r>
            <a:r>
              <a:rPr lang="ru-RU" sz="2400" dirty="0" smtClean="0">
                <a:solidFill>
                  <a:srgbClr val="002060"/>
                </a:solidFill>
              </a:rPr>
              <a:t>помощи,</a:t>
            </a:r>
            <a:r>
              <a:rPr lang="en-US" sz="2400" baseline="30000" dirty="0" smtClean="0">
                <a:solidFill>
                  <a:srgbClr val="002060"/>
                </a:solidFill>
              </a:rPr>
              <a:t>6</a:t>
            </a:r>
            <a:r>
              <a:rPr lang="ru-RU" sz="2400" dirty="0" smtClean="0">
                <a:solidFill>
                  <a:srgbClr val="002060"/>
                </a:solidFill>
              </a:rPr>
              <a:t> и эти </a:t>
            </a:r>
            <a:r>
              <a:rPr lang="ru-RU" sz="2400" dirty="0">
                <a:solidFill>
                  <a:srgbClr val="002060"/>
                </a:solidFill>
              </a:rPr>
              <a:t>показатели растут с каждым </a:t>
            </a:r>
            <a:r>
              <a:rPr lang="ru-RU" sz="2400" dirty="0" smtClean="0">
                <a:solidFill>
                  <a:srgbClr val="002060"/>
                </a:solidFill>
              </a:rPr>
              <a:t>годом.</a:t>
            </a:r>
            <a:r>
              <a:rPr lang="en-US" sz="2400" baseline="30000" dirty="0" smtClean="0">
                <a:solidFill>
                  <a:srgbClr val="002060"/>
                </a:solidFill>
              </a:rPr>
              <a:t>7</a:t>
            </a:r>
            <a:endParaRPr lang="ru-RU" sz="2400" baseline="300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endParaRPr lang="en-US" sz="1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1. Fitch M</a:t>
            </a:r>
            <a:r>
              <a:rPr lang="ru-RU" sz="1400" dirty="0" smtClean="0">
                <a:solidFill>
                  <a:srgbClr val="002060"/>
                </a:solidFill>
              </a:rPr>
              <a:t>.</a:t>
            </a:r>
            <a:r>
              <a:rPr lang="en-US" sz="1400" dirty="0" smtClean="0">
                <a:solidFill>
                  <a:srgbClr val="002060"/>
                </a:solidFill>
              </a:rPr>
              <a:t>I</a:t>
            </a:r>
            <a:r>
              <a:rPr lang="en-US" sz="1400" dirty="0">
                <a:solidFill>
                  <a:srgbClr val="002060"/>
                </a:solidFill>
              </a:rPr>
              <a:t>. Editorial: Reproductive health and mental health in LMICs: adolescent health. </a:t>
            </a:r>
            <a:r>
              <a:rPr lang="en-US" sz="1400" dirty="0" smtClean="0">
                <a:solidFill>
                  <a:srgbClr val="002060"/>
                </a:solidFill>
              </a:rPr>
              <a:t>Front</a:t>
            </a:r>
            <a:r>
              <a:rPr lang="ru-RU" sz="1400" dirty="0" smtClean="0">
                <a:solidFill>
                  <a:srgbClr val="002060"/>
                </a:solidFill>
              </a:rPr>
              <a:t>.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Reprod</a:t>
            </a:r>
            <a:r>
              <a:rPr lang="ru-RU" sz="1400" dirty="0" smtClean="0">
                <a:solidFill>
                  <a:srgbClr val="002060"/>
                </a:solidFill>
              </a:rPr>
              <a:t>.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Health. 2024 Mar 1</a:t>
            </a:r>
            <a:r>
              <a:rPr lang="en-US" sz="1400" dirty="0" smtClean="0">
                <a:solidFill>
                  <a:srgbClr val="002060"/>
                </a:solidFill>
              </a:rPr>
              <a:t>; 6: 1383170</a:t>
            </a:r>
            <a:r>
              <a:rPr lang="en-US" sz="1400" dirty="0">
                <a:solidFill>
                  <a:srgbClr val="002060"/>
                </a:solidFill>
              </a:rPr>
              <a:t>. 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2</a:t>
            </a:r>
            <a:r>
              <a:rPr lang="ru-RU" sz="1400" dirty="0" smtClean="0">
                <a:solidFill>
                  <a:srgbClr val="002060"/>
                </a:solidFill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</a:rPr>
              <a:t>Vigo</a:t>
            </a:r>
            <a:r>
              <a:rPr lang="ru-RU" sz="1400" dirty="0" smtClean="0">
                <a:solidFill>
                  <a:srgbClr val="002060"/>
                </a:solidFill>
              </a:rPr>
              <a:t> D., </a:t>
            </a:r>
            <a:r>
              <a:rPr lang="ru-RU" sz="1400" dirty="0" err="1">
                <a:solidFill>
                  <a:srgbClr val="002060"/>
                </a:solidFill>
              </a:rPr>
              <a:t>Thornicroft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smtClean="0">
                <a:solidFill>
                  <a:srgbClr val="002060"/>
                </a:solidFill>
              </a:rPr>
              <a:t>G., </a:t>
            </a:r>
            <a:r>
              <a:rPr lang="ru-RU" sz="1400" dirty="0" err="1">
                <a:solidFill>
                  <a:srgbClr val="002060"/>
                </a:solidFill>
              </a:rPr>
              <a:t>Atun</a:t>
            </a:r>
            <a:r>
              <a:rPr lang="ru-RU" sz="1400" dirty="0">
                <a:solidFill>
                  <a:srgbClr val="002060"/>
                </a:solidFill>
              </a:rPr>
              <a:t> R. </a:t>
            </a:r>
            <a:r>
              <a:rPr lang="ru-RU" sz="1400" dirty="0" err="1">
                <a:solidFill>
                  <a:srgbClr val="002060"/>
                </a:solidFill>
              </a:rPr>
              <a:t>Estimating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the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true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global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burden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of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mental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illness</a:t>
            </a:r>
            <a:r>
              <a:rPr lang="ru-RU" sz="1400" dirty="0">
                <a:solidFill>
                  <a:srgbClr val="002060"/>
                </a:solidFill>
              </a:rPr>
              <a:t>. </a:t>
            </a:r>
            <a:r>
              <a:rPr lang="ru-RU" sz="1400" dirty="0" err="1">
                <a:solidFill>
                  <a:srgbClr val="002060"/>
                </a:solidFill>
              </a:rPr>
              <a:t>Lancet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Psychiatry</a:t>
            </a:r>
            <a:r>
              <a:rPr lang="ru-RU" sz="1400" dirty="0">
                <a:solidFill>
                  <a:srgbClr val="002060"/>
                </a:solidFill>
              </a:rPr>
              <a:t>. </a:t>
            </a:r>
            <a:r>
              <a:rPr lang="ru-RU" sz="1400" dirty="0" smtClean="0">
                <a:solidFill>
                  <a:srgbClr val="002060"/>
                </a:solidFill>
              </a:rPr>
              <a:t>2016; 3: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smtClean="0">
                <a:solidFill>
                  <a:srgbClr val="002060"/>
                </a:solidFill>
              </a:rPr>
              <a:t>171-178.</a:t>
            </a: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3</a:t>
            </a:r>
            <a:r>
              <a:rPr lang="ru-RU" sz="1400" dirty="0" smtClean="0">
                <a:solidFill>
                  <a:srgbClr val="002060"/>
                </a:solidFill>
              </a:rPr>
              <a:t>. </a:t>
            </a:r>
            <a:r>
              <a:rPr lang="ru-RU" sz="1400" dirty="0" err="1">
                <a:solidFill>
                  <a:srgbClr val="002060"/>
                </a:solidFill>
              </a:rPr>
              <a:t>Vos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smtClean="0">
                <a:solidFill>
                  <a:srgbClr val="002060"/>
                </a:solidFill>
              </a:rPr>
              <a:t>T. </a:t>
            </a:r>
            <a:r>
              <a:rPr lang="ru-RU" sz="1400" dirty="0" err="1" smtClean="0">
                <a:solidFill>
                  <a:srgbClr val="002060"/>
                </a:solidFill>
              </a:rPr>
              <a:t>et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al</a:t>
            </a:r>
            <a:r>
              <a:rPr lang="ru-RU" sz="1400" dirty="0" smtClean="0">
                <a:solidFill>
                  <a:srgbClr val="002060"/>
                </a:solidFill>
              </a:rPr>
              <a:t>. </a:t>
            </a:r>
            <a:r>
              <a:rPr lang="ru-RU" sz="1400" dirty="0" err="1">
                <a:solidFill>
                  <a:srgbClr val="002060"/>
                </a:solidFill>
              </a:rPr>
              <a:t>Global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burden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of</a:t>
            </a:r>
            <a:r>
              <a:rPr lang="ru-RU" sz="1400" dirty="0">
                <a:solidFill>
                  <a:srgbClr val="002060"/>
                </a:solidFill>
              </a:rPr>
              <a:t> 369 </a:t>
            </a:r>
            <a:r>
              <a:rPr lang="ru-RU" sz="1400" dirty="0" err="1">
                <a:solidFill>
                  <a:srgbClr val="002060"/>
                </a:solidFill>
              </a:rPr>
              <a:t>diseases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and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injuries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in</a:t>
            </a:r>
            <a:r>
              <a:rPr lang="ru-RU" sz="1400" dirty="0">
                <a:solidFill>
                  <a:srgbClr val="002060"/>
                </a:solidFill>
              </a:rPr>
              <a:t> 204 </a:t>
            </a:r>
            <a:r>
              <a:rPr lang="ru-RU" sz="1400" dirty="0" err="1">
                <a:solidFill>
                  <a:srgbClr val="002060"/>
                </a:solidFill>
              </a:rPr>
              <a:t>countries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and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territories</a:t>
            </a:r>
            <a:r>
              <a:rPr lang="ru-RU" sz="1400" dirty="0">
                <a:solidFill>
                  <a:srgbClr val="002060"/>
                </a:solidFill>
              </a:rPr>
              <a:t>, </a:t>
            </a:r>
            <a:r>
              <a:rPr lang="ru-RU" sz="1400" dirty="0" smtClean="0">
                <a:solidFill>
                  <a:srgbClr val="002060"/>
                </a:solidFill>
              </a:rPr>
              <a:t>1990-2019</a:t>
            </a:r>
            <a:r>
              <a:rPr lang="ru-RU" sz="1400" dirty="0">
                <a:solidFill>
                  <a:srgbClr val="002060"/>
                </a:solidFill>
              </a:rPr>
              <a:t>: a </a:t>
            </a:r>
            <a:r>
              <a:rPr lang="ru-RU" sz="1400" dirty="0" err="1">
                <a:solidFill>
                  <a:srgbClr val="002060"/>
                </a:solidFill>
              </a:rPr>
              <a:t>systematic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analysis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for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the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global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burden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of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disease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study</a:t>
            </a:r>
            <a:r>
              <a:rPr lang="ru-RU" sz="1400" dirty="0">
                <a:solidFill>
                  <a:srgbClr val="002060"/>
                </a:solidFill>
              </a:rPr>
              <a:t> 2019. </a:t>
            </a:r>
            <a:r>
              <a:rPr lang="ru-RU" sz="1400" dirty="0" err="1">
                <a:solidFill>
                  <a:srgbClr val="002060"/>
                </a:solidFill>
              </a:rPr>
              <a:t>Lancet</a:t>
            </a:r>
            <a:r>
              <a:rPr lang="ru-RU" sz="1400" dirty="0">
                <a:solidFill>
                  <a:srgbClr val="002060"/>
                </a:solidFill>
              </a:rPr>
              <a:t>. </a:t>
            </a:r>
            <a:r>
              <a:rPr lang="ru-RU" sz="1400" dirty="0" smtClean="0">
                <a:solidFill>
                  <a:srgbClr val="002060"/>
                </a:solidFill>
              </a:rPr>
              <a:t>2020; 396: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smtClean="0">
                <a:solidFill>
                  <a:srgbClr val="002060"/>
                </a:solidFill>
              </a:rPr>
              <a:t>1204-1222</a:t>
            </a:r>
            <a:r>
              <a:rPr lang="ru-RU" sz="1400" dirty="0">
                <a:solidFill>
                  <a:srgbClr val="002060"/>
                </a:solidFill>
              </a:rPr>
              <a:t>. 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4</a:t>
            </a:r>
            <a:r>
              <a:rPr lang="ru-RU" sz="1400" dirty="0" smtClean="0">
                <a:solidFill>
                  <a:srgbClr val="002060"/>
                </a:solidFill>
              </a:rPr>
              <a:t>. </a:t>
            </a:r>
            <a:r>
              <a:rPr lang="ru-RU" sz="1400" dirty="0" err="1">
                <a:solidFill>
                  <a:srgbClr val="002060"/>
                </a:solidFill>
              </a:rPr>
              <a:t>Erskine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smtClean="0">
                <a:solidFill>
                  <a:srgbClr val="002060"/>
                </a:solidFill>
              </a:rPr>
              <a:t>H.E. </a:t>
            </a:r>
            <a:r>
              <a:rPr lang="ru-RU" sz="1400" dirty="0" err="1" smtClean="0">
                <a:solidFill>
                  <a:srgbClr val="002060"/>
                </a:solidFill>
              </a:rPr>
              <a:t>et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al</a:t>
            </a:r>
            <a:r>
              <a:rPr lang="ru-RU" sz="1400" dirty="0">
                <a:solidFill>
                  <a:srgbClr val="002060"/>
                </a:solidFill>
              </a:rPr>
              <a:t>. </a:t>
            </a:r>
            <a:r>
              <a:rPr lang="ru-RU" sz="1400" dirty="0" err="1">
                <a:solidFill>
                  <a:srgbClr val="002060"/>
                </a:solidFill>
              </a:rPr>
              <a:t>The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global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coverage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of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prevalence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data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for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mental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disorders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in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children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and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adolescents</a:t>
            </a:r>
            <a:r>
              <a:rPr lang="ru-RU" sz="1400" dirty="0">
                <a:solidFill>
                  <a:srgbClr val="002060"/>
                </a:solidFill>
              </a:rPr>
              <a:t>. </a:t>
            </a:r>
            <a:r>
              <a:rPr lang="ru-RU" sz="1400" dirty="0" err="1" smtClean="0">
                <a:solidFill>
                  <a:srgbClr val="002060"/>
                </a:solidFill>
              </a:rPr>
              <a:t>Epidemiol</a:t>
            </a:r>
            <a:r>
              <a:rPr lang="ru-RU" sz="1400" dirty="0" smtClean="0">
                <a:solidFill>
                  <a:srgbClr val="002060"/>
                </a:solidFill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</a:rPr>
              <a:t>Psychiatr</a:t>
            </a:r>
            <a:r>
              <a:rPr lang="ru-RU" sz="1400" dirty="0" smtClean="0">
                <a:solidFill>
                  <a:srgbClr val="002060"/>
                </a:solidFill>
              </a:rPr>
              <a:t>. </a:t>
            </a:r>
            <a:r>
              <a:rPr lang="ru-RU" sz="1400" dirty="0" err="1">
                <a:solidFill>
                  <a:srgbClr val="002060"/>
                </a:solidFill>
              </a:rPr>
              <a:t>Sci</a:t>
            </a:r>
            <a:r>
              <a:rPr lang="ru-RU" sz="1400" dirty="0">
                <a:solidFill>
                  <a:srgbClr val="002060"/>
                </a:solidFill>
              </a:rPr>
              <a:t>. </a:t>
            </a:r>
            <a:r>
              <a:rPr lang="ru-RU" sz="1400" dirty="0" smtClean="0">
                <a:solidFill>
                  <a:srgbClr val="002060"/>
                </a:solidFill>
              </a:rPr>
              <a:t>2017</a:t>
            </a:r>
            <a:r>
              <a:rPr lang="ru-RU" sz="1400" dirty="0">
                <a:solidFill>
                  <a:srgbClr val="002060"/>
                </a:solidFill>
              </a:rPr>
              <a:t>;</a:t>
            </a:r>
            <a:r>
              <a:rPr lang="ru-RU" sz="1400" dirty="0" smtClean="0">
                <a:solidFill>
                  <a:srgbClr val="002060"/>
                </a:solidFill>
              </a:rPr>
              <a:t> 26: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smtClean="0">
                <a:solidFill>
                  <a:srgbClr val="002060"/>
                </a:solidFill>
              </a:rPr>
              <a:t>395-402.</a:t>
            </a: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5</a:t>
            </a:r>
            <a:r>
              <a:rPr lang="ru-RU" sz="1400" dirty="0" smtClean="0">
                <a:solidFill>
                  <a:srgbClr val="002060"/>
                </a:solidFill>
              </a:rPr>
              <a:t>. WHO</a:t>
            </a:r>
            <a:r>
              <a:rPr lang="ru-RU" sz="1400" dirty="0">
                <a:solidFill>
                  <a:srgbClr val="002060"/>
                </a:solidFill>
              </a:rPr>
              <a:t>. </a:t>
            </a:r>
            <a:r>
              <a:rPr lang="ru-RU" sz="1400" dirty="0" err="1">
                <a:solidFill>
                  <a:srgbClr val="002060"/>
                </a:solidFill>
              </a:rPr>
              <a:t>Caring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for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сhildren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and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аdolescents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with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мental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d</a:t>
            </a:r>
            <a:r>
              <a:rPr lang="ru-RU" sz="1400" dirty="0" err="1" smtClean="0">
                <a:solidFill>
                  <a:srgbClr val="002060"/>
                </a:solidFill>
              </a:rPr>
              <a:t>isorders</a:t>
            </a:r>
            <a:r>
              <a:rPr lang="ru-RU" sz="1400" dirty="0">
                <a:solidFill>
                  <a:srgbClr val="002060"/>
                </a:solidFill>
              </a:rPr>
              <a:t>: </a:t>
            </a:r>
            <a:r>
              <a:rPr lang="en-US" sz="1400" dirty="0" smtClean="0">
                <a:solidFill>
                  <a:srgbClr val="002060"/>
                </a:solidFill>
              </a:rPr>
              <a:t>s</a:t>
            </a:r>
            <a:r>
              <a:rPr lang="ru-RU" sz="1400" dirty="0" err="1" smtClean="0">
                <a:solidFill>
                  <a:srgbClr val="002060"/>
                </a:solidFill>
              </a:rPr>
              <a:t>etting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>
                <a:solidFill>
                  <a:srgbClr val="002060"/>
                </a:solidFill>
              </a:rPr>
              <a:t>WHO </a:t>
            </a:r>
            <a:r>
              <a:rPr lang="en-US" sz="1400" dirty="0" smtClean="0">
                <a:solidFill>
                  <a:srgbClr val="002060"/>
                </a:solidFill>
              </a:rPr>
              <a:t>d</a:t>
            </a:r>
            <a:r>
              <a:rPr lang="ru-RU" sz="1400" dirty="0" err="1" smtClean="0">
                <a:solidFill>
                  <a:srgbClr val="002060"/>
                </a:solidFill>
              </a:rPr>
              <a:t>irections</a:t>
            </a:r>
            <a:r>
              <a:rPr lang="ru-RU" sz="1400" dirty="0">
                <a:solidFill>
                  <a:srgbClr val="002060"/>
                </a:solidFill>
              </a:rPr>
              <a:t>. </a:t>
            </a:r>
            <a:r>
              <a:rPr lang="ru-RU" sz="1400" dirty="0" err="1">
                <a:solidFill>
                  <a:srgbClr val="002060"/>
                </a:solidFill>
              </a:rPr>
              <a:t>Geneva</a:t>
            </a:r>
            <a:r>
              <a:rPr lang="ru-RU" sz="1400" dirty="0">
                <a:solidFill>
                  <a:srgbClr val="002060"/>
                </a:solidFill>
              </a:rPr>
              <a:t>: </a:t>
            </a:r>
            <a:r>
              <a:rPr lang="ru-RU" sz="1400" dirty="0" err="1">
                <a:solidFill>
                  <a:srgbClr val="002060"/>
                </a:solidFill>
              </a:rPr>
              <a:t>World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Health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Organization</a:t>
            </a:r>
            <a:r>
              <a:rPr lang="ru-RU" sz="1400" dirty="0">
                <a:solidFill>
                  <a:srgbClr val="002060"/>
                </a:solidFill>
              </a:rPr>
              <a:t> (2021). </a:t>
            </a:r>
            <a:r>
              <a:rPr lang="de-DE" sz="1400" dirty="0" smtClean="0">
                <a:solidFill>
                  <a:srgbClr val="002060"/>
                </a:solidFill>
              </a:rPr>
              <a:t>URL</a:t>
            </a:r>
            <a:r>
              <a:rPr lang="ru-RU" sz="1400" dirty="0" smtClean="0">
                <a:solidFill>
                  <a:srgbClr val="002060"/>
                </a:solidFill>
              </a:rPr>
              <a:t>: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  <a:hlinkClick r:id="rId2"/>
              </a:rPr>
              <a:t>http</a:t>
            </a:r>
            <a:r>
              <a:rPr lang="en-US" sz="1400" dirty="0">
                <a:solidFill>
                  <a:srgbClr val="002060"/>
                </a:solidFill>
                <a:hlinkClick r:id="rId2"/>
              </a:rPr>
              <a:t>://www.who.int/mental_health/media/en/785.pdf</a:t>
            </a:r>
            <a:r>
              <a:rPr lang="en-US" sz="1400" dirty="0">
                <a:solidFill>
                  <a:srgbClr val="002060"/>
                </a:solidFill>
              </a:rPr>
              <a:t> </a:t>
            </a:r>
            <a:r>
              <a:rPr lang="ru-RU" sz="1400" dirty="0">
                <a:solidFill>
                  <a:srgbClr val="002060"/>
                </a:solidFill>
              </a:rPr>
              <a:t> </a:t>
            </a:r>
            <a:endParaRPr lang="en-US" sz="1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6. </a:t>
            </a:r>
            <a:r>
              <a:rPr lang="en-US" sz="1400" dirty="0">
                <a:solidFill>
                  <a:srgbClr val="002060"/>
                </a:solidFill>
              </a:rPr>
              <a:t>Mental Health </a:t>
            </a:r>
            <a:r>
              <a:rPr lang="en-US" sz="1400" dirty="0" smtClean="0">
                <a:solidFill>
                  <a:srgbClr val="002060"/>
                </a:solidFill>
              </a:rPr>
              <a:t>Foundation </a:t>
            </a:r>
            <a:r>
              <a:rPr lang="en-US" sz="1400" dirty="0">
                <a:solidFill>
                  <a:srgbClr val="002060"/>
                </a:solidFill>
              </a:rPr>
              <a:t>(2024). </a:t>
            </a:r>
            <a:r>
              <a:rPr lang="de-DE" sz="1400" dirty="0">
                <a:solidFill>
                  <a:srgbClr val="002060"/>
                </a:solidFill>
              </a:rPr>
              <a:t>URL</a:t>
            </a:r>
            <a:r>
              <a:rPr lang="ru-RU" sz="1400" dirty="0">
                <a:solidFill>
                  <a:srgbClr val="002060"/>
                </a:solidFill>
              </a:rPr>
              <a:t>: </a:t>
            </a:r>
            <a:r>
              <a:rPr lang="en-US" sz="1400" u="sng" dirty="0" smtClean="0">
                <a:solidFill>
                  <a:srgbClr val="002060"/>
                </a:solidFill>
                <a:hlinkClick r:id="rId3"/>
              </a:rPr>
              <a:t>mentalhealth.org.uk</a:t>
            </a:r>
            <a:r>
              <a:rPr lang="en-US" sz="1400" u="sng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1100"/>
              </a:lnSpc>
            </a:pPr>
            <a:r>
              <a:rPr lang="de-DE" sz="1400" dirty="0" smtClean="0">
                <a:solidFill>
                  <a:srgbClr val="002060"/>
                </a:solidFill>
              </a:rPr>
              <a:t>7. Kessler R.C. </a:t>
            </a:r>
            <a:r>
              <a:rPr lang="ru-RU" sz="1400" dirty="0" err="1">
                <a:solidFill>
                  <a:srgbClr val="002060"/>
                </a:solidFill>
              </a:rPr>
              <a:t>et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al</a:t>
            </a:r>
            <a:r>
              <a:rPr lang="en-US" sz="1400" dirty="0" smtClean="0">
                <a:solidFill>
                  <a:srgbClr val="002060"/>
                </a:solidFill>
              </a:rPr>
              <a:t>.</a:t>
            </a:r>
            <a:r>
              <a:rPr lang="de-DE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Lifetime prevalence and age-of-onset distributions of DSM-IV disorders in the national comorbidity survey replication. </a:t>
            </a:r>
            <a:r>
              <a:rPr lang="en-US" sz="1400" dirty="0" smtClean="0">
                <a:solidFill>
                  <a:srgbClr val="002060"/>
                </a:solidFill>
              </a:rPr>
              <a:t>Arch. Gen. </a:t>
            </a:r>
            <a:r>
              <a:rPr lang="en-US" sz="1400" dirty="0">
                <a:solidFill>
                  <a:srgbClr val="002060"/>
                </a:solidFill>
              </a:rPr>
              <a:t>Psychiatry. </a:t>
            </a:r>
            <a:r>
              <a:rPr lang="en-US" sz="1400" dirty="0" smtClean="0">
                <a:solidFill>
                  <a:srgbClr val="002060"/>
                </a:solidFill>
              </a:rPr>
              <a:t>2005; 62: 593-602.  </a:t>
            </a:r>
            <a:endParaRPr lang="ru-RU" sz="1400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88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935" y="260648"/>
            <a:ext cx="8914904" cy="6311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ru-RU" sz="2400" dirty="0">
                <a:solidFill>
                  <a:srgbClr val="002060"/>
                </a:solidFill>
              </a:rPr>
              <a:t>Основными </a:t>
            </a:r>
            <a:r>
              <a:rPr lang="ru-RU" sz="2400" dirty="0" smtClean="0">
                <a:solidFill>
                  <a:srgbClr val="002060"/>
                </a:solidFill>
              </a:rPr>
              <a:t>психическими нарушениями, </a:t>
            </a:r>
            <a:r>
              <a:rPr lang="ru-RU" sz="2400" dirty="0">
                <a:solidFill>
                  <a:srgbClr val="002060"/>
                </a:solidFill>
              </a:rPr>
              <a:t>с которыми сталкиваются </a:t>
            </a:r>
            <a:r>
              <a:rPr lang="ru-RU" sz="2400" dirty="0" smtClean="0">
                <a:solidFill>
                  <a:srgbClr val="002060"/>
                </a:solidFill>
              </a:rPr>
              <a:t>подростки</a:t>
            </a:r>
            <a:r>
              <a:rPr lang="ru-RU" sz="2400" dirty="0">
                <a:solidFill>
                  <a:srgbClr val="002060"/>
                </a:solidFill>
              </a:rPr>
              <a:t>, являются тревожность и депрессия, </a:t>
            </a:r>
            <a:r>
              <a:rPr lang="ru-RU" sz="2400" dirty="0" smtClean="0">
                <a:solidFill>
                  <a:srgbClr val="002060"/>
                </a:solidFill>
              </a:rPr>
              <a:t>для которых разработаны эффективные вмешательства.</a:t>
            </a:r>
            <a:r>
              <a:rPr lang="en-US" sz="2400" baseline="30000" dirty="0" smtClean="0">
                <a:solidFill>
                  <a:srgbClr val="002060"/>
                </a:solidFill>
              </a:rPr>
              <a:t>1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2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В </a:t>
            </a:r>
            <a:r>
              <a:rPr lang="ru-RU" sz="2400" dirty="0">
                <a:solidFill>
                  <a:srgbClr val="002060"/>
                </a:solidFill>
              </a:rPr>
              <a:t>целом, сегодня больше молодых людей испытывают проблемы с психическим здоровьем, чем 30 лет назад.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ts val="2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Например</a:t>
            </a:r>
            <a:r>
              <a:rPr lang="ru-RU" sz="2400" dirty="0">
                <a:solidFill>
                  <a:srgbClr val="002060"/>
                </a:solidFill>
              </a:rPr>
              <a:t>, уровень депрессии среди подростков в США </a:t>
            </a:r>
            <a:r>
              <a:rPr lang="ru-RU" sz="2400" dirty="0" smtClean="0">
                <a:solidFill>
                  <a:srgbClr val="002060"/>
                </a:solidFill>
              </a:rPr>
              <a:t>увеличился </a:t>
            </a:r>
            <a:r>
              <a:rPr lang="ru-RU" sz="2400" dirty="0">
                <a:solidFill>
                  <a:srgbClr val="002060"/>
                </a:solidFill>
              </a:rPr>
              <a:t>с 8,1% в 2009 году до 15,8% в 2019 </a:t>
            </a:r>
            <a:r>
              <a:rPr lang="ru-RU" sz="2400" dirty="0" smtClean="0">
                <a:solidFill>
                  <a:srgbClr val="002060"/>
                </a:solidFill>
              </a:rPr>
              <a:t>году,</a:t>
            </a:r>
            <a:r>
              <a:rPr lang="en-US" sz="2400" baseline="30000" dirty="0" smtClean="0">
                <a:solidFill>
                  <a:srgbClr val="002060"/>
                </a:solidFill>
              </a:rPr>
              <a:t>2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а 11,5% </a:t>
            </a:r>
            <a:r>
              <a:rPr lang="ru-RU" sz="2400" dirty="0" smtClean="0">
                <a:solidFill>
                  <a:srgbClr val="002060"/>
                </a:solidFill>
              </a:rPr>
              <a:t>испытывали </a:t>
            </a:r>
            <a:r>
              <a:rPr lang="ru-RU" sz="2400" dirty="0">
                <a:solidFill>
                  <a:srgbClr val="002060"/>
                </a:solidFill>
              </a:rPr>
              <a:t>клинически значимую или тяжелую депрессию в 2023 </a:t>
            </a:r>
            <a:r>
              <a:rPr lang="ru-RU" sz="2400" dirty="0" smtClean="0">
                <a:solidFill>
                  <a:srgbClr val="002060"/>
                </a:solidFill>
              </a:rPr>
              <a:t>году.</a:t>
            </a:r>
            <a:r>
              <a:rPr lang="en-US" sz="2400" baseline="30000" dirty="0" smtClean="0">
                <a:solidFill>
                  <a:srgbClr val="002060"/>
                </a:solidFill>
              </a:rPr>
              <a:t>3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2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Данные </a:t>
            </a:r>
            <a:r>
              <a:rPr lang="ru-RU" sz="2400" dirty="0">
                <a:solidFill>
                  <a:srgbClr val="002060"/>
                </a:solidFill>
              </a:rPr>
              <a:t>из стран с низким и средним уровнем дохода </a:t>
            </a:r>
            <a:r>
              <a:rPr lang="ru-RU" sz="2400" dirty="0" smtClean="0">
                <a:solidFill>
                  <a:srgbClr val="002060"/>
                </a:solidFill>
              </a:rPr>
              <a:t>менее доступны, </a:t>
            </a:r>
            <a:r>
              <a:rPr lang="ru-RU" sz="2400" dirty="0">
                <a:solidFill>
                  <a:srgbClr val="002060"/>
                </a:solidFill>
              </a:rPr>
              <a:t>но имеющиеся </a:t>
            </a:r>
            <a:r>
              <a:rPr lang="ru-RU" sz="2400" dirty="0" smtClean="0">
                <a:solidFill>
                  <a:srgbClr val="002060"/>
                </a:solidFill>
              </a:rPr>
              <a:t>сведения указывают </a:t>
            </a:r>
            <a:r>
              <a:rPr lang="ru-RU" sz="2400" dirty="0">
                <a:solidFill>
                  <a:srgbClr val="002060"/>
                </a:solidFill>
              </a:rPr>
              <a:t>на признаки </a:t>
            </a:r>
            <a:r>
              <a:rPr lang="ru-RU" sz="2400" dirty="0" smtClean="0">
                <a:solidFill>
                  <a:srgbClr val="002060"/>
                </a:solidFill>
              </a:rPr>
              <a:t>ещё </a:t>
            </a:r>
            <a:r>
              <a:rPr lang="ru-RU" sz="2400" dirty="0">
                <a:solidFill>
                  <a:srgbClr val="002060"/>
                </a:solidFill>
              </a:rPr>
              <a:t>более высоких показателей в этих </a:t>
            </a:r>
            <a:r>
              <a:rPr lang="ru-RU" sz="2400" dirty="0" smtClean="0">
                <a:solidFill>
                  <a:srgbClr val="002060"/>
                </a:solidFill>
              </a:rPr>
              <a:t>регионах.</a:t>
            </a:r>
            <a:r>
              <a:rPr lang="en-US" sz="2400" baseline="30000" dirty="0" smtClean="0">
                <a:solidFill>
                  <a:srgbClr val="002060"/>
                </a:solidFill>
              </a:rPr>
              <a:t>4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2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Например</a:t>
            </a:r>
            <a:r>
              <a:rPr lang="ru-RU" sz="2400" dirty="0">
                <a:solidFill>
                  <a:srgbClr val="002060"/>
                </a:solidFill>
              </a:rPr>
              <a:t>, </a:t>
            </a:r>
            <a:r>
              <a:rPr lang="ru-RU" sz="2400" dirty="0" smtClean="0">
                <a:solidFill>
                  <a:srgbClr val="002060"/>
                </a:solidFill>
              </a:rPr>
              <a:t>сообщается о 17</a:t>
            </a:r>
            <a:r>
              <a:rPr lang="ru-RU" sz="2400" dirty="0">
                <a:solidFill>
                  <a:srgbClr val="002060"/>
                </a:solidFill>
              </a:rPr>
              <a:t>% для Южной </a:t>
            </a:r>
            <a:r>
              <a:rPr lang="ru-RU" sz="2400" dirty="0" smtClean="0">
                <a:solidFill>
                  <a:srgbClr val="002060"/>
                </a:solidFill>
              </a:rPr>
              <a:t>Африки</a:t>
            </a:r>
            <a:r>
              <a:rPr lang="en-US" sz="2400" baseline="30000" dirty="0" smtClean="0">
                <a:solidFill>
                  <a:srgbClr val="002060"/>
                </a:solidFill>
              </a:rPr>
              <a:t>5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и от 14,8% до 22,7% </a:t>
            </a:r>
            <a:r>
              <a:rPr lang="ru-RU" sz="2400" dirty="0" smtClean="0">
                <a:solidFill>
                  <a:srgbClr val="002060"/>
                </a:solidFill>
              </a:rPr>
              <a:t>для Тайваня.</a:t>
            </a:r>
            <a:r>
              <a:rPr lang="en-US" sz="2400" baseline="30000" dirty="0" smtClean="0">
                <a:solidFill>
                  <a:srgbClr val="002060"/>
                </a:solidFill>
              </a:rPr>
              <a:t>6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2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Недавние </a:t>
            </a:r>
            <a:r>
              <a:rPr lang="ru-RU" sz="2400" dirty="0">
                <a:solidFill>
                  <a:srgbClr val="002060"/>
                </a:solidFill>
              </a:rPr>
              <a:t>отчеты указывают на то, что </a:t>
            </a:r>
            <a:r>
              <a:rPr lang="ru-RU" sz="2400" dirty="0" smtClean="0">
                <a:solidFill>
                  <a:srgbClr val="002060"/>
                </a:solidFill>
              </a:rPr>
              <a:t>указанные показатели </a:t>
            </a:r>
            <a:r>
              <a:rPr lang="ru-RU" sz="2400" dirty="0">
                <a:solidFill>
                  <a:srgbClr val="002060"/>
                </a:solidFill>
              </a:rPr>
              <a:t>значительно возросли во время всемирной пандемии </a:t>
            </a:r>
            <a:r>
              <a:rPr lang="ru-RU" sz="2400" dirty="0" smtClean="0">
                <a:solidFill>
                  <a:srgbClr val="002060"/>
                </a:solidFill>
              </a:rPr>
              <a:t>COVID-19.</a:t>
            </a:r>
            <a:r>
              <a:rPr lang="en-US" sz="2400" baseline="30000" dirty="0" smtClean="0">
                <a:solidFill>
                  <a:srgbClr val="002060"/>
                </a:solidFill>
              </a:rPr>
              <a:t>7</a:t>
            </a:r>
          </a:p>
          <a:p>
            <a:pPr>
              <a:lnSpc>
                <a:spcPts val="1100"/>
              </a:lnSpc>
            </a:pPr>
            <a:endParaRPr lang="en-US" sz="1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1. </a:t>
            </a:r>
            <a:r>
              <a:rPr lang="ru-RU" sz="1400" dirty="0" smtClean="0">
                <a:solidFill>
                  <a:srgbClr val="002060"/>
                </a:solidFill>
              </a:rPr>
              <a:t>WHO</a:t>
            </a:r>
            <a:r>
              <a:rPr lang="ru-RU" sz="1400" dirty="0">
                <a:solidFill>
                  <a:srgbClr val="002060"/>
                </a:solidFill>
              </a:rPr>
              <a:t>. </a:t>
            </a:r>
            <a:r>
              <a:rPr lang="ru-RU" sz="1400" dirty="0" err="1">
                <a:solidFill>
                  <a:srgbClr val="002060"/>
                </a:solidFill>
              </a:rPr>
              <a:t>Caring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for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сhildren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and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аdolescents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with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мental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d</a:t>
            </a:r>
            <a:r>
              <a:rPr lang="ru-RU" sz="1400" dirty="0" err="1">
                <a:solidFill>
                  <a:srgbClr val="002060"/>
                </a:solidFill>
              </a:rPr>
              <a:t>isorders</a:t>
            </a:r>
            <a:r>
              <a:rPr lang="ru-RU" sz="1400" dirty="0">
                <a:solidFill>
                  <a:srgbClr val="002060"/>
                </a:solidFill>
              </a:rPr>
              <a:t>: </a:t>
            </a:r>
            <a:r>
              <a:rPr lang="en-US" sz="1400" dirty="0">
                <a:solidFill>
                  <a:srgbClr val="002060"/>
                </a:solidFill>
              </a:rPr>
              <a:t>s</a:t>
            </a:r>
            <a:r>
              <a:rPr lang="ru-RU" sz="1400" dirty="0" err="1">
                <a:solidFill>
                  <a:srgbClr val="002060"/>
                </a:solidFill>
              </a:rPr>
              <a:t>etting</a:t>
            </a:r>
            <a:r>
              <a:rPr lang="ru-RU" sz="1400" dirty="0">
                <a:solidFill>
                  <a:srgbClr val="002060"/>
                </a:solidFill>
              </a:rPr>
              <a:t> WHO </a:t>
            </a:r>
            <a:r>
              <a:rPr lang="en-US" sz="1400" dirty="0">
                <a:solidFill>
                  <a:srgbClr val="002060"/>
                </a:solidFill>
              </a:rPr>
              <a:t>d</a:t>
            </a:r>
            <a:r>
              <a:rPr lang="ru-RU" sz="1400" dirty="0" err="1">
                <a:solidFill>
                  <a:srgbClr val="002060"/>
                </a:solidFill>
              </a:rPr>
              <a:t>irections</a:t>
            </a:r>
            <a:r>
              <a:rPr lang="ru-RU" sz="1400" dirty="0">
                <a:solidFill>
                  <a:srgbClr val="002060"/>
                </a:solidFill>
              </a:rPr>
              <a:t>. </a:t>
            </a:r>
            <a:r>
              <a:rPr lang="ru-RU" sz="1400" dirty="0" err="1">
                <a:solidFill>
                  <a:srgbClr val="002060"/>
                </a:solidFill>
              </a:rPr>
              <a:t>Geneva</a:t>
            </a:r>
            <a:r>
              <a:rPr lang="ru-RU" sz="1400" dirty="0">
                <a:solidFill>
                  <a:srgbClr val="002060"/>
                </a:solidFill>
              </a:rPr>
              <a:t>: </a:t>
            </a:r>
            <a:r>
              <a:rPr lang="ru-RU" sz="1400" dirty="0" err="1">
                <a:solidFill>
                  <a:srgbClr val="002060"/>
                </a:solidFill>
              </a:rPr>
              <a:t>World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Health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Organization</a:t>
            </a:r>
            <a:r>
              <a:rPr lang="ru-RU" sz="1400" dirty="0">
                <a:solidFill>
                  <a:srgbClr val="002060"/>
                </a:solidFill>
              </a:rPr>
              <a:t> (2021). </a:t>
            </a:r>
            <a:r>
              <a:rPr lang="de-DE" sz="1400" dirty="0">
                <a:solidFill>
                  <a:srgbClr val="002060"/>
                </a:solidFill>
              </a:rPr>
              <a:t>URL</a:t>
            </a:r>
            <a:r>
              <a:rPr lang="ru-RU" sz="1400" dirty="0">
                <a:solidFill>
                  <a:srgbClr val="002060"/>
                </a:solidFill>
              </a:rPr>
              <a:t>: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  <a:hlinkClick r:id="rId2"/>
              </a:rPr>
              <a:t>http://www.who.int/mental_health/media/en/785.pdf</a:t>
            </a:r>
            <a:r>
              <a:rPr lang="en-US" sz="1400" dirty="0">
                <a:solidFill>
                  <a:srgbClr val="002060"/>
                </a:solidFill>
              </a:rPr>
              <a:t> </a:t>
            </a:r>
            <a:endParaRPr lang="en-US" sz="1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2. </a:t>
            </a:r>
            <a:r>
              <a:rPr lang="en-US" sz="1400" dirty="0" err="1">
                <a:solidFill>
                  <a:srgbClr val="002060"/>
                </a:solidFill>
              </a:rPr>
              <a:t>Mojtabai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R., </a:t>
            </a:r>
            <a:r>
              <a:rPr lang="en-US" sz="1400" dirty="0" err="1">
                <a:solidFill>
                  <a:srgbClr val="002060"/>
                </a:solidFill>
              </a:rPr>
              <a:t>Olfson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M., </a:t>
            </a:r>
            <a:r>
              <a:rPr lang="en-US" sz="1400" dirty="0">
                <a:solidFill>
                  <a:srgbClr val="002060"/>
                </a:solidFill>
              </a:rPr>
              <a:t>Han B. National trends in the prevalence and treatment of depression in adolescents and young adults. Pediatrics. </a:t>
            </a:r>
            <a:r>
              <a:rPr lang="en-US" sz="1400" dirty="0" smtClean="0">
                <a:solidFill>
                  <a:srgbClr val="002060"/>
                </a:solidFill>
              </a:rPr>
              <a:t>2016</a:t>
            </a:r>
            <a:r>
              <a:rPr lang="en-US" sz="1400" dirty="0">
                <a:solidFill>
                  <a:srgbClr val="002060"/>
                </a:solidFill>
              </a:rPr>
              <a:t>;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138(6</a:t>
            </a:r>
            <a:r>
              <a:rPr lang="en-US" sz="1400" dirty="0" smtClean="0">
                <a:solidFill>
                  <a:srgbClr val="002060"/>
                </a:solidFill>
              </a:rPr>
              <a:t>): e20161878.</a:t>
            </a: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3. </a:t>
            </a:r>
            <a:r>
              <a:rPr lang="en-US" sz="1400" dirty="0">
                <a:solidFill>
                  <a:srgbClr val="002060"/>
                </a:solidFill>
              </a:rPr>
              <a:t>Mental Health America Foundation. (2024). </a:t>
            </a:r>
            <a:r>
              <a:rPr lang="de-DE" sz="1400" dirty="0">
                <a:solidFill>
                  <a:srgbClr val="002060"/>
                </a:solidFill>
              </a:rPr>
              <a:t>URL</a:t>
            </a:r>
            <a:r>
              <a:rPr lang="ru-RU" sz="1400" dirty="0">
                <a:solidFill>
                  <a:srgbClr val="002060"/>
                </a:solidFill>
              </a:rPr>
              <a:t>: </a:t>
            </a:r>
            <a:r>
              <a:rPr lang="en-US" sz="1400" u="sng" dirty="0" smtClean="0">
                <a:solidFill>
                  <a:srgbClr val="002060"/>
                </a:solidFill>
                <a:hlinkClick r:id="rId3"/>
              </a:rPr>
              <a:t>https</a:t>
            </a:r>
            <a:r>
              <a:rPr lang="en-US" sz="1400" u="sng" dirty="0">
                <a:solidFill>
                  <a:srgbClr val="002060"/>
                </a:solidFill>
                <a:hlinkClick r:id="rId3"/>
              </a:rPr>
              <a:t>://</a:t>
            </a:r>
            <a:r>
              <a:rPr lang="en-US" sz="1400" u="sng" dirty="0" smtClean="0">
                <a:solidFill>
                  <a:srgbClr val="002060"/>
                </a:solidFill>
                <a:hlinkClick r:id="rId3"/>
              </a:rPr>
              <a:t>mhanational.org/issues/2023/mental-health-america-youth-data</a:t>
            </a:r>
            <a:r>
              <a:rPr lang="en-US" sz="1400" u="sng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4. </a:t>
            </a:r>
            <a:r>
              <a:rPr lang="en-US" sz="1400" dirty="0" err="1" smtClean="0">
                <a:solidFill>
                  <a:srgbClr val="002060"/>
                </a:solidFill>
              </a:rPr>
              <a:t>Kaku</a:t>
            </a:r>
            <a:r>
              <a:rPr lang="en-US" sz="1400" dirty="0" smtClean="0">
                <a:solidFill>
                  <a:srgbClr val="002060"/>
                </a:solidFill>
              </a:rPr>
              <a:t> S.M. et </a:t>
            </a:r>
            <a:r>
              <a:rPr lang="en-US" sz="1400" dirty="0">
                <a:solidFill>
                  <a:srgbClr val="002060"/>
                </a:solidFill>
              </a:rPr>
              <a:t>al. Global child and adolescent mental health perspectives: bringing change locally, while thinking globally. Child </a:t>
            </a:r>
            <a:r>
              <a:rPr lang="en-US" sz="1400" dirty="0" err="1" smtClean="0">
                <a:solidFill>
                  <a:srgbClr val="002060"/>
                </a:solidFill>
              </a:rPr>
              <a:t>Adolesc</a:t>
            </a:r>
            <a:r>
              <a:rPr lang="en-US" sz="1400" dirty="0" smtClean="0">
                <a:solidFill>
                  <a:srgbClr val="002060"/>
                </a:solidFill>
              </a:rPr>
              <a:t>. </a:t>
            </a:r>
            <a:r>
              <a:rPr lang="en-US" sz="1400" dirty="0">
                <a:solidFill>
                  <a:srgbClr val="002060"/>
                </a:solidFill>
              </a:rPr>
              <a:t>Psychiatry </a:t>
            </a:r>
            <a:r>
              <a:rPr lang="en-US" sz="1400" dirty="0" err="1" smtClean="0">
                <a:solidFill>
                  <a:srgbClr val="002060"/>
                </a:solidFill>
              </a:rPr>
              <a:t>Ment</a:t>
            </a:r>
            <a:r>
              <a:rPr lang="en-US" sz="1400" dirty="0" smtClean="0">
                <a:solidFill>
                  <a:srgbClr val="002060"/>
                </a:solidFill>
              </a:rPr>
              <a:t>. Health. 2022</a:t>
            </a:r>
            <a:r>
              <a:rPr lang="en-US" sz="1400" dirty="0">
                <a:solidFill>
                  <a:srgbClr val="002060"/>
                </a:solidFill>
              </a:rPr>
              <a:t>;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16</a:t>
            </a:r>
            <a:r>
              <a:rPr lang="en-US" sz="1400" dirty="0" smtClean="0">
                <a:solidFill>
                  <a:srgbClr val="002060"/>
                </a:solidFill>
              </a:rPr>
              <a:t>: 82.</a:t>
            </a: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5. </a:t>
            </a:r>
            <a:r>
              <a:rPr lang="en-US" sz="1400" dirty="0" err="1">
                <a:solidFill>
                  <a:srgbClr val="002060"/>
                </a:solidFill>
              </a:rPr>
              <a:t>Kleintjes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S. et </a:t>
            </a:r>
            <a:r>
              <a:rPr lang="en-US" sz="1400" dirty="0">
                <a:solidFill>
                  <a:srgbClr val="002060"/>
                </a:solidFill>
              </a:rPr>
              <a:t>al. The prevalence of mental disorders among children, adolescents and adults in the western cape, South Africa. </a:t>
            </a:r>
            <a:r>
              <a:rPr lang="en-US" sz="1400" dirty="0" smtClean="0">
                <a:solidFill>
                  <a:srgbClr val="002060"/>
                </a:solidFill>
              </a:rPr>
              <a:t>Afr. J. </a:t>
            </a:r>
            <a:r>
              <a:rPr lang="en-US" sz="1400" dirty="0">
                <a:solidFill>
                  <a:srgbClr val="002060"/>
                </a:solidFill>
              </a:rPr>
              <a:t>Psychiatry. </a:t>
            </a:r>
            <a:r>
              <a:rPr lang="en-US" sz="1400" dirty="0" smtClean="0">
                <a:solidFill>
                  <a:srgbClr val="002060"/>
                </a:solidFill>
              </a:rPr>
              <a:t>2006</a:t>
            </a:r>
            <a:r>
              <a:rPr lang="en-US" sz="1400" dirty="0">
                <a:solidFill>
                  <a:srgbClr val="002060"/>
                </a:solidFill>
              </a:rPr>
              <a:t>;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9(3</a:t>
            </a:r>
            <a:r>
              <a:rPr lang="en-US" sz="1400" dirty="0" smtClean="0">
                <a:solidFill>
                  <a:srgbClr val="002060"/>
                </a:solidFill>
              </a:rPr>
              <a:t>): 157-60.</a:t>
            </a: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6. </a:t>
            </a:r>
            <a:r>
              <a:rPr lang="en-US" sz="1400" dirty="0" err="1">
                <a:solidFill>
                  <a:srgbClr val="002060"/>
                </a:solidFill>
              </a:rPr>
              <a:t>Gau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S.S.F. </a:t>
            </a:r>
            <a:r>
              <a:rPr lang="en-US" sz="1400" dirty="0">
                <a:solidFill>
                  <a:srgbClr val="002060"/>
                </a:solidFill>
              </a:rPr>
              <a:t>et </a:t>
            </a:r>
            <a:r>
              <a:rPr lang="en-US" sz="1400" dirty="0" smtClean="0">
                <a:solidFill>
                  <a:srgbClr val="002060"/>
                </a:solidFill>
              </a:rPr>
              <a:t>al. A </a:t>
            </a:r>
            <a:r>
              <a:rPr lang="en-US" sz="1400" dirty="0">
                <a:solidFill>
                  <a:srgbClr val="002060"/>
                </a:solidFill>
              </a:rPr>
              <a:t>3-year panel study of mental disorders among adolescents in Taiwan. </a:t>
            </a:r>
            <a:r>
              <a:rPr lang="en-US" sz="1400" dirty="0" smtClean="0">
                <a:solidFill>
                  <a:srgbClr val="002060"/>
                </a:solidFill>
              </a:rPr>
              <a:t>Am. J. </a:t>
            </a:r>
            <a:r>
              <a:rPr lang="en-US" sz="1400" dirty="0">
                <a:solidFill>
                  <a:srgbClr val="002060"/>
                </a:solidFill>
              </a:rPr>
              <a:t>Psychiatry. </a:t>
            </a:r>
            <a:r>
              <a:rPr lang="en-US" sz="1400" dirty="0" smtClean="0">
                <a:solidFill>
                  <a:srgbClr val="002060"/>
                </a:solidFill>
              </a:rPr>
              <a:t>2005</a:t>
            </a:r>
            <a:r>
              <a:rPr lang="en-US" sz="1400" dirty="0">
                <a:solidFill>
                  <a:srgbClr val="002060"/>
                </a:solidFill>
              </a:rPr>
              <a:t>;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162(7</a:t>
            </a:r>
            <a:r>
              <a:rPr lang="en-US" sz="1400" dirty="0" smtClean="0">
                <a:solidFill>
                  <a:srgbClr val="002060"/>
                </a:solidFill>
              </a:rPr>
              <a:t>): 1344-1350.</a:t>
            </a: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7. </a:t>
            </a:r>
            <a:r>
              <a:rPr lang="en-US" sz="1400" dirty="0" err="1">
                <a:solidFill>
                  <a:srgbClr val="002060"/>
                </a:solidFill>
              </a:rPr>
              <a:t>Hossain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M.M. et </a:t>
            </a:r>
            <a:r>
              <a:rPr lang="en-US" sz="1400" dirty="0">
                <a:solidFill>
                  <a:srgbClr val="002060"/>
                </a:solidFill>
              </a:rPr>
              <a:t>al. Global burden of mental health problems among children and adolescents during COVID-19 pandemic: a systematic umbrella review. Psychiatry Res. </a:t>
            </a:r>
            <a:r>
              <a:rPr lang="en-US" sz="1400" dirty="0" smtClean="0">
                <a:solidFill>
                  <a:srgbClr val="002060"/>
                </a:solidFill>
              </a:rPr>
              <a:t>2022; 317: 114814.</a:t>
            </a: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95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66589"/>
            <a:ext cx="9012140" cy="6453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ru-RU" sz="2400" dirty="0">
                <a:solidFill>
                  <a:srgbClr val="002060"/>
                </a:solidFill>
              </a:rPr>
              <a:t>Аналогичная </a:t>
            </a:r>
            <a:r>
              <a:rPr lang="ru-RU" sz="2400" dirty="0" smtClean="0">
                <a:solidFill>
                  <a:srgbClr val="002060"/>
                </a:solidFill>
              </a:rPr>
              <a:t>картина </a:t>
            </a:r>
            <a:r>
              <a:rPr lang="ru-RU" sz="2400" dirty="0">
                <a:solidFill>
                  <a:srgbClr val="002060"/>
                </a:solidFill>
              </a:rPr>
              <a:t>наблюдается </a:t>
            </a:r>
            <a:r>
              <a:rPr lang="ru-RU" sz="2400" dirty="0" smtClean="0">
                <a:solidFill>
                  <a:srgbClr val="002060"/>
                </a:solidFill>
              </a:rPr>
              <a:t>и в </a:t>
            </a:r>
            <a:r>
              <a:rPr lang="ru-RU" sz="2400" dirty="0">
                <a:solidFill>
                  <a:srgbClr val="002060"/>
                </a:solidFill>
              </a:rPr>
              <a:t>отношении </a:t>
            </a:r>
            <a:r>
              <a:rPr lang="ru-RU" sz="2400" dirty="0" smtClean="0">
                <a:solidFill>
                  <a:srgbClr val="002060"/>
                </a:solidFill>
              </a:rPr>
              <a:t>тревожных расстройств. </a:t>
            </a:r>
          </a:p>
          <a:p>
            <a:pPr>
              <a:lnSpc>
                <a:spcPts val="25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Если </a:t>
            </a:r>
            <a:r>
              <a:rPr lang="ru-RU" sz="2400" dirty="0">
                <a:solidFill>
                  <a:srgbClr val="002060"/>
                </a:solidFill>
              </a:rPr>
              <a:t>объединить </a:t>
            </a:r>
            <a:r>
              <a:rPr lang="ru-RU" sz="2400" dirty="0" smtClean="0">
                <a:solidFill>
                  <a:srgbClr val="002060"/>
                </a:solidFill>
              </a:rPr>
              <a:t>проявления </a:t>
            </a:r>
            <a:r>
              <a:rPr lang="ru-RU" sz="2400" dirty="0">
                <a:solidFill>
                  <a:srgbClr val="002060"/>
                </a:solidFill>
              </a:rPr>
              <a:t>чрезмерного </a:t>
            </a:r>
            <a:r>
              <a:rPr lang="ru-RU" sz="2400" dirty="0" smtClean="0">
                <a:solidFill>
                  <a:srgbClr val="002060"/>
                </a:solidFill>
              </a:rPr>
              <a:t>дискомфорта, </a:t>
            </a:r>
            <a:r>
              <a:rPr lang="ru-RU" sz="2400" dirty="0">
                <a:solidFill>
                  <a:srgbClr val="002060"/>
                </a:solidFill>
              </a:rPr>
              <a:t>беспокойства и </a:t>
            </a:r>
            <a:r>
              <a:rPr lang="ru-RU" sz="2400" dirty="0" smtClean="0">
                <a:solidFill>
                  <a:srgbClr val="002060"/>
                </a:solidFill>
              </a:rPr>
              <a:t>страха, </a:t>
            </a:r>
            <a:r>
              <a:rPr lang="ru-RU" sz="2400" dirty="0" err="1">
                <a:solidFill>
                  <a:srgbClr val="002060"/>
                </a:solidFill>
              </a:rPr>
              <a:t>генерализованную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тревожность, </a:t>
            </a:r>
            <a:r>
              <a:rPr lang="ru-RU" sz="2400" dirty="0">
                <a:solidFill>
                  <a:srgbClr val="002060"/>
                </a:solidFill>
              </a:rPr>
              <a:t>обсессивно-</a:t>
            </a:r>
            <a:r>
              <a:rPr lang="ru-RU" sz="2400" dirty="0" err="1">
                <a:solidFill>
                  <a:srgbClr val="002060"/>
                </a:solidFill>
              </a:rPr>
              <a:t>компульсивное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поведение </a:t>
            </a:r>
            <a:r>
              <a:rPr lang="ru-RU" sz="2400" dirty="0">
                <a:solidFill>
                  <a:srgbClr val="002060"/>
                </a:solidFill>
              </a:rPr>
              <a:t>и посттравматический стресс, то </a:t>
            </a:r>
            <a:r>
              <a:rPr lang="ru-RU" sz="2400" dirty="0" smtClean="0">
                <a:solidFill>
                  <a:srgbClr val="002060"/>
                </a:solidFill>
              </a:rPr>
              <a:t>их распространенность достигает 32</a:t>
            </a:r>
            <a:r>
              <a:rPr lang="ru-RU" sz="2400" dirty="0">
                <a:solidFill>
                  <a:srgbClr val="002060"/>
                </a:solidFill>
              </a:rPr>
              <a:t>% у </a:t>
            </a:r>
            <a:r>
              <a:rPr lang="ru-RU" sz="2400" dirty="0" smtClean="0">
                <a:solidFill>
                  <a:srgbClr val="002060"/>
                </a:solidFill>
              </a:rPr>
              <a:t>13-18-летних.</a:t>
            </a:r>
            <a:r>
              <a:rPr lang="en-US" sz="2400" baseline="30000" dirty="0" smtClean="0">
                <a:solidFill>
                  <a:srgbClr val="002060"/>
                </a:solidFill>
              </a:rPr>
              <a:t>1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25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В странах с высоким доходом </a:t>
            </a:r>
            <a:r>
              <a:rPr lang="ru-RU" sz="2400" dirty="0">
                <a:solidFill>
                  <a:srgbClr val="002060"/>
                </a:solidFill>
              </a:rPr>
              <a:t>распространенность тревожных расстройств (включая специфические фобии) за 12-месячный период составила от 7,1% до 18,4</a:t>
            </a:r>
            <a:r>
              <a:rPr lang="ru-RU" sz="2400" dirty="0" smtClean="0">
                <a:solidFill>
                  <a:srgbClr val="002060"/>
                </a:solidFill>
              </a:rPr>
              <a:t>%,</a:t>
            </a:r>
            <a:r>
              <a:rPr lang="en-US" sz="2400" baseline="30000" dirty="0" smtClean="0">
                <a:solidFill>
                  <a:srgbClr val="002060"/>
                </a:solidFill>
              </a:rPr>
              <a:t>2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в то время как систематический обзор расстройств психического здоровья у подростков во время пандемии в регионах с низким и средним </a:t>
            </a:r>
            <a:r>
              <a:rPr lang="ru-RU" sz="2400" dirty="0" smtClean="0">
                <a:solidFill>
                  <a:srgbClr val="002060"/>
                </a:solidFill>
              </a:rPr>
              <a:t>доходом показал </a:t>
            </a:r>
            <a:r>
              <a:rPr lang="ru-RU" sz="2400" dirty="0">
                <a:solidFill>
                  <a:srgbClr val="002060"/>
                </a:solidFill>
              </a:rPr>
              <a:t>распространенность </a:t>
            </a:r>
            <a:r>
              <a:rPr lang="ru-RU" sz="2400" dirty="0" smtClean="0">
                <a:solidFill>
                  <a:srgbClr val="002060"/>
                </a:solidFill>
              </a:rPr>
              <a:t>тревожности, равную 43,69%.</a:t>
            </a:r>
            <a:r>
              <a:rPr lang="en-US" sz="2400" baseline="30000" dirty="0" smtClean="0">
                <a:solidFill>
                  <a:srgbClr val="002060"/>
                </a:solidFill>
              </a:rPr>
              <a:t>3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25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В </a:t>
            </a:r>
            <a:r>
              <a:rPr lang="ru-RU" sz="2400" dirty="0">
                <a:solidFill>
                  <a:srgbClr val="002060"/>
                </a:solidFill>
              </a:rPr>
              <a:t>целом, клинически </a:t>
            </a:r>
            <a:r>
              <a:rPr lang="ru-RU" sz="2400" dirty="0" smtClean="0">
                <a:solidFill>
                  <a:srgbClr val="002060"/>
                </a:solidFill>
              </a:rPr>
              <a:t>очерченные </a:t>
            </a:r>
            <a:r>
              <a:rPr lang="ru-RU" sz="2400" dirty="0">
                <a:solidFill>
                  <a:srgbClr val="002060"/>
                </a:solidFill>
              </a:rPr>
              <a:t>симптомы тревожности (у 1 из 5 подростков) удвоились в течение первого года </a:t>
            </a:r>
            <a:r>
              <a:rPr lang="ru-RU" sz="2400" dirty="0" smtClean="0">
                <a:solidFill>
                  <a:srgbClr val="002060"/>
                </a:solidFill>
              </a:rPr>
              <a:t>пандемии.</a:t>
            </a:r>
            <a:r>
              <a:rPr lang="en-US" sz="2400" baseline="30000" dirty="0" smtClean="0">
                <a:solidFill>
                  <a:srgbClr val="002060"/>
                </a:solidFill>
              </a:rPr>
              <a:t>4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endParaRPr lang="en-US" sz="2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endParaRPr lang="de-DE" sz="1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endParaRPr lang="ru-RU" sz="1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r>
              <a:rPr lang="de-DE" sz="1400" dirty="0" smtClean="0">
                <a:solidFill>
                  <a:srgbClr val="002060"/>
                </a:solidFill>
              </a:rPr>
              <a:t>1</a:t>
            </a:r>
            <a:r>
              <a:rPr lang="de-DE" sz="1400" dirty="0" smtClean="0">
                <a:solidFill>
                  <a:srgbClr val="002060"/>
                </a:solidFill>
              </a:rPr>
              <a:t>. Kessler </a:t>
            </a:r>
            <a:r>
              <a:rPr lang="de-DE" sz="1400" dirty="0">
                <a:solidFill>
                  <a:srgbClr val="002060"/>
                </a:solidFill>
              </a:rPr>
              <a:t>R.C. </a:t>
            </a:r>
            <a:r>
              <a:rPr lang="ru-RU" sz="1400" dirty="0" err="1">
                <a:solidFill>
                  <a:srgbClr val="002060"/>
                </a:solidFill>
              </a:rPr>
              <a:t>et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al</a:t>
            </a:r>
            <a:r>
              <a:rPr lang="en-US" sz="1400" dirty="0">
                <a:solidFill>
                  <a:srgbClr val="002060"/>
                </a:solidFill>
              </a:rPr>
              <a:t>.</a:t>
            </a:r>
            <a:r>
              <a:rPr lang="de-DE" sz="1400" dirty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Lifetime prevalence and age-of-onset distributions of DSM-IV disorders in the national comorbidity survey replication. Arch. Gen. Psychiatry. 2005; 62</a:t>
            </a:r>
            <a:r>
              <a:rPr lang="en-US" sz="1400" dirty="0" smtClean="0">
                <a:solidFill>
                  <a:srgbClr val="002060"/>
                </a:solidFill>
              </a:rPr>
              <a:t>: 593-602</a:t>
            </a:r>
            <a:r>
              <a:rPr lang="en-US" sz="1400" dirty="0">
                <a:solidFill>
                  <a:srgbClr val="002060"/>
                </a:solidFill>
              </a:rPr>
              <a:t>.  </a:t>
            </a:r>
            <a:endParaRPr lang="en-US" sz="1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2. </a:t>
            </a:r>
            <a:r>
              <a:rPr lang="en-US" sz="1400" dirty="0">
                <a:solidFill>
                  <a:srgbClr val="002060"/>
                </a:solidFill>
              </a:rPr>
              <a:t>National Comorbidity Survey (NCS). (2024). </a:t>
            </a:r>
            <a:r>
              <a:rPr lang="en-US" sz="1400" dirty="0" smtClean="0">
                <a:solidFill>
                  <a:srgbClr val="002060"/>
                </a:solidFill>
              </a:rPr>
              <a:t>URL:</a:t>
            </a:r>
            <a:r>
              <a:rPr lang="en-US" sz="1400" dirty="0">
                <a:solidFill>
                  <a:srgbClr val="002060"/>
                </a:solidFill>
              </a:rPr>
              <a:t> </a:t>
            </a:r>
            <a:r>
              <a:rPr lang="en-US" sz="1400" u="sng" dirty="0">
                <a:solidFill>
                  <a:srgbClr val="002060"/>
                </a:solidFill>
                <a:hlinkClick r:id="rId2"/>
              </a:rPr>
              <a:t>https://</a:t>
            </a:r>
            <a:r>
              <a:rPr lang="en-US" sz="1400" u="sng" dirty="0" smtClean="0">
                <a:solidFill>
                  <a:srgbClr val="002060"/>
                </a:solidFill>
                <a:hlinkClick r:id="rId2"/>
              </a:rPr>
              <a:t>www.hcp.med.harvard.edu/ncs/ftpdir/NCS-R_12-month_Prevalence_Estimates.pdf</a:t>
            </a:r>
            <a:endParaRPr lang="en-US" sz="1400" u="sng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3. </a:t>
            </a:r>
            <a:r>
              <a:rPr lang="en-US" sz="1400" dirty="0" err="1">
                <a:solidFill>
                  <a:srgbClr val="002060"/>
                </a:solidFill>
              </a:rPr>
              <a:t>Saha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I. </a:t>
            </a:r>
            <a:r>
              <a:rPr lang="ru-RU" sz="1400" dirty="0" err="1">
                <a:solidFill>
                  <a:srgbClr val="002060"/>
                </a:solidFill>
              </a:rPr>
              <a:t>et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al</a:t>
            </a:r>
            <a:r>
              <a:rPr lang="en-US" sz="1400" dirty="0">
                <a:solidFill>
                  <a:srgbClr val="002060"/>
                </a:solidFill>
              </a:rPr>
              <a:t>.</a:t>
            </a:r>
            <a:r>
              <a:rPr lang="en-US" sz="1400" dirty="0" smtClean="0">
                <a:solidFill>
                  <a:srgbClr val="002060"/>
                </a:solidFill>
              </a:rPr>
              <a:t> Burden </a:t>
            </a:r>
            <a:r>
              <a:rPr lang="en-US" sz="1400" dirty="0">
                <a:solidFill>
                  <a:srgbClr val="002060"/>
                </a:solidFill>
              </a:rPr>
              <a:t>of mental health disorders and synthesis of community-based mental health intervention measures among adolescents during COVID-19 pandemic in low middle-income countries: a systematic review and meta-analysis. Asian </a:t>
            </a:r>
            <a:r>
              <a:rPr lang="en-US" sz="1400" dirty="0" smtClean="0">
                <a:solidFill>
                  <a:srgbClr val="002060"/>
                </a:solidFill>
              </a:rPr>
              <a:t>J. </a:t>
            </a:r>
            <a:r>
              <a:rPr lang="en-US" sz="1400" dirty="0">
                <a:solidFill>
                  <a:srgbClr val="002060"/>
                </a:solidFill>
              </a:rPr>
              <a:t>Psychiatry. </a:t>
            </a:r>
            <a:r>
              <a:rPr lang="en-US" sz="1400" dirty="0" smtClean="0">
                <a:solidFill>
                  <a:srgbClr val="002060"/>
                </a:solidFill>
              </a:rPr>
              <a:t>2023</a:t>
            </a:r>
            <a:r>
              <a:rPr lang="en-US" sz="1400" dirty="0">
                <a:solidFill>
                  <a:srgbClr val="002060"/>
                </a:solidFill>
              </a:rPr>
              <a:t>;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89</a:t>
            </a:r>
            <a:r>
              <a:rPr lang="en-US" sz="1400" dirty="0" smtClean="0">
                <a:solidFill>
                  <a:srgbClr val="002060"/>
                </a:solidFill>
              </a:rPr>
              <a:t>: 103790.</a:t>
            </a: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4. </a:t>
            </a:r>
            <a:r>
              <a:rPr lang="en-US" sz="1400" dirty="0">
                <a:solidFill>
                  <a:srgbClr val="002060"/>
                </a:solidFill>
              </a:rPr>
              <a:t>Racine </a:t>
            </a:r>
            <a:r>
              <a:rPr lang="en-US" sz="1400" dirty="0" smtClean="0">
                <a:solidFill>
                  <a:srgbClr val="002060"/>
                </a:solidFill>
              </a:rPr>
              <a:t>N. </a:t>
            </a:r>
            <a:r>
              <a:rPr lang="ru-RU" sz="1400" dirty="0" err="1">
                <a:solidFill>
                  <a:srgbClr val="002060"/>
                </a:solidFill>
              </a:rPr>
              <a:t>et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al</a:t>
            </a:r>
            <a:r>
              <a:rPr lang="en-US" sz="1400" dirty="0">
                <a:solidFill>
                  <a:srgbClr val="002060"/>
                </a:solidFill>
              </a:rPr>
              <a:t>.</a:t>
            </a:r>
            <a:r>
              <a:rPr lang="de-DE" sz="1400" dirty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Global </a:t>
            </a:r>
            <a:r>
              <a:rPr lang="en-US" sz="1400" dirty="0">
                <a:solidFill>
                  <a:srgbClr val="002060"/>
                </a:solidFill>
              </a:rPr>
              <a:t>prevalence of depressive and anxiety symptoms in children and adolescents during COVID-19: a meta-analysis. JAMA </a:t>
            </a:r>
            <a:r>
              <a:rPr lang="en-US" sz="1400" dirty="0" err="1">
                <a:solidFill>
                  <a:srgbClr val="002060"/>
                </a:solidFill>
              </a:rPr>
              <a:t>Pediatr</a:t>
            </a:r>
            <a:r>
              <a:rPr lang="en-US" sz="1400" dirty="0">
                <a:solidFill>
                  <a:srgbClr val="002060"/>
                </a:solidFill>
              </a:rPr>
              <a:t>. </a:t>
            </a:r>
            <a:r>
              <a:rPr lang="en-US" sz="1400" dirty="0" smtClean="0">
                <a:solidFill>
                  <a:srgbClr val="002060"/>
                </a:solidFill>
              </a:rPr>
              <a:t>2021; </a:t>
            </a:r>
            <a:r>
              <a:rPr lang="en-US" sz="1400" dirty="0">
                <a:solidFill>
                  <a:srgbClr val="002060"/>
                </a:solidFill>
              </a:rPr>
              <a:t>175(11</a:t>
            </a:r>
            <a:r>
              <a:rPr lang="en-US" sz="1400" dirty="0" smtClean="0">
                <a:solidFill>
                  <a:srgbClr val="002060"/>
                </a:solidFill>
              </a:rPr>
              <a:t>): 1142-1150.</a:t>
            </a:r>
            <a:endParaRPr lang="ru-RU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18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88640"/>
            <a:ext cx="8892480" cy="6483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lang="ru-RU" sz="2600" dirty="0" smtClean="0">
                <a:solidFill>
                  <a:srgbClr val="002060"/>
                </a:solidFill>
              </a:rPr>
              <a:t>Психическая уязвимость подростков во многом связана с тем, что им необходимо справляться </a:t>
            </a:r>
            <a:r>
              <a:rPr lang="ru-RU" sz="2600" dirty="0">
                <a:solidFill>
                  <a:srgbClr val="002060"/>
                </a:solidFill>
              </a:rPr>
              <a:t>с изменениями, вызванными </a:t>
            </a:r>
            <a:r>
              <a:rPr lang="ru-RU" sz="2600" dirty="0" smtClean="0">
                <a:solidFill>
                  <a:srgbClr val="002060"/>
                </a:solidFill>
              </a:rPr>
              <a:t>их возрастом </a:t>
            </a:r>
            <a:r>
              <a:rPr lang="ru-RU" sz="2600" dirty="0">
                <a:solidFill>
                  <a:srgbClr val="002060"/>
                </a:solidFill>
              </a:rPr>
              <a:t>и </a:t>
            </a:r>
            <a:r>
              <a:rPr lang="ru-RU" sz="2600" dirty="0" smtClean="0">
                <a:solidFill>
                  <a:srgbClr val="002060"/>
                </a:solidFill>
              </a:rPr>
              <a:t>изменяющимися </a:t>
            </a:r>
            <a:r>
              <a:rPr lang="ru-RU" sz="2600" dirty="0">
                <a:solidFill>
                  <a:srgbClr val="002060"/>
                </a:solidFill>
              </a:rPr>
              <a:t>телами. </a:t>
            </a:r>
            <a:endParaRPr lang="ru-RU" sz="2600" dirty="0" smtClean="0">
              <a:solidFill>
                <a:srgbClr val="002060"/>
              </a:solidFill>
            </a:endParaRPr>
          </a:p>
          <a:p>
            <a:pPr>
              <a:lnSpc>
                <a:spcPts val="2800"/>
              </a:lnSpc>
            </a:pPr>
            <a:r>
              <a:rPr lang="ru-RU" sz="2600" dirty="0" smtClean="0">
                <a:solidFill>
                  <a:srgbClr val="002060"/>
                </a:solidFill>
              </a:rPr>
              <a:t>Репродуктивное/сексуальное </a:t>
            </a:r>
            <a:r>
              <a:rPr lang="ru-RU" sz="2600" dirty="0">
                <a:solidFill>
                  <a:srgbClr val="002060"/>
                </a:solidFill>
              </a:rPr>
              <a:t>здоровье является одной из </a:t>
            </a:r>
            <a:r>
              <a:rPr lang="ru-RU" sz="2600" dirty="0" smtClean="0">
                <a:solidFill>
                  <a:srgbClr val="002060"/>
                </a:solidFill>
              </a:rPr>
              <a:t>проблем особой уязвимости молодежи.</a:t>
            </a:r>
            <a:r>
              <a:rPr lang="en-US" sz="2600" baseline="30000" dirty="0" smtClean="0">
                <a:solidFill>
                  <a:srgbClr val="002060"/>
                </a:solidFill>
              </a:rPr>
              <a:t>1</a:t>
            </a:r>
            <a:endParaRPr lang="ru-RU" sz="2600" baseline="30000" dirty="0">
              <a:solidFill>
                <a:srgbClr val="002060"/>
              </a:solidFill>
            </a:endParaRPr>
          </a:p>
          <a:p>
            <a:pPr>
              <a:lnSpc>
                <a:spcPts val="2800"/>
              </a:lnSpc>
            </a:pPr>
            <a:r>
              <a:rPr lang="ru-RU" sz="2600" dirty="0" smtClean="0">
                <a:solidFill>
                  <a:srgbClr val="002060"/>
                </a:solidFill>
              </a:rPr>
              <a:t>У </a:t>
            </a:r>
            <a:r>
              <a:rPr lang="ru-RU" sz="2600" dirty="0">
                <a:solidFill>
                  <a:srgbClr val="002060"/>
                </a:solidFill>
              </a:rPr>
              <a:t>подростков </a:t>
            </a:r>
            <a:r>
              <a:rPr lang="ru-RU" sz="2600" dirty="0" smtClean="0">
                <a:solidFill>
                  <a:srgbClr val="002060"/>
                </a:solidFill>
              </a:rPr>
              <a:t>множество репродуктивных/сексуальных проблем).</a:t>
            </a:r>
            <a:r>
              <a:rPr lang="en-US" sz="2600" baseline="30000" dirty="0" smtClean="0">
                <a:solidFill>
                  <a:srgbClr val="002060"/>
                </a:solidFill>
              </a:rPr>
              <a:t>2</a:t>
            </a:r>
            <a:r>
              <a:rPr lang="ru-RU" sz="2600" baseline="30000" dirty="0">
                <a:solidFill>
                  <a:srgbClr val="002060"/>
                </a:solidFill>
              </a:rPr>
              <a:t>, </a:t>
            </a:r>
            <a:r>
              <a:rPr lang="en-US" sz="2600" baseline="30000" dirty="0">
                <a:solidFill>
                  <a:srgbClr val="002060"/>
                </a:solidFill>
              </a:rPr>
              <a:t>3</a:t>
            </a:r>
            <a:r>
              <a:rPr lang="ru-RU" sz="2600" baseline="30000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2800"/>
              </a:lnSpc>
            </a:pPr>
            <a:r>
              <a:rPr lang="ru-RU" sz="2600" dirty="0" smtClean="0">
                <a:solidFill>
                  <a:srgbClr val="002060"/>
                </a:solidFill>
              </a:rPr>
              <a:t>Обычно предполагается, </a:t>
            </a:r>
            <a:r>
              <a:rPr lang="ru-RU" sz="2600" dirty="0">
                <a:solidFill>
                  <a:srgbClr val="002060"/>
                </a:solidFill>
              </a:rPr>
              <a:t>что они преодолеют половое созревание, смирятся со своими телесными изменениями, обретут четкое представление о своей личной и сексуальной идентичности, разовьют новые когнитивные навыки, такие как абстрактное мышление, и узнают больше об управлении эмоциональными реакциями. </a:t>
            </a:r>
            <a:endParaRPr lang="en-US" sz="2600" dirty="0" smtClean="0">
              <a:solidFill>
                <a:srgbClr val="002060"/>
              </a:solidFill>
            </a:endParaRPr>
          </a:p>
          <a:p>
            <a:endParaRPr lang="en-US" sz="1400" dirty="0" smtClean="0"/>
          </a:p>
          <a:p>
            <a:r>
              <a:rPr lang="en-US" sz="1400" dirty="0" smtClean="0">
                <a:solidFill>
                  <a:srgbClr val="002060"/>
                </a:solidFill>
              </a:rPr>
              <a:t>1. </a:t>
            </a:r>
            <a:r>
              <a:rPr lang="en-US" sz="1400" dirty="0">
                <a:solidFill>
                  <a:srgbClr val="002060"/>
                </a:solidFill>
              </a:rPr>
              <a:t>Morris </a:t>
            </a:r>
            <a:r>
              <a:rPr lang="en-US" sz="1400" dirty="0" smtClean="0">
                <a:solidFill>
                  <a:srgbClr val="002060"/>
                </a:solidFill>
              </a:rPr>
              <a:t>J.L., </a:t>
            </a:r>
            <a:r>
              <a:rPr lang="en-US" sz="1400" dirty="0" err="1">
                <a:solidFill>
                  <a:srgbClr val="002060"/>
                </a:solidFill>
              </a:rPr>
              <a:t>Rushwan</a:t>
            </a:r>
            <a:r>
              <a:rPr lang="en-US" sz="1400" dirty="0">
                <a:solidFill>
                  <a:srgbClr val="002060"/>
                </a:solidFill>
              </a:rPr>
              <a:t> H. Adolescent sexual and reproductive health: the global challenges. </a:t>
            </a:r>
            <a:r>
              <a:rPr lang="en-US" sz="1400" dirty="0" smtClean="0">
                <a:solidFill>
                  <a:srgbClr val="002060"/>
                </a:solidFill>
              </a:rPr>
              <a:t>Int. J. Gynecol. </a:t>
            </a:r>
            <a:r>
              <a:rPr lang="en-US" sz="1400" dirty="0">
                <a:solidFill>
                  <a:srgbClr val="002060"/>
                </a:solidFill>
              </a:rPr>
              <a:t>Obstet. </a:t>
            </a:r>
            <a:r>
              <a:rPr lang="en-US" sz="1400" dirty="0" smtClean="0">
                <a:solidFill>
                  <a:srgbClr val="002060"/>
                </a:solidFill>
              </a:rPr>
              <a:t>2015</a:t>
            </a:r>
            <a:r>
              <a:rPr lang="en-US" sz="1400" dirty="0">
                <a:solidFill>
                  <a:srgbClr val="002060"/>
                </a:solidFill>
              </a:rPr>
              <a:t>;</a:t>
            </a:r>
            <a:r>
              <a:rPr lang="en-US" sz="1400" dirty="0" smtClean="0">
                <a:solidFill>
                  <a:srgbClr val="002060"/>
                </a:solidFill>
              </a:rPr>
              <a:t> 131: 540-542.</a:t>
            </a:r>
          </a:p>
          <a:p>
            <a:r>
              <a:rPr lang="en-US" sz="1400" dirty="0" smtClean="0">
                <a:solidFill>
                  <a:srgbClr val="002060"/>
                </a:solidFill>
              </a:rPr>
              <a:t>2. </a:t>
            </a:r>
            <a:r>
              <a:rPr lang="en-US" sz="1400" dirty="0" err="1" smtClean="0">
                <a:solidFill>
                  <a:srgbClr val="002060"/>
                </a:solidFill>
              </a:rPr>
              <a:t>Kaku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S.M. et al. Global child and adolescent mental health perspectives: bringing change locally, while thinking globally. Child </a:t>
            </a:r>
            <a:r>
              <a:rPr lang="en-US" sz="1400" dirty="0" err="1">
                <a:solidFill>
                  <a:srgbClr val="002060"/>
                </a:solidFill>
              </a:rPr>
              <a:t>Adolesc</a:t>
            </a:r>
            <a:r>
              <a:rPr lang="en-US" sz="1400" dirty="0">
                <a:solidFill>
                  <a:srgbClr val="002060"/>
                </a:solidFill>
              </a:rPr>
              <a:t>. Psychiatry </a:t>
            </a:r>
            <a:r>
              <a:rPr lang="en-US" sz="1400" dirty="0" err="1">
                <a:solidFill>
                  <a:srgbClr val="002060"/>
                </a:solidFill>
              </a:rPr>
              <a:t>Ment</a:t>
            </a:r>
            <a:r>
              <a:rPr lang="en-US" sz="1400" dirty="0">
                <a:solidFill>
                  <a:srgbClr val="002060"/>
                </a:solidFill>
              </a:rPr>
              <a:t>. Health. 2022; 16</a:t>
            </a:r>
            <a:r>
              <a:rPr lang="en-US" sz="1400" dirty="0" smtClean="0">
                <a:solidFill>
                  <a:srgbClr val="002060"/>
                </a:solidFill>
              </a:rPr>
              <a:t>: 82. </a:t>
            </a:r>
          </a:p>
          <a:p>
            <a:r>
              <a:rPr lang="en-US" sz="1400" dirty="0" smtClean="0">
                <a:solidFill>
                  <a:srgbClr val="002060"/>
                </a:solidFill>
              </a:rPr>
              <a:t>3. </a:t>
            </a:r>
            <a:r>
              <a:rPr lang="en-US" sz="1400" dirty="0">
                <a:solidFill>
                  <a:srgbClr val="002060"/>
                </a:solidFill>
              </a:rPr>
              <a:t>World Bank Economic Sector </a:t>
            </a:r>
            <a:r>
              <a:rPr lang="en-US" sz="1400" dirty="0" smtClean="0">
                <a:solidFill>
                  <a:srgbClr val="002060"/>
                </a:solidFill>
              </a:rPr>
              <a:t>Work – Paving </a:t>
            </a:r>
            <a:r>
              <a:rPr lang="en-US" sz="1400" dirty="0">
                <a:solidFill>
                  <a:srgbClr val="002060"/>
                </a:solidFill>
              </a:rPr>
              <a:t>the Path to Adolescent Sexual and Reproductive Health. (P130031). HNPGP Knowledge Brief: Challenges for Adolescent’s Sexual and Reproductive Health within the Context of Universal Health Coverage. (2024). </a:t>
            </a:r>
            <a:r>
              <a:rPr lang="en-US" sz="1400" dirty="0" smtClean="0">
                <a:solidFill>
                  <a:srgbClr val="002060"/>
                </a:solidFill>
              </a:rPr>
              <a:t>URL:</a:t>
            </a:r>
            <a:r>
              <a:rPr lang="en-US" sz="1400" dirty="0">
                <a:solidFill>
                  <a:srgbClr val="002060"/>
                </a:solidFill>
              </a:rPr>
              <a:t> </a:t>
            </a:r>
            <a:r>
              <a:rPr lang="en-US" sz="1400" u="sng" dirty="0" smtClean="0">
                <a:solidFill>
                  <a:srgbClr val="002060"/>
                </a:solidFill>
                <a:hlinkClick r:id="rId2"/>
              </a:rPr>
              <a:t>www.worldbank.org/health</a:t>
            </a:r>
            <a:endParaRPr lang="ru-RU" sz="14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08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Users\Профессор\Desktop\bf1f0b62e1eb0450eda3862336e9b06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8156"/>
            <a:ext cx="4714240" cy="3141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788023" y="140797"/>
            <a:ext cx="431027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В целом, подростки хотят оставаться свободными от нежелательной беременности, небезопасных абортов, заболеваний, передающихся половым путем (включая ВИЧ/СПИД), и всех форм сексуального насилия и принуждения. </a:t>
            </a:r>
            <a:endParaRPr lang="ru-RU" sz="2400" dirty="0" smtClean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3419757"/>
            <a:ext cx="8944716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Для девочек во всём мире особенно актуальны проблемы потенциально высокого уровня смертности, связанного с беременностью, небезопасными абортами, ранних и принудительных браков, раннего и непреднамеренного деторождения, торговли людьми, насилия со стороны интимного партнера и эксплуатации.</a:t>
            </a:r>
            <a:r>
              <a:rPr lang="ru-RU" sz="2400" baseline="30000" dirty="0">
                <a:solidFill>
                  <a:srgbClr val="002060"/>
                </a:solidFill>
              </a:rPr>
              <a:t>1</a:t>
            </a:r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ts val="1400"/>
              </a:lnSpc>
            </a:pPr>
            <a:endParaRPr lang="ru-RU" sz="1400" dirty="0" smtClean="0">
              <a:solidFill>
                <a:srgbClr val="002060"/>
              </a:solidFill>
            </a:endParaRPr>
          </a:p>
          <a:p>
            <a:pPr>
              <a:lnSpc>
                <a:spcPts val="14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1</a:t>
            </a:r>
            <a:r>
              <a:rPr lang="en-US" sz="1400" dirty="0">
                <a:solidFill>
                  <a:srgbClr val="002060"/>
                </a:solidFill>
              </a:rPr>
              <a:t>. Fitch M.I. Editorial: Reproductive health and mental health in LMICs: adolescent health. Front</a:t>
            </a:r>
            <a:r>
              <a:rPr lang="ru-RU" sz="1400" dirty="0">
                <a:solidFill>
                  <a:srgbClr val="002060"/>
                </a:solidFill>
              </a:rPr>
              <a:t>.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Reprod</a:t>
            </a:r>
            <a:r>
              <a:rPr lang="ru-RU" sz="1400" dirty="0">
                <a:solidFill>
                  <a:srgbClr val="002060"/>
                </a:solidFill>
              </a:rPr>
              <a:t>.</a:t>
            </a:r>
            <a:r>
              <a:rPr lang="en-US" sz="1400" dirty="0">
                <a:solidFill>
                  <a:srgbClr val="002060"/>
                </a:solidFill>
              </a:rPr>
              <a:t> Health. 2024 Mar 1; 6: 1383170. </a:t>
            </a:r>
            <a:endParaRPr lang="ru-RU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80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964488" cy="65171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</a:pPr>
            <a:r>
              <a:rPr lang="ru-RU" sz="2400" dirty="0">
                <a:solidFill>
                  <a:srgbClr val="002060"/>
                </a:solidFill>
              </a:rPr>
              <a:t>Недавние отчеты указывают на то, что эти проблемы по-прежнему вызывают обеспокоенность во всем </a:t>
            </a:r>
            <a:r>
              <a:rPr lang="ru-RU" sz="2400" dirty="0" smtClean="0">
                <a:solidFill>
                  <a:srgbClr val="002060"/>
                </a:solidFill>
              </a:rPr>
              <a:t>мире.</a:t>
            </a:r>
            <a:r>
              <a:rPr lang="en-US" sz="2400" baseline="30000" dirty="0" smtClean="0">
                <a:solidFill>
                  <a:srgbClr val="002060"/>
                </a:solidFill>
              </a:rPr>
              <a:t>1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26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Например</a:t>
            </a:r>
            <a:r>
              <a:rPr lang="ru-RU" sz="2400" dirty="0">
                <a:solidFill>
                  <a:srgbClr val="002060"/>
                </a:solidFill>
              </a:rPr>
              <a:t>, ежегодно рожают шестнадцать миллионов девочек в возрасте </a:t>
            </a:r>
            <a:r>
              <a:rPr lang="ru-RU" sz="2400" dirty="0" smtClean="0">
                <a:solidFill>
                  <a:srgbClr val="002060"/>
                </a:solidFill>
              </a:rPr>
              <a:t>15-19 </a:t>
            </a:r>
            <a:r>
              <a:rPr lang="ru-RU" sz="2400" dirty="0">
                <a:solidFill>
                  <a:srgbClr val="002060"/>
                </a:solidFill>
              </a:rPr>
              <a:t>лет, 95% из которых находятся в странах с низким и средним уровнем дохода.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ts val="26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Эта </a:t>
            </a:r>
            <a:r>
              <a:rPr lang="ru-RU" sz="2400" dirty="0">
                <a:solidFill>
                  <a:srgbClr val="002060"/>
                </a:solidFill>
              </a:rPr>
              <a:t>возрастная группа </a:t>
            </a:r>
            <a:r>
              <a:rPr lang="ru-RU" sz="2400" dirty="0" smtClean="0">
                <a:solidFill>
                  <a:srgbClr val="002060"/>
                </a:solidFill>
              </a:rPr>
              <a:t>имеет больший риск </a:t>
            </a:r>
            <a:r>
              <a:rPr lang="ru-RU" sz="2400" dirty="0">
                <a:solidFill>
                  <a:srgbClr val="002060"/>
                </a:solidFill>
              </a:rPr>
              <a:t>осложнений беременности, чем женщины </a:t>
            </a:r>
            <a:r>
              <a:rPr lang="ru-RU" sz="2400" dirty="0" smtClean="0">
                <a:solidFill>
                  <a:srgbClr val="002060"/>
                </a:solidFill>
              </a:rPr>
              <a:t>более старшего </a:t>
            </a:r>
            <a:r>
              <a:rPr lang="ru-RU" sz="2400" dirty="0">
                <a:solidFill>
                  <a:srgbClr val="002060"/>
                </a:solidFill>
              </a:rPr>
              <a:t>возраста, и сталкивается с последующими </a:t>
            </a:r>
            <a:r>
              <a:rPr lang="ru-RU" sz="2400" dirty="0" smtClean="0">
                <a:solidFill>
                  <a:srgbClr val="002060"/>
                </a:solidFill>
              </a:rPr>
              <a:t>проблемами, связанными с образованием </a:t>
            </a:r>
            <a:r>
              <a:rPr lang="ru-RU" sz="2400" dirty="0">
                <a:solidFill>
                  <a:srgbClr val="002060"/>
                </a:solidFill>
              </a:rPr>
              <a:t>и </a:t>
            </a:r>
            <a:r>
              <a:rPr lang="ru-RU" sz="2400" dirty="0" smtClean="0">
                <a:solidFill>
                  <a:srgbClr val="002060"/>
                </a:solidFill>
              </a:rPr>
              <a:t>поддержкой </a:t>
            </a:r>
            <a:r>
              <a:rPr lang="ru-RU" sz="2400" dirty="0">
                <a:solidFill>
                  <a:srgbClr val="002060"/>
                </a:solidFill>
              </a:rPr>
              <a:t>ребенка.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ts val="26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Во </a:t>
            </a:r>
            <a:r>
              <a:rPr lang="ru-RU" sz="2400" dirty="0">
                <a:solidFill>
                  <a:srgbClr val="002060"/>
                </a:solidFill>
              </a:rPr>
              <a:t>всем мире, в первую очередь из-за нежелательной беременности, 4,5 миллиона подростков делают аборты, из которых 40% считаются небезопасными.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ts val="26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Кроме </a:t>
            </a:r>
            <a:r>
              <a:rPr lang="ru-RU" sz="2400" dirty="0">
                <a:solidFill>
                  <a:srgbClr val="002060"/>
                </a:solidFill>
              </a:rPr>
              <a:t>того, подростки наиболее сильно страдают от ВИЧ/СПИДа. На людей в возрасте от 15 до 24 лет приходится 41% всех новых случаев заражения ВИЧ, и, по </a:t>
            </a:r>
            <a:r>
              <a:rPr lang="ru-RU" sz="2400" dirty="0" smtClean="0">
                <a:solidFill>
                  <a:srgbClr val="002060"/>
                </a:solidFill>
              </a:rPr>
              <a:t>существующим оценкам</a:t>
            </a:r>
            <a:r>
              <a:rPr lang="ru-RU" sz="2400" dirty="0">
                <a:solidFill>
                  <a:srgbClr val="002060"/>
                </a:solidFill>
              </a:rPr>
              <a:t>, 5 миллионов </a:t>
            </a:r>
            <a:r>
              <a:rPr lang="ru-RU" sz="2400" dirty="0" smtClean="0">
                <a:solidFill>
                  <a:srgbClr val="002060"/>
                </a:solidFill>
              </a:rPr>
              <a:t>этих </a:t>
            </a:r>
            <a:r>
              <a:rPr lang="ru-RU" sz="2400" dirty="0">
                <a:solidFill>
                  <a:srgbClr val="002060"/>
                </a:solidFill>
              </a:rPr>
              <a:t>молодых людей живут с </a:t>
            </a:r>
            <a:r>
              <a:rPr lang="ru-RU" sz="2400" dirty="0" smtClean="0">
                <a:solidFill>
                  <a:srgbClr val="002060"/>
                </a:solidFill>
              </a:rPr>
              <a:t>данным </a:t>
            </a:r>
            <a:r>
              <a:rPr lang="ru-RU" sz="2400" dirty="0">
                <a:solidFill>
                  <a:srgbClr val="002060"/>
                </a:solidFill>
              </a:rPr>
              <a:t>заболеванием.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ts val="26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Многие </a:t>
            </a:r>
            <a:r>
              <a:rPr lang="ru-RU" sz="2400" dirty="0">
                <a:solidFill>
                  <a:srgbClr val="002060"/>
                </a:solidFill>
              </a:rPr>
              <a:t>из них </a:t>
            </a:r>
            <a:r>
              <a:rPr lang="ru-RU" sz="2400" dirty="0" smtClean="0">
                <a:solidFill>
                  <a:srgbClr val="002060"/>
                </a:solidFill>
              </a:rPr>
              <a:t>– девочки</a:t>
            </a:r>
            <a:r>
              <a:rPr lang="ru-RU" sz="2400" dirty="0">
                <a:solidFill>
                  <a:srgbClr val="002060"/>
                </a:solidFill>
              </a:rPr>
              <a:t>, которые часто не знают о своем ВИЧ-статусе. </a:t>
            </a:r>
            <a:endParaRPr lang="en-US" sz="2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endParaRPr lang="en-US" sz="1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1</a:t>
            </a:r>
            <a:r>
              <a:rPr lang="en-US" sz="1400" dirty="0">
                <a:solidFill>
                  <a:srgbClr val="002060"/>
                </a:solidFill>
              </a:rPr>
              <a:t>. Morris J.L., </a:t>
            </a:r>
            <a:r>
              <a:rPr lang="en-US" sz="1400" dirty="0" err="1">
                <a:solidFill>
                  <a:srgbClr val="002060"/>
                </a:solidFill>
              </a:rPr>
              <a:t>Rushwan</a:t>
            </a:r>
            <a:r>
              <a:rPr lang="en-US" sz="1400" dirty="0">
                <a:solidFill>
                  <a:srgbClr val="002060"/>
                </a:solidFill>
              </a:rPr>
              <a:t> H. Adolescent sexual and reproductive health: the global challenges. Int. J. Gynecol. Obstet. 2015; 131</a:t>
            </a:r>
            <a:r>
              <a:rPr lang="en-US" sz="1400" dirty="0" smtClean="0">
                <a:solidFill>
                  <a:srgbClr val="002060"/>
                </a:solidFill>
              </a:rPr>
              <a:t>: 540-542.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06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4121" y="116632"/>
            <a:ext cx="8892480" cy="6568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Определенные, </a:t>
            </a:r>
            <a:r>
              <a:rPr lang="ru-RU" sz="2400" dirty="0">
                <a:solidFill>
                  <a:srgbClr val="002060"/>
                </a:solidFill>
              </a:rPr>
              <a:t>связанные с репродуктивным и сексуальным здоровьем, проблемы</a:t>
            </a:r>
            <a:r>
              <a:rPr lang="ru-RU" sz="2400" dirty="0">
                <a:solidFill>
                  <a:srgbClr val="002060"/>
                </a:solidFill>
              </a:rPr>
              <a:t>, </a:t>
            </a:r>
            <a:r>
              <a:rPr lang="ru-RU" sz="2400" dirty="0" smtClean="0">
                <a:solidFill>
                  <a:srgbClr val="002060"/>
                </a:solidFill>
              </a:rPr>
              <a:t>с </a:t>
            </a:r>
            <a:r>
              <a:rPr lang="ru-RU" sz="2400" dirty="0">
                <a:solidFill>
                  <a:srgbClr val="002060"/>
                </a:solidFill>
              </a:rPr>
              <a:t>которыми сталкиваются подростки, различаются в зависимости от страны и зависят от культуры, религии и </a:t>
            </a:r>
            <a:r>
              <a:rPr lang="ru-RU" sz="2400" dirty="0" smtClean="0">
                <a:solidFill>
                  <a:srgbClr val="002060"/>
                </a:solidFill>
              </a:rPr>
              <a:t>экономики.</a:t>
            </a:r>
            <a:r>
              <a:rPr lang="en-US" sz="2400" baseline="30000" dirty="0" smtClean="0">
                <a:solidFill>
                  <a:srgbClr val="002060"/>
                </a:solidFill>
              </a:rPr>
              <a:t>1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25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Эти </a:t>
            </a:r>
            <a:r>
              <a:rPr lang="ru-RU" sz="2400" dirty="0">
                <a:solidFill>
                  <a:srgbClr val="002060"/>
                </a:solidFill>
              </a:rPr>
              <a:t>проблемы были задокументированы как отсутствие знаний и возможности доступа к информации </a:t>
            </a:r>
            <a:r>
              <a:rPr lang="ru-RU" sz="2400" dirty="0" smtClean="0">
                <a:solidFill>
                  <a:srgbClr val="002060"/>
                </a:solidFill>
              </a:rPr>
              <a:t>о репродуктивном/ сексуальном </a:t>
            </a:r>
            <a:r>
              <a:rPr lang="ru-RU" sz="2400" dirty="0">
                <a:solidFill>
                  <a:srgbClr val="002060"/>
                </a:solidFill>
              </a:rPr>
              <a:t>здоровье, </a:t>
            </a:r>
            <a:r>
              <a:rPr lang="ru-RU" sz="2400" dirty="0" smtClean="0">
                <a:solidFill>
                  <a:srgbClr val="002060"/>
                </a:solidFill>
              </a:rPr>
              <a:t>а также раннем </a:t>
            </a:r>
            <a:r>
              <a:rPr lang="ru-RU" sz="2400" dirty="0">
                <a:solidFill>
                  <a:srgbClr val="002060"/>
                </a:solidFill>
              </a:rPr>
              <a:t>браке и беременности, ограниченный доступ к противозачаточным средствам</a:t>
            </a:r>
            <a:r>
              <a:rPr lang="ru-RU" sz="2400" dirty="0" smtClean="0">
                <a:solidFill>
                  <a:srgbClr val="002060"/>
                </a:solidFill>
              </a:rPr>
              <a:t>/ презервативам </a:t>
            </a:r>
            <a:r>
              <a:rPr lang="ru-RU" sz="2400" dirty="0">
                <a:solidFill>
                  <a:srgbClr val="002060"/>
                </a:solidFill>
              </a:rPr>
              <a:t>и безопасным абортам, а также ограниченная власть девочек над своей сексуальной </a:t>
            </a:r>
            <a:r>
              <a:rPr lang="ru-RU" sz="2400" dirty="0" smtClean="0">
                <a:solidFill>
                  <a:srgbClr val="002060"/>
                </a:solidFill>
              </a:rPr>
              <a:t>жизнью.</a:t>
            </a:r>
            <a:r>
              <a:rPr lang="ru-RU" sz="2400" baseline="30000" dirty="0" smtClean="0">
                <a:solidFill>
                  <a:srgbClr val="002060"/>
                </a:solidFill>
              </a:rPr>
              <a:t>2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25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Участие </a:t>
            </a:r>
            <a:r>
              <a:rPr lang="ru-RU" sz="2400" dirty="0">
                <a:solidFill>
                  <a:srgbClr val="002060"/>
                </a:solidFill>
              </a:rPr>
              <a:t>в рискованном поведении (например, употребление алкоголя, наркотиков), стигматизация и развивающиеся навыки принятия решений могут увеличить степень вероятности нежелательных последствий.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ts val="25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Кроме </a:t>
            </a:r>
            <a:r>
              <a:rPr lang="ru-RU" sz="2400" dirty="0">
                <a:solidFill>
                  <a:srgbClr val="002060"/>
                </a:solidFill>
              </a:rPr>
              <a:t>того, не все подростки страдают в равной степени.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ts val="25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Для сирот</a:t>
            </a:r>
            <a:r>
              <a:rPr lang="ru-RU" sz="2400" dirty="0">
                <a:solidFill>
                  <a:srgbClr val="002060"/>
                </a:solidFill>
              </a:rPr>
              <a:t>, живущих в сельской </a:t>
            </a:r>
            <a:r>
              <a:rPr lang="ru-RU" sz="2400" dirty="0" smtClean="0">
                <a:solidFill>
                  <a:srgbClr val="002060"/>
                </a:solidFill>
              </a:rPr>
              <a:t>местности молодых девушек, </a:t>
            </a:r>
            <a:r>
              <a:rPr lang="ru-RU" sz="2400" dirty="0" smtClean="0">
                <a:solidFill>
                  <a:srgbClr val="002060"/>
                </a:solidFill>
              </a:rPr>
              <a:t>лиц </a:t>
            </a:r>
            <a:r>
              <a:rPr lang="ru-RU" sz="2400" dirty="0">
                <a:solidFill>
                  <a:srgbClr val="002060"/>
                </a:solidFill>
              </a:rPr>
              <a:t>с физическими или психическими нарушениями </a:t>
            </a:r>
            <a:r>
              <a:rPr lang="ru-RU" sz="2400" dirty="0" smtClean="0">
                <a:solidFill>
                  <a:srgbClr val="002060"/>
                </a:solidFill>
              </a:rPr>
              <a:t>либо тех, кто подвергается </a:t>
            </a:r>
            <a:r>
              <a:rPr lang="ru-RU" sz="2400" dirty="0">
                <a:solidFill>
                  <a:srgbClr val="002060"/>
                </a:solidFill>
              </a:rPr>
              <a:t>насилию, </a:t>
            </a:r>
            <a:r>
              <a:rPr lang="ru-RU" sz="2400" dirty="0" smtClean="0">
                <a:solidFill>
                  <a:srgbClr val="002060"/>
                </a:solidFill>
              </a:rPr>
              <a:t>отмечен </a:t>
            </a:r>
            <a:r>
              <a:rPr lang="ru-RU" sz="2400" dirty="0">
                <a:solidFill>
                  <a:srgbClr val="002060"/>
                </a:solidFill>
              </a:rPr>
              <a:t>более </a:t>
            </a:r>
            <a:r>
              <a:rPr lang="ru-RU" sz="2400" dirty="0" smtClean="0">
                <a:solidFill>
                  <a:srgbClr val="002060"/>
                </a:solidFill>
              </a:rPr>
              <a:t>высокий риск.</a:t>
            </a:r>
            <a:endParaRPr lang="en-US" sz="2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endParaRPr lang="en-US" sz="1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1. </a:t>
            </a:r>
            <a:r>
              <a:rPr lang="ru-RU" sz="1400" dirty="0" smtClean="0">
                <a:solidFill>
                  <a:srgbClr val="002060"/>
                </a:solidFill>
              </a:rPr>
              <a:t>WHO</a:t>
            </a:r>
            <a:r>
              <a:rPr lang="ru-RU" sz="1400" dirty="0">
                <a:solidFill>
                  <a:srgbClr val="002060"/>
                </a:solidFill>
              </a:rPr>
              <a:t>. </a:t>
            </a:r>
            <a:r>
              <a:rPr lang="ru-RU" sz="1400" dirty="0" err="1">
                <a:solidFill>
                  <a:srgbClr val="002060"/>
                </a:solidFill>
              </a:rPr>
              <a:t>Caring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for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сhildren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and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аdolescents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with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мental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d</a:t>
            </a:r>
            <a:r>
              <a:rPr lang="ru-RU" sz="1400" dirty="0" err="1">
                <a:solidFill>
                  <a:srgbClr val="002060"/>
                </a:solidFill>
              </a:rPr>
              <a:t>isorders</a:t>
            </a:r>
            <a:r>
              <a:rPr lang="ru-RU" sz="1400" dirty="0">
                <a:solidFill>
                  <a:srgbClr val="002060"/>
                </a:solidFill>
              </a:rPr>
              <a:t>: </a:t>
            </a:r>
            <a:r>
              <a:rPr lang="en-US" sz="1400" dirty="0">
                <a:solidFill>
                  <a:srgbClr val="002060"/>
                </a:solidFill>
              </a:rPr>
              <a:t>s</a:t>
            </a:r>
            <a:r>
              <a:rPr lang="ru-RU" sz="1400" dirty="0" err="1">
                <a:solidFill>
                  <a:srgbClr val="002060"/>
                </a:solidFill>
              </a:rPr>
              <a:t>etting</a:t>
            </a:r>
            <a:r>
              <a:rPr lang="ru-RU" sz="1400" dirty="0">
                <a:solidFill>
                  <a:srgbClr val="002060"/>
                </a:solidFill>
              </a:rPr>
              <a:t> WHO </a:t>
            </a:r>
            <a:r>
              <a:rPr lang="en-US" sz="1400" dirty="0">
                <a:solidFill>
                  <a:srgbClr val="002060"/>
                </a:solidFill>
              </a:rPr>
              <a:t>d</a:t>
            </a:r>
            <a:r>
              <a:rPr lang="ru-RU" sz="1400" dirty="0" err="1">
                <a:solidFill>
                  <a:srgbClr val="002060"/>
                </a:solidFill>
              </a:rPr>
              <a:t>irections</a:t>
            </a:r>
            <a:r>
              <a:rPr lang="ru-RU" sz="1400" dirty="0">
                <a:solidFill>
                  <a:srgbClr val="002060"/>
                </a:solidFill>
              </a:rPr>
              <a:t>. </a:t>
            </a:r>
            <a:r>
              <a:rPr lang="ru-RU" sz="1400" dirty="0" err="1">
                <a:solidFill>
                  <a:srgbClr val="002060"/>
                </a:solidFill>
              </a:rPr>
              <a:t>Geneva</a:t>
            </a:r>
            <a:r>
              <a:rPr lang="ru-RU" sz="1400" dirty="0">
                <a:solidFill>
                  <a:srgbClr val="002060"/>
                </a:solidFill>
              </a:rPr>
              <a:t>: </a:t>
            </a:r>
            <a:r>
              <a:rPr lang="ru-RU" sz="1400" dirty="0" err="1">
                <a:solidFill>
                  <a:srgbClr val="002060"/>
                </a:solidFill>
              </a:rPr>
              <a:t>World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Health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Organization</a:t>
            </a:r>
            <a:r>
              <a:rPr lang="ru-RU" sz="1400" dirty="0">
                <a:solidFill>
                  <a:srgbClr val="002060"/>
                </a:solidFill>
              </a:rPr>
              <a:t> (2021). </a:t>
            </a:r>
            <a:r>
              <a:rPr lang="de-DE" sz="1400" dirty="0">
                <a:solidFill>
                  <a:srgbClr val="002060"/>
                </a:solidFill>
              </a:rPr>
              <a:t>URL</a:t>
            </a:r>
            <a:r>
              <a:rPr lang="ru-RU" sz="1400" dirty="0">
                <a:solidFill>
                  <a:srgbClr val="002060"/>
                </a:solidFill>
              </a:rPr>
              <a:t>: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  <a:hlinkClick r:id="rId2"/>
              </a:rPr>
              <a:t>http://</a:t>
            </a:r>
            <a:r>
              <a:rPr lang="en-US" sz="1400" dirty="0" smtClean="0">
                <a:solidFill>
                  <a:srgbClr val="002060"/>
                </a:solidFill>
                <a:hlinkClick r:id="rId2"/>
              </a:rPr>
              <a:t>www.who.int/mental_health/media/en/785.pdf</a:t>
            </a:r>
            <a:endParaRPr lang="en-US" sz="1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2. </a:t>
            </a:r>
            <a:r>
              <a:rPr lang="en-US" sz="1400" dirty="0">
                <a:solidFill>
                  <a:srgbClr val="002060"/>
                </a:solidFill>
              </a:rPr>
              <a:t>Open Education Learning. Introduction to Adolescent Mental Health. (2024). </a:t>
            </a:r>
            <a:r>
              <a:rPr lang="de-DE" sz="1400" dirty="0">
                <a:solidFill>
                  <a:srgbClr val="002060"/>
                </a:solidFill>
              </a:rPr>
              <a:t>URL</a:t>
            </a:r>
            <a:r>
              <a:rPr lang="ru-RU" sz="1400" dirty="0">
                <a:solidFill>
                  <a:srgbClr val="002060"/>
                </a:solidFill>
              </a:rPr>
              <a:t>: </a:t>
            </a:r>
            <a:r>
              <a:rPr lang="en-US" sz="1400" u="sng" dirty="0" smtClean="0">
                <a:solidFill>
                  <a:srgbClr val="002060"/>
                </a:solidFill>
                <a:hlinkClick r:id="rId3"/>
              </a:rPr>
              <a:t>https</a:t>
            </a:r>
            <a:r>
              <a:rPr lang="en-US" sz="1400" u="sng" dirty="0">
                <a:solidFill>
                  <a:srgbClr val="002060"/>
                </a:solidFill>
                <a:hlinkClick r:id="rId3"/>
              </a:rPr>
              <a:t>://www.open.edu/openlearn/mod/oucontent/view.php?id=113543</a:t>
            </a:r>
            <a:endParaRPr lang="ru-RU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93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8249" y="116632"/>
            <a:ext cx="8875751" cy="6568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ru-RU" sz="2400" dirty="0">
                <a:solidFill>
                  <a:srgbClr val="002060"/>
                </a:solidFill>
              </a:rPr>
              <a:t>Психическое здоровье является ключевым аспектом достижения хорошего репродуктивного/сексуального здоровья.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ts val="18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Все </a:t>
            </a:r>
            <a:r>
              <a:rPr lang="ru-RU" sz="2400" dirty="0">
                <a:solidFill>
                  <a:srgbClr val="002060"/>
                </a:solidFill>
              </a:rPr>
              <a:t>больше исследований подчеркивают двунаправленную связь между </a:t>
            </a:r>
            <a:r>
              <a:rPr lang="ru-RU" sz="2400" dirty="0" smtClean="0">
                <a:solidFill>
                  <a:srgbClr val="002060"/>
                </a:solidFill>
              </a:rPr>
              <a:t>этими двумя </a:t>
            </a:r>
            <a:r>
              <a:rPr lang="ru-RU" sz="2400" dirty="0" smtClean="0">
                <a:solidFill>
                  <a:srgbClr val="002060"/>
                </a:solidFill>
              </a:rPr>
              <a:t>переменными, а также </a:t>
            </a:r>
            <a:r>
              <a:rPr lang="ru-RU" sz="2400" dirty="0">
                <a:solidFill>
                  <a:srgbClr val="002060"/>
                </a:solidFill>
              </a:rPr>
              <a:t>сложный, динамичный и многогранный характер </a:t>
            </a:r>
            <a:r>
              <a:rPr lang="ru-RU" sz="2400" dirty="0" smtClean="0">
                <a:solidFill>
                  <a:srgbClr val="002060"/>
                </a:solidFill>
              </a:rPr>
              <a:t>данного </a:t>
            </a:r>
            <a:r>
              <a:rPr lang="ru-RU" sz="2400" dirty="0">
                <a:solidFill>
                  <a:srgbClr val="002060"/>
                </a:solidFill>
              </a:rPr>
              <a:t>взаимодействия.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ts val="18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На такое взаимодействие могут влиять многочисленные </a:t>
            </a:r>
            <a:r>
              <a:rPr lang="ru-RU" sz="2400" dirty="0">
                <a:solidFill>
                  <a:srgbClr val="002060"/>
                </a:solidFill>
              </a:rPr>
              <a:t>социальные, </a:t>
            </a:r>
            <a:r>
              <a:rPr lang="ru-RU" sz="2400" dirty="0" err="1" smtClean="0">
                <a:solidFill>
                  <a:srgbClr val="002060"/>
                </a:solidFill>
              </a:rPr>
              <a:t>культуральные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и биологические </a:t>
            </a:r>
            <a:r>
              <a:rPr lang="ru-RU" sz="2400" dirty="0" smtClean="0">
                <a:solidFill>
                  <a:srgbClr val="002060"/>
                </a:solidFill>
              </a:rPr>
              <a:t>факторы. </a:t>
            </a:r>
          </a:p>
          <a:p>
            <a:pPr>
              <a:lnSpc>
                <a:spcPts val="18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В целом, вопросы </a:t>
            </a:r>
            <a:r>
              <a:rPr lang="ru-RU" sz="2400" dirty="0">
                <a:solidFill>
                  <a:srgbClr val="002060"/>
                </a:solidFill>
              </a:rPr>
              <a:t>репродуктивного/сексуального </a:t>
            </a:r>
            <a:r>
              <a:rPr lang="ru-RU" sz="2400" dirty="0" smtClean="0">
                <a:solidFill>
                  <a:srgbClr val="002060"/>
                </a:solidFill>
              </a:rPr>
              <a:t>и </a:t>
            </a:r>
            <a:r>
              <a:rPr lang="ru-RU" sz="2400" dirty="0">
                <a:solidFill>
                  <a:srgbClr val="002060"/>
                </a:solidFill>
              </a:rPr>
              <a:t>психического здоровья характеризуются как две стороны одной </a:t>
            </a:r>
            <a:r>
              <a:rPr lang="ru-RU" sz="2400" dirty="0" smtClean="0">
                <a:solidFill>
                  <a:srgbClr val="002060"/>
                </a:solidFill>
              </a:rPr>
              <a:t>медали.</a:t>
            </a:r>
            <a:r>
              <a:rPr lang="en-US" sz="2400" baseline="30000" dirty="0" smtClean="0">
                <a:solidFill>
                  <a:srgbClr val="002060"/>
                </a:solidFill>
              </a:rPr>
              <a:t>1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ts val="18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Распространенность </a:t>
            </a:r>
            <a:r>
              <a:rPr lang="ru-RU" sz="2400" dirty="0">
                <a:solidFill>
                  <a:srgbClr val="002060"/>
                </a:solidFill>
              </a:rPr>
              <a:t>депрессии во время </a:t>
            </a:r>
            <a:r>
              <a:rPr lang="ru-RU" sz="2400" dirty="0" smtClean="0">
                <a:solidFill>
                  <a:srgbClr val="002060"/>
                </a:solidFill>
              </a:rPr>
              <a:t>беременности </a:t>
            </a:r>
            <a:r>
              <a:rPr lang="ru-RU" sz="2400" dirty="0">
                <a:solidFill>
                  <a:srgbClr val="002060"/>
                </a:solidFill>
              </a:rPr>
              <a:t>у </a:t>
            </a:r>
            <a:r>
              <a:rPr lang="ru-RU" sz="2400" dirty="0" smtClean="0">
                <a:solidFill>
                  <a:srgbClr val="002060"/>
                </a:solidFill>
              </a:rPr>
              <a:t>подростков широко варьировалась </a:t>
            </a:r>
            <a:r>
              <a:rPr lang="ru-RU" sz="2400" dirty="0">
                <a:solidFill>
                  <a:srgbClr val="002060"/>
                </a:solidFill>
              </a:rPr>
              <a:t>от 2,0% до 89,1% </a:t>
            </a:r>
            <a:r>
              <a:rPr lang="ru-RU" sz="2400" dirty="0" smtClean="0">
                <a:solidFill>
                  <a:srgbClr val="002060"/>
                </a:solidFill>
              </a:rPr>
              <a:t>п</a:t>
            </a:r>
            <a:r>
              <a:rPr lang="ru-RU" sz="2400" dirty="0">
                <a:solidFill>
                  <a:srgbClr val="002060"/>
                </a:solidFill>
              </a:rPr>
              <a:t>о</a:t>
            </a:r>
            <a:r>
              <a:rPr lang="ru-RU" sz="2400" dirty="0" smtClean="0">
                <a:solidFill>
                  <a:srgbClr val="002060"/>
                </a:solidFill>
              </a:rPr>
              <a:t> данным </a:t>
            </a:r>
            <a:r>
              <a:rPr lang="ru-RU" sz="2400" dirty="0">
                <a:solidFill>
                  <a:srgbClr val="002060"/>
                </a:solidFill>
              </a:rPr>
              <a:t>28 </a:t>
            </a:r>
            <a:r>
              <a:rPr lang="ru-RU" sz="2400" dirty="0" smtClean="0">
                <a:solidFill>
                  <a:srgbClr val="002060"/>
                </a:solidFill>
              </a:rPr>
              <a:t>исследований, проведенных в </a:t>
            </a:r>
            <a:r>
              <a:rPr lang="ru-RU" sz="2400" dirty="0">
                <a:solidFill>
                  <a:srgbClr val="002060"/>
                </a:solidFill>
              </a:rPr>
              <a:t>разных </a:t>
            </a:r>
            <a:r>
              <a:rPr lang="ru-RU" sz="2400" dirty="0" smtClean="0">
                <a:solidFill>
                  <a:srgbClr val="002060"/>
                </a:solidFill>
              </a:rPr>
              <a:t>странах мира.</a:t>
            </a:r>
            <a:r>
              <a:rPr lang="ru-RU" sz="2400" baseline="30000" dirty="0" smtClean="0">
                <a:solidFill>
                  <a:srgbClr val="002060"/>
                </a:solidFill>
              </a:rPr>
              <a:t>2</a:t>
            </a:r>
            <a:r>
              <a:rPr lang="ru-RU" sz="2400" dirty="0" smtClean="0">
                <a:solidFill>
                  <a:srgbClr val="002060"/>
                </a:solidFill>
              </a:rPr>
              <a:t> Распространенность </a:t>
            </a:r>
            <a:r>
              <a:rPr lang="ru-RU" sz="2400" dirty="0">
                <a:solidFill>
                  <a:srgbClr val="002060"/>
                </a:solidFill>
              </a:rPr>
              <a:t>тревожности </a:t>
            </a:r>
            <a:r>
              <a:rPr lang="ru-RU" sz="2400" dirty="0" smtClean="0">
                <a:solidFill>
                  <a:srgbClr val="002060"/>
                </a:solidFill>
              </a:rPr>
              <a:t>варьировалась </a:t>
            </a:r>
            <a:r>
              <a:rPr lang="ru-RU" sz="2400" dirty="0">
                <a:solidFill>
                  <a:srgbClr val="002060"/>
                </a:solidFill>
              </a:rPr>
              <a:t>от 13,6% до 19,2%, в то время как стресс </a:t>
            </a:r>
            <a:r>
              <a:rPr lang="ru-RU" sz="2400" dirty="0" smtClean="0">
                <a:solidFill>
                  <a:srgbClr val="002060"/>
                </a:solidFill>
              </a:rPr>
              <a:t>встречался с частотой от 22,5% </a:t>
            </a:r>
            <a:r>
              <a:rPr lang="ru-RU" sz="2400" dirty="0">
                <a:solidFill>
                  <a:srgbClr val="002060"/>
                </a:solidFill>
              </a:rPr>
              <a:t>до 40,5%.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ts val="18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Суицидальные </a:t>
            </a:r>
            <a:r>
              <a:rPr lang="ru-RU" sz="2400" dirty="0">
                <a:solidFill>
                  <a:srgbClr val="002060"/>
                </a:solidFill>
              </a:rPr>
              <a:t>мысли варьировались от 4,2% до 8,9%, </a:t>
            </a:r>
            <a:r>
              <a:rPr lang="ru-RU" sz="2400" dirty="0" smtClean="0">
                <a:solidFill>
                  <a:srgbClr val="002060"/>
                </a:solidFill>
              </a:rPr>
              <a:t>а диапазон самоубийств – от </a:t>
            </a:r>
            <a:r>
              <a:rPr lang="ru-RU" sz="2400" dirty="0">
                <a:solidFill>
                  <a:srgbClr val="002060"/>
                </a:solidFill>
              </a:rPr>
              <a:t>&lt;0,1% до 13,3%.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ts val="18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В </a:t>
            </a:r>
            <a:r>
              <a:rPr lang="ru-RU" sz="2400" dirty="0" smtClean="0">
                <a:solidFill>
                  <a:srgbClr val="002060"/>
                </a:solidFill>
              </a:rPr>
              <a:t>послеродовом периоде </a:t>
            </a:r>
            <a:r>
              <a:rPr lang="ru-RU" sz="2400" dirty="0">
                <a:solidFill>
                  <a:srgbClr val="002060"/>
                </a:solidFill>
              </a:rPr>
              <a:t>депрессия варьировалась от 2,5% до 57%.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ts val="18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Распространенность </a:t>
            </a:r>
            <a:r>
              <a:rPr lang="ru-RU" sz="2400" dirty="0">
                <a:solidFill>
                  <a:srgbClr val="002060"/>
                </a:solidFill>
              </a:rPr>
              <a:t>депрессии после аборта среди девочек-подростков составила от 16,1% до 85,0%.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ts val="18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Большинство </a:t>
            </a:r>
            <a:r>
              <a:rPr lang="ru-RU" sz="2400" dirty="0">
                <a:solidFill>
                  <a:srgbClr val="002060"/>
                </a:solidFill>
              </a:rPr>
              <a:t>исследований сообщают о более высоких показателях связанных с беременностью </a:t>
            </a:r>
            <a:r>
              <a:rPr lang="ru-RU" sz="2400" dirty="0" smtClean="0">
                <a:solidFill>
                  <a:srgbClr val="002060"/>
                </a:solidFill>
              </a:rPr>
              <a:t>расстройств психического </a:t>
            </a:r>
            <a:r>
              <a:rPr lang="ru-RU" sz="2400" dirty="0">
                <a:solidFill>
                  <a:srgbClr val="002060"/>
                </a:solidFill>
              </a:rPr>
              <a:t>здоровья у </a:t>
            </a:r>
            <a:r>
              <a:rPr lang="ru-RU" sz="2400" dirty="0" smtClean="0">
                <a:solidFill>
                  <a:srgbClr val="002060"/>
                </a:solidFill>
              </a:rPr>
              <a:t>подростков, </a:t>
            </a:r>
            <a:r>
              <a:rPr lang="ru-RU" sz="2400" dirty="0">
                <a:solidFill>
                  <a:srgbClr val="002060"/>
                </a:solidFill>
              </a:rPr>
              <a:t>чем у женщин </a:t>
            </a:r>
            <a:r>
              <a:rPr lang="ru-RU" sz="2400" dirty="0" smtClean="0">
                <a:solidFill>
                  <a:srgbClr val="002060"/>
                </a:solidFill>
              </a:rPr>
              <a:t>более старшего возраста.</a:t>
            </a:r>
            <a:r>
              <a:rPr lang="en-US" sz="2400" baseline="30000" dirty="0" smtClean="0">
                <a:solidFill>
                  <a:srgbClr val="002060"/>
                </a:solidFill>
              </a:rPr>
              <a:t>1</a:t>
            </a:r>
          </a:p>
          <a:p>
            <a:pPr>
              <a:lnSpc>
                <a:spcPts val="1100"/>
              </a:lnSpc>
            </a:pPr>
            <a:endParaRPr lang="en-US" sz="1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1. Fitch </a:t>
            </a:r>
            <a:r>
              <a:rPr lang="en-US" sz="1400" dirty="0">
                <a:solidFill>
                  <a:srgbClr val="002060"/>
                </a:solidFill>
              </a:rPr>
              <a:t>M</a:t>
            </a:r>
            <a:r>
              <a:rPr lang="ru-RU" sz="1400" dirty="0">
                <a:solidFill>
                  <a:srgbClr val="002060"/>
                </a:solidFill>
              </a:rPr>
              <a:t>.</a:t>
            </a:r>
            <a:r>
              <a:rPr lang="en-US" sz="1400" dirty="0">
                <a:solidFill>
                  <a:srgbClr val="002060"/>
                </a:solidFill>
              </a:rPr>
              <a:t>I. Editorial: Reproductive health and mental health in LMICs: adolescent health. Front</a:t>
            </a:r>
            <a:r>
              <a:rPr lang="ru-RU" sz="1400" dirty="0">
                <a:solidFill>
                  <a:srgbClr val="002060"/>
                </a:solidFill>
              </a:rPr>
              <a:t>.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Reprod</a:t>
            </a:r>
            <a:r>
              <a:rPr lang="ru-RU" sz="1400" dirty="0">
                <a:solidFill>
                  <a:srgbClr val="002060"/>
                </a:solidFill>
              </a:rPr>
              <a:t>.</a:t>
            </a:r>
            <a:r>
              <a:rPr lang="en-US" sz="1400" dirty="0">
                <a:solidFill>
                  <a:srgbClr val="002060"/>
                </a:solidFill>
              </a:rPr>
              <a:t> Health. 2024 Mar 1</a:t>
            </a:r>
            <a:r>
              <a:rPr lang="en-US" sz="1400" dirty="0" smtClean="0">
                <a:solidFill>
                  <a:srgbClr val="002060"/>
                </a:solidFill>
              </a:rPr>
              <a:t>; 6: 1383170</a:t>
            </a:r>
            <a:r>
              <a:rPr lang="en-US" sz="1400" dirty="0">
                <a:solidFill>
                  <a:srgbClr val="002060"/>
                </a:solidFill>
              </a:rPr>
              <a:t>. </a:t>
            </a:r>
            <a:endParaRPr lang="en-US" sz="1400" dirty="0" smtClean="0">
              <a:solidFill>
                <a:srgbClr val="002060"/>
              </a:solidFill>
            </a:endParaRPr>
          </a:p>
          <a:p>
            <a:pPr>
              <a:lnSpc>
                <a:spcPts val="1100"/>
              </a:lnSpc>
            </a:pPr>
            <a:r>
              <a:rPr lang="en-US" sz="1400" dirty="0" smtClean="0">
                <a:solidFill>
                  <a:srgbClr val="002060"/>
                </a:solidFill>
              </a:rPr>
              <a:t>2. </a:t>
            </a:r>
            <a:r>
              <a:rPr lang="en-US" sz="1400" dirty="0" err="1">
                <a:solidFill>
                  <a:srgbClr val="002060"/>
                </a:solidFill>
              </a:rPr>
              <a:t>Vanderkruik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R. et al. </a:t>
            </a:r>
            <a:r>
              <a:rPr lang="en-US" sz="1400" dirty="0">
                <a:solidFill>
                  <a:srgbClr val="002060"/>
                </a:solidFill>
              </a:rPr>
              <a:t>Mental health of adolescents associated with sexual and reproductive outcomes: a systematic review. </a:t>
            </a:r>
            <a:r>
              <a:rPr lang="en-US" sz="1400" dirty="0" smtClean="0">
                <a:solidFill>
                  <a:srgbClr val="002060"/>
                </a:solidFill>
              </a:rPr>
              <a:t>Bull. </a:t>
            </a:r>
            <a:r>
              <a:rPr lang="en-US" sz="1400" dirty="0">
                <a:solidFill>
                  <a:srgbClr val="002060"/>
                </a:solidFill>
              </a:rPr>
              <a:t>World Health Organ. </a:t>
            </a:r>
            <a:r>
              <a:rPr lang="en-US" sz="1400" dirty="0" smtClean="0">
                <a:solidFill>
                  <a:srgbClr val="002060"/>
                </a:solidFill>
              </a:rPr>
              <a:t>2021; 99: 359-373.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22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1969</TotalTime>
  <Words>1520</Words>
  <Application>Microsoft Office PowerPoint</Application>
  <PresentationFormat>Экран (4:3)</PresentationFormat>
  <Paragraphs>103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Профессор</dc:creator>
  <cp:lastModifiedBy>Профессор</cp:lastModifiedBy>
  <cp:revision>196</cp:revision>
  <dcterms:created xsi:type="dcterms:W3CDTF">2022-11-27T10:56:38Z</dcterms:created>
  <dcterms:modified xsi:type="dcterms:W3CDTF">2025-09-30T08:16:29Z</dcterms:modified>
</cp:coreProperties>
</file>