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6"/>
  </p:notesMasterIdLst>
  <p:sldIdLst>
    <p:sldId id="256" r:id="rId2"/>
    <p:sldId id="287" r:id="rId3"/>
    <p:sldId id="257" r:id="rId4"/>
    <p:sldId id="261" r:id="rId5"/>
    <p:sldId id="262" r:id="rId6"/>
    <p:sldId id="288" r:id="rId7"/>
    <p:sldId id="289" r:id="rId8"/>
    <p:sldId id="290" r:id="rId9"/>
    <p:sldId id="278" r:id="rId10"/>
    <p:sldId id="291" r:id="rId11"/>
    <p:sldId id="292" r:id="rId12"/>
    <p:sldId id="294" r:id="rId13"/>
    <p:sldId id="293" r:id="rId14"/>
    <p:sldId id="27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7" d="100"/>
          <a:sy n="57" d="100"/>
        </p:scale>
        <p:origin x="-1200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0404046246870461E-2"/>
          <c:y val="6.3416591328255513E-3"/>
          <c:w val="0.95959595375312956"/>
          <c:h val="0.930241749538918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E6-40F5-AE3E-D68B281BAB80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E6-40F5-AE3E-D68B281BAB80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E6-40F5-AE3E-D68B281BAB80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E6-40F5-AE3E-D68B281BAB80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Мальчики</a:t>
                    </a:r>
                    <a:r>
                      <a:rPr lang="ru-RU" dirty="0"/>
                      <a:t>
40%</a:t>
                    </a:r>
                  </a:p>
                </c:rich>
              </c:tx>
              <c:spPr>
                <a:solidFill>
                  <a:prstClr val="white">
                    <a:alpha val="90000"/>
                  </a:prstClr>
                </a:solidFill>
                <a:ln w="12700" cap="flat" cmpd="sng" algn="ctr">
                  <a:solidFill>
                    <a:srgbClr val="4472C4"/>
                  </a:solidFill>
                  <a:round/>
                </a:ln>
                <a:effectLst>
                  <a:outerShdw blurRad="50800" dist="38100" dir="2700000" algn="tl" rotWithShape="0">
                    <a:srgbClr val="4472C4">
                      <a:lumMod val="75000"/>
                      <a:alpha val="40000"/>
                    </a:srgbClr>
                  </a:outerShdw>
                </a:effectLst>
              </c:sp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solidFill>
                      <a:schemeClr val="lt1">
                        <a:alpha val="90000"/>
                      </a:schemeClr>
                    </a:solidFill>
                    <a:ln w="12700" cap="flat" cmpd="sng" algn="ctr">
                      <a:solidFill>
                        <a:schemeClr val="accent1"/>
                      </a:solidFill>
                      <a:round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DE6-40F5-AE3E-D68B281BAB80}"/>
                </c:ext>
              </c:extLst>
            </c:dLbl>
            <c:dLbl>
              <c:idx val="1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Девочки</a:t>
                    </a:r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40</a:t>
                    </a:r>
                    <a:r>
                      <a:rPr lang="ru-RU" dirty="0"/>
                      <a:t>%</a:t>
                    </a:r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endParaRPr lang="ru-RU" dirty="0"/>
                  </a:p>
                </c:rich>
              </c:tx>
              <c:spPr>
                <a:solidFill>
                  <a:prstClr val="white">
                    <a:alpha val="90000"/>
                  </a:prstClr>
                </a:solidFill>
                <a:ln w="12700" cap="flat" cmpd="sng" algn="ctr">
                  <a:solidFill>
                    <a:srgbClr val="ED7D31"/>
                  </a:solidFill>
                  <a:round/>
                </a:ln>
                <a:effectLst>
                  <a:outerShdw blurRad="50800" dist="38100" dir="2700000" algn="tl" rotWithShape="0">
                    <a:srgbClr val="ED7D31">
                      <a:lumMod val="75000"/>
                      <a:alpha val="40000"/>
                    </a:srgbClr>
                  </a:outerShdw>
                </a:effectLst>
              </c:sp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solidFill>
                      <a:schemeClr val="lt1">
                        <a:alpha val="90000"/>
                      </a:schemeClr>
                    </a:solidFill>
                    <a:ln w="12700" cap="flat" cmpd="sng" algn="ctr">
                      <a:solidFill>
                        <a:schemeClr val="accent1"/>
                      </a:solidFill>
                      <a:round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DE6-40F5-AE3E-D68B281BAB80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472C4"/>
                </a:solidFill>
                <a:round/>
              </a:ln>
              <a:effectLst>
                <a:outerShdw blurRad="50800" dist="38100" dir="2700000" algn="tl" rotWithShape="0">
                  <a:srgbClr val="4472C4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solidFill>
                    <a:schemeClr val="lt1">
                      <a:alpha val="90000"/>
                    </a:schemeClr>
                  </a:solidFill>
                  <a:ln w="12700" cap="flat" cmpd="sng" algn="ctr">
                    <a:solidFill>
                      <a:schemeClr val="accent1"/>
                    </a:solidFill>
                    <a:round/>
                  </a:ln>
                </c15:spPr>
              </c:ext>
            </c:extLst>
          </c:dLbls>
          <c:cat>
            <c:strRef>
              <c:f>Лист1!$A$2:$A$5</c:f>
              <c:strCache>
                <c:ptCount val="2"/>
                <c:pt idx="0">
                  <c:v>Мальчики</c:v>
                </c:pt>
                <c:pt idx="1">
                  <c:v>Девочки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0.4</c:v>
                </c:pt>
                <c:pt idx="1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DE6-40F5-AE3E-D68B281BAB8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от 3 до 5 лет</c:v>
                </c:pt>
                <c:pt idx="1">
                  <c:v>от 6 до 8 лет</c:v>
                </c:pt>
                <c:pt idx="2">
                  <c:v>от 10 до 12 лет</c:v>
                </c:pt>
                <c:pt idx="3">
                  <c:v>старше 12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</c:v>
                </c:pt>
                <c:pt idx="1">
                  <c:v>0</c:v>
                </c:pt>
                <c:pt idx="2">
                  <c:v>25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EB-4A99-865C-48AEF9FCD66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dLbl>
              <c:idx val="0"/>
              <c:layout>
                <c:manualLayout>
                  <c:x val="6.8942871150297642E-3"/>
                  <c:y val="1.83438126020103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4.0017506543239427E-2"/>
                      <c:h val="6.48666545930084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DEB-4A99-865C-48AEF9FCD6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от 3 до 5 лет</c:v>
                </c:pt>
                <c:pt idx="1">
                  <c:v>от 6 до 8 лет</c:v>
                </c:pt>
                <c:pt idx="2">
                  <c:v>от 10 до 12 лет</c:v>
                </c:pt>
                <c:pt idx="3">
                  <c:v>старше 12 лет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24</c:v>
                </c:pt>
                <c:pt idx="1">
                  <c:v>18</c:v>
                </c:pt>
                <c:pt idx="2">
                  <c:v>20</c:v>
                </c:pt>
                <c:pt idx="3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EB-4A99-865C-48AEF9FCD66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от 3 до 5 лет</c:v>
                </c:pt>
                <c:pt idx="1">
                  <c:v>от 6 до 8 лет</c:v>
                </c:pt>
                <c:pt idx="2">
                  <c:v>от 10 до 12 лет</c:v>
                </c:pt>
                <c:pt idx="3">
                  <c:v>старше 12 лет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DEB-4A99-865C-48AEF9FCD6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113920"/>
        <c:axId val="26115456"/>
      </c:barChart>
      <c:catAx>
        <c:axId val="2611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115456"/>
        <c:crosses val="autoZero"/>
        <c:auto val="1"/>
        <c:lblAlgn val="ctr"/>
        <c:lblOffset val="100"/>
        <c:noMultiLvlLbl val="0"/>
      </c:catAx>
      <c:valAx>
        <c:axId val="26115456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113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0B4C3-B408-4F0A-BA6C-26EC2FB12348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35264-2AD4-45C8-B0BE-CBAC78B0B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18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35264-2AD4-45C8-B0BE-CBAC78B0BAB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11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B5FBA55-4A49-4A42-A9CB-272AD5B24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7DA493BA-6083-4A37-AAE0-66B0931C2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CD1159B-0F2C-4EBB-A5A3-BEDA0E213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91D3E-4BB3-457C-91E9-003D41D5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7006300-6751-4665-BB38-DE6581AC7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73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EE954AE-9C64-4161-8162-723FB3BC7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B061060-25C0-4A50-816D-92C3613DD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9B7B43D-BB0B-429C-82AA-757AB40B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4105A92-0428-47BD-A009-9CAB69FD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A697095-55C8-43B8-A578-92AC143F1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83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4B7A4079-DDD5-4FC1-BBF0-59A1C1FE8E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649340D-78C0-43DD-9F88-A9861248D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26FBA3F-1D96-4DF5-B1C3-FB86F765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BAAE41C-6712-48BF-924D-AB65785F0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F9D493-7D6C-4D67-92DC-1C4F9271E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98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DD110F6-4152-46DC-8DA1-4362E2048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5549F4B-B05A-45D0-A0B2-B09332D20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53A7ABC-661B-4951-87FB-8BD27A5A6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C1B4ACE-17A1-45CA-83E2-92CCAE484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FC0FE0E-45C7-4205-B309-B6023DA5C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22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987829B-63CE-4E2E-B2D9-ECFFD5F7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1D3D5A9-A54D-4BB0-9126-392496B18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28FB51B-1F8A-4BE0-83A5-5209B3EDB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5116D47-6FFF-478B-81ED-62D8CCD30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F5081C-19D9-4941-9A25-748FA42E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63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CB7804-43B7-4CEF-A6EF-BA0DE27FC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6295BEF-D076-4F16-B358-D90D6BFF74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0F75ED5-F0B2-4063-9C65-59F2E9A6E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DB87E27-3266-401C-8675-2CCBDA2EC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2CF4F79-7A3C-4515-93C1-149D6934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7EC2894-2D78-4F7F-B2BA-63F5AAEC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61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651534-179C-4DA7-869E-0F517E66B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63B36F7-D156-493C-93EB-8F58A5C98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DB16886-66E2-4513-95B6-4456952B5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B0209BC8-A3A4-4169-82C9-3AB83BF4A9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5ED7F245-BA47-43E0-9B8B-8CF400D48D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3AF430D-DDC1-425F-8D54-52F42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DCFED1E-4531-41E7-A6DB-619731AD9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5D1F6412-DDFB-4229-A519-48885526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49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1814D70-02B1-43AF-9310-74825A73D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C7993D5-C378-419E-8A94-533533A3A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E9E112B-6140-4840-8F3F-4B97DD7A6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EF9B2C-8365-4F6B-A3D7-EC6F3C47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1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A960BDE-8A3E-4219-BDC6-A31796BE6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5B7473E-4C9B-4B70-A7FB-395C0C486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B3A5F6E-2C9E-4222-996F-DB3AAF095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761DEFF-118C-4840-A49E-B4A29D291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41D6AB2-7BB1-45CE-8B9B-F20F3864F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B78D0AF-4CCC-4816-8F77-403E4318F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DEF6E60-CD3E-4ABE-B2C0-375E50949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132E220-33EC-47D1-AE29-6085F08E5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A9792D1-FF07-4D13-9C0A-3692BBC84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64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757CC1-9CBC-47A4-B831-98393E3BE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822C3DD2-5D35-401E-890C-E9A4DF3A6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282D41D-B70F-42DE-8253-85B5D1508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802D6F9-5A08-479B-B031-1D85F64AE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9B86078-B6B6-4374-BF8F-2A9E62B0C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5B581C1-74EB-45F9-9B18-7F4847253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18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8E98F5C-07E1-4FB7-BFE9-069E14387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29F5677-0190-48F6-BB25-439F71E9C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45B4103-5E13-40BE-9636-D9D3A12B8D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DFA6E-BAFF-4353-8706-4AC34D14E3E3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AA534BE-9B0E-4B1E-BA3C-FCC9C03E3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A1FBBF9-B68A-4125-B92F-BBE159890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4D237-D252-4CFA-B8B5-C9684EE9A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19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2F3AF2-C752-4773-8091-9D5E507F6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321" y="898071"/>
            <a:ext cx="10989129" cy="3241222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itchFamily="18" charset="0"/>
              </a:rPr>
              <a:t>ФГБОУ ВО </a:t>
            </a:r>
            <a:r>
              <a:rPr lang="ru-RU" sz="2000" b="1" dirty="0" err="1">
                <a:latin typeface="Times New Roman" panose="02020603050405020304" pitchFamily="18" charset="0"/>
                <a:cs typeface="Times New Roman" pitchFamily="18" charset="0"/>
              </a:rPr>
              <a:t>ДонГМУ</a:t>
            </a:r>
            <a:r>
              <a:rPr lang="ru-RU" sz="2000" b="1" dirty="0">
                <a:latin typeface="Times New Roman" panose="02020603050405020304" pitchFamily="18" charset="0"/>
                <a:cs typeface="Times New Roman" pitchFamily="18" charset="0"/>
              </a:rPr>
              <a:t> Минздрава России</a:t>
            </a:r>
            <a:br>
              <a:rPr lang="ru-RU" sz="2000" b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itchFamily="18" charset="0"/>
              </a:rPr>
              <a:t>Кафедра педиатрии №1</a:t>
            </a:r>
            <a:br>
              <a:rPr lang="ru-RU" sz="2000" b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i="0" dirty="0">
                <a:solidFill>
                  <a:srgbClr val="212529"/>
                </a:solidFill>
                <a:effectLst/>
                <a:latin typeface="Poppins" panose="020B0502040204020203" pitchFamily="2" charset="0"/>
              </a:rPr>
              <a:t>КОМПЛЕКСНАЯ ОЦЕНКА СОСТОЯНИЯ БИЛИАРНОГО ТРАКТА У ДЕТЕЙ С ИНФЕКЦИОННЫМ МОНОНУКЛЕОЗОМ</a:t>
            </a:r>
            <a:br>
              <a:rPr lang="ru-RU" sz="2400" b="1" i="0" dirty="0">
                <a:solidFill>
                  <a:srgbClr val="212529"/>
                </a:solidFill>
                <a:effectLst/>
                <a:latin typeface="Poppins" panose="020B0502040204020203" pitchFamily="2" charset="0"/>
              </a:rPr>
            </a:br>
            <a:r>
              <a:rPr lang="ru-RU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74FE660-7110-49D9-B6F3-765392CCE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293" y="5290457"/>
            <a:ext cx="10891157" cy="979713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Выполнили: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зав. кафедрой педиатрии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 д.м.н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Пшеничная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Е. В., 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 кафедры педиатрии №1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Лепихова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 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030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6D91AF-02FB-4734-B27F-DF4FCEA37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Результаты. Данные УЗИ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BE830A7-1C86-4664-AF4A-966D93D77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3817"/>
            <a:ext cx="5396345" cy="368314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Эхонеоднородная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желчь – единичные или множественные участки повышенной эхогенности с четким или размытым контуром, не дающие акустической тени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8780164-C544-4DE7-8E76-8A68655D0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204" y="2064154"/>
            <a:ext cx="4698596" cy="3952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4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5A5350-ED58-4C77-857A-D9D2C33D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1596"/>
          </a:xfrm>
        </p:spPr>
        <p:txBody>
          <a:bodyPr/>
          <a:lstStyle/>
          <a:p>
            <a:pPr algn="ctr"/>
            <a:r>
              <a:rPr lang="ru-RU" sz="44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Результаты. Данные УЗИ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00EB212-59D5-43DF-8D8E-697EAD1F0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9913"/>
            <a:ext cx="5257800" cy="359704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Замазкообразная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желчь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эхонеоднородная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желчь со сгустками различной плотности, смещаемыми, иногда, с акустической тенью со сгустком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5C1F627-6C71-415D-AA51-97D3929CA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8101" y="2170036"/>
            <a:ext cx="3133479" cy="302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28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CC99FB1-07C6-4547-8181-C92563846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Билиарный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сладж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Pictures\Сладж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667" y="2053157"/>
            <a:ext cx="4794251" cy="367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1949823" y="3962638"/>
            <a:ext cx="806824" cy="264340"/>
          </a:xfrm>
          <a:prstGeom prst="straightConnector1">
            <a:avLst/>
          </a:prstGeom>
          <a:ln w="127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User\Pictures\slide-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388" y="1991897"/>
            <a:ext cx="4626864" cy="379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 стрелкой 8"/>
          <p:cNvCxnSpPr/>
          <p:nvPr/>
        </p:nvCxnSpPr>
        <p:spPr>
          <a:xfrm>
            <a:off x="6979024" y="4094808"/>
            <a:ext cx="1102658" cy="34272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05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B8A3C6-C38C-4960-8312-C171F368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0826"/>
            <a:ext cx="10820400" cy="1047296"/>
          </a:xfrm>
        </p:spPr>
        <p:txBody>
          <a:bodyPr/>
          <a:lstStyle/>
          <a:p>
            <a:pPr algn="ctr"/>
            <a:r>
              <a:rPr lang="ru-RU" b="0" i="0" dirty="0">
                <a:solidFill>
                  <a:srgbClr val="212529"/>
                </a:solidFill>
                <a:effectLst/>
                <a:latin typeface="-apple-system"/>
              </a:rPr>
              <a:t> Заключение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46B2A86-2322-4C38-BF19-2A49C5A86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3585"/>
            <a:ext cx="10515600" cy="3613377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Рост числа пациентов с ОБХ (истинный прирост + улучшение диагностики).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Необходимость повышения осведомленности педиатров.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Цель: своевременная </a:t>
            </a:r>
            <a:r>
              <a:rPr lang="ru-RU" b="0" i="0" dirty="0">
                <a:solidFill>
                  <a:srgbClr val="212529"/>
                </a:solidFill>
                <a:effectLst/>
                <a:latin typeface="-apple-system"/>
              </a:rPr>
              <a:t>диагностика и эффективная терапия ОБХ.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64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7A970B9-0B3B-453D-BA52-97A7E27AC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0304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Спасибо </a:t>
            </a:r>
            <a:r>
              <a:rPr lang="ru-RU"/>
              <a:t>за </a:t>
            </a:r>
            <a:r>
              <a:rPr lang="ru-RU" smtClean="0"/>
              <a:t>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89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642E5AD-CB5E-4838-8306-A770E9A2D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0" y="365126"/>
            <a:ext cx="10953750" cy="87584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A341E1D-60F2-4D68-9B49-6CED75BDD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5614"/>
            <a:ext cx="10515600" cy="3711349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Острый холецистит у взрослых: чаще всего — калькулёзный, требует оперативного лечения.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 детей: чаще всего </a:t>
            </a:r>
            <a:r>
              <a:rPr lang="ru-RU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бескаменный</a:t>
            </a: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холецистит (БХ), часто возникающий как следствие инфекции.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Вирус Эпштейна-Барр (ВЭБ): основная причина ОБХ (38,2%).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80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919B082-5E67-4733-BBB7-4547CD1E5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867"/>
            <a:ext cx="10515600" cy="943655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638FF49-4D3A-41CA-AE06-95438E57E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5107" y="2628901"/>
            <a:ext cx="10371364" cy="2473778"/>
          </a:xfrm>
        </p:spPr>
        <p:txBody>
          <a:bodyPr>
            <a:normAutofit/>
          </a:bodyPr>
          <a:lstStyle/>
          <a:p>
            <a:pPr algn="just"/>
            <a:r>
              <a:rPr lang="ru-RU" sz="28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Комплексная оценка состояния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билиарного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тракта у детей с инфекционным мононуклеозом (ИМ) на основе клинических, лабораторных и инструментальных исследований.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32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159C134-599C-4070-9A28-66DD5A2C8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914" y="403453"/>
            <a:ext cx="10588171" cy="1017133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53EB76B-879B-42C8-875A-A26FB8E96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236" y="2449286"/>
            <a:ext cx="11141527" cy="3820886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Обследовано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80</a:t>
            </a: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детей с </a:t>
            </a:r>
            <a:r>
              <a:rPr lang="ru-RU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ИМ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altLang="ru-RU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Контрольная группа: </a:t>
            </a:r>
            <a:endParaRPr lang="ru-RU" altLang="ru-RU" dirty="0" smtClean="0">
              <a:solidFill>
                <a:srgbClr val="2125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altLang="ru-RU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ru-RU" altLang="ru-RU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здоровых сверстников.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02D6170F-0A93-4CED-93BD-892C885B4A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4914725"/>
              </p:ext>
            </p:extLst>
          </p:nvPr>
        </p:nvGraphicFramePr>
        <p:xfrm>
          <a:off x="4335236" y="2065565"/>
          <a:ext cx="6915149" cy="4005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942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19ABE2-9433-4018-BE7A-57D0DC790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591" y="239372"/>
            <a:ext cx="11327130" cy="64237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наблюдением находилось 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="" xmlns:a16="http://schemas.microsoft.com/office/drawing/2014/main" id="{F202EED4-25C1-4DE7-9081-D41A4CE237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3321076"/>
              </p:ext>
            </p:extLst>
          </p:nvPr>
        </p:nvGraphicFramePr>
        <p:xfrm>
          <a:off x="737062" y="1103661"/>
          <a:ext cx="10889673" cy="5554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13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41C31C-E244-4C40-BCD7-C3B58F6D3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Результаты. Клинические проявления ОБХ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6381FB5-654E-4F2E-B6AC-6C0BC9DFE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6629"/>
            <a:ext cx="10515600" cy="3972606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Лихорадка: 100%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Тошнота, рвота: без крови и желчи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Боль (преимущественно в правом подреберье): 53,7% (43 пациента)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Симптом Мерфи: 53,7% (43 пациента)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Боль в </a:t>
            </a:r>
            <a:r>
              <a:rPr lang="ru-RU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эпигастрии</a:t>
            </a: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околопупочной области, асцит: 26,2% (21 ребенок)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Болезненность при пальпации в правом подреберье: 20%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57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827041-4327-4758-9C22-1D7581681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 Результаты. Лабораторные данные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99EEBF8-590D-45FD-8DB8-0A6BBDF2E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26921"/>
            <a:ext cx="10515600" cy="3050042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Лейкоцитоз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Повышение: С-реактивного белка, прямого билирубина, щелочной фосфатазы, γ-ГГТ, ГГТ, ЩФ.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48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01D802B-C98E-4449-B6A0-F899B7DD4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Результаты. Данные УЗИ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7F91751-2D15-411E-88A2-166845E33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9721"/>
            <a:ext cx="10515600" cy="3507242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Утолщение стенки желчного пузыря (3,5-4,5 см): 83,7%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Повышенная </a:t>
            </a:r>
            <a:r>
              <a:rPr lang="ru-RU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перипортальная</a:t>
            </a: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эхогенность</a:t>
            </a: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75%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Перихолециститная</a:t>
            </a: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жидкость (ореол) или </a:t>
            </a:r>
            <a:r>
              <a:rPr lang="ru-RU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субсерозный</a:t>
            </a: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отек: 67,5%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эхогенной</a:t>
            </a: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желчи: 57,5%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Перихолецистный</a:t>
            </a:r>
            <a:r>
              <a:rPr lang="ru-RU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отек: 57,5%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7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B8DD08-8D0E-43CC-9FCA-1E8E976E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186" y="365125"/>
            <a:ext cx="10847614" cy="835025"/>
          </a:xfrm>
        </p:spPr>
        <p:txBody>
          <a:bodyPr>
            <a:normAutofit/>
          </a:bodyPr>
          <a:lstStyle/>
          <a:p>
            <a:pPr algn="ctr"/>
            <a:r>
              <a:rPr lang="ru-RU" sz="40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Результаты. Данные УЗИ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9">
            <a:extLst>
              <a:ext uri="{FF2B5EF4-FFF2-40B4-BE49-F238E27FC236}">
                <a16:creationId xmlns="" xmlns:a16="http://schemas.microsoft.com/office/drawing/2014/main" id="{79CDE4B1-ABB3-4CBF-BBA5-102CB0A64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967" y="2299450"/>
            <a:ext cx="5388033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Взвесь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гиперэхогенных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частиц – точечные, единичные или множественные, смещаемые,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гиперэхогенные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выявляемые при изменении положения тела. </a:t>
            </a:r>
          </a:p>
          <a:p>
            <a:endParaRPr lang="ru-R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CCB18175-5427-4EF8-B261-A1B53E14F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624" y="1886382"/>
            <a:ext cx="4165334" cy="426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65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</TotalTime>
  <Words>338</Words>
  <Application>Microsoft Office PowerPoint</Application>
  <PresentationFormat>Произвольный</PresentationFormat>
  <Paragraphs>49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ФГБОУ ВО ДонГМУ Минздрава России Кафедра педиатрии №1    КОМПЛЕКСНАЯ ОЦЕНКА СОСТОЯНИЯ БИЛИАРНОГО ТРАКТА У ДЕТЕЙ С ИНФЕКЦИОННЫМ МОНОНУКЛЕОЗОМ   </vt:lpstr>
      <vt:lpstr>Актуальность</vt:lpstr>
      <vt:lpstr>Цель исследования</vt:lpstr>
      <vt:lpstr>Материалы и методы</vt:lpstr>
      <vt:lpstr>Под наблюдением находилось </vt:lpstr>
      <vt:lpstr>Результаты. Клинические проявления ОБХ</vt:lpstr>
      <vt:lpstr> Результаты. Лабораторные данные</vt:lpstr>
      <vt:lpstr>Результаты. Данные УЗИ</vt:lpstr>
      <vt:lpstr>Результаты. Данные УЗИ</vt:lpstr>
      <vt:lpstr>Результаты. Данные УЗИ</vt:lpstr>
      <vt:lpstr>Результаты. Данные УЗИ</vt:lpstr>
      <vt:lpstr>Билиарный сладж</vt:lpstr>
      <vt:lpstr> Заключение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ФГБОУ ВО ДонГМУ Минздрава России   ЭПИДЕМИОЛОГИЧЕСКИЕ ОСОБЕННОСТИ  ИНФЕКЦИОННОГО МОНОНУКЛЕОЗА  У ДЕТЕЙ ДОНЕЦКОЙ НАРОДНОЙ РЕСПУБЛИКИ</dc:title>
  <dc:creator>Пользователь</dc:creator>
  <cp:lastModifiedBy>Admin</cp:lastModifiedBy>
  <cp:revision>30</cp:revision>
  <dcterms:created xsi:type="dcterms:W3CDTF">2024-04-08T07:46:03Z</dcterms:created>
  <dcterms:modified xsi:type="dcterms:W3CDTF">2025-04-21T14:35:34Z</dcterms:modified>
</cp:coreProperties>
</file>