
<file path=[Content_Types].xml><?xml version="1.0" encoding="utf-8"?>
<Types xmlns="http://schemas.openxmlformats.org/package/2006/content-types">
  <Default Extension="jpeg" ContentType="image/jpeg"/>
  <Default Extension="JPG" ContentType="image/.jpg"/>
  <Default Extension="bin" ContentType="application/vnd.openxmlformats-officedocument.oleObjec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colors6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charts/style6.xml" ContentType="application/vnd.ms-office.chart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4" Type="http://schemas.microsoft.com/office/2011/relationships/chartColorStyle" Target="colors1.xml"/><Relationship Id="rId3" Type="http://schemas.microsoft.com/office/2011/relationships/chartStyle" Target="style1.xml"/><Relationship Id="rId2" Type="http://schemas.openxmlformats.org/officeDocument/2006/relationships/themeOverride" Target="../theme/themeOverride1.xml"/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4" Type="http://schemas.microsoft.com/office/2011/relationships/chartColorStyle" Target="colors2.xml"/><Relationship Id="rId3" Type="http://schemas.microsoft.com/office/2011/relationships/chartStyle" Target="style2.xml"/><Relationship Id="rId2" Type="http://schemas.openxmlformats.org/officeDocument/2006/relationships/themeOverride" Target="../theme/themeOverride2.xml"/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4" Type="http://schemas.microsoft.com/office/2011/relationships/chartColorStyle" Target="colors3.xml"/><Relationship Id="rId3" Type="http://schemas.microsoft.com/office/2011/relationships/chartStyle" Target="style3.xml"/><Relationship Id="rId2" Type="http://schemas.openxmlformats.org/officeDocument/2006/relationships/themeOverride" Target="../theme/themeOverride3.xml"/><Relationship Id="rId1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4" Type="http://schemas.microsoft.com/office/2011/relationships/chartColorStyle" Target="colors4.xml"/><Relationship Id="rId3" Type="http://schemas.microsoft.com/office/2011/relationships/chartStyle" Target="style4.xml"/><Relationship Id="rId2" Type="http://schemas.openxmlformats.org/officeDocument/2006/relationships/themeOverride" Target="../theme/themeOverride4.xml"/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4" Type="http://schemas.microsoft.com/office/2011/relationships/chartColorStyle" Target="colors5.xml"/><Relationship Id="rId3" Type="http://schemas.microsoft.com/office/2011/relationships/chartStyle" Target="style5.xml"/><Relationship Id="rId2" Type="http://schemas.openxmlformats.org/officeDocument/2006/relationships/themeOverride" Target="../theme/themeOverride5.xml"/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4" Type="http://schemas.microsoft.com/office/2011/relationships/chartColorStyle" Target="colors6.xml"/><Relationship Id="rId3" Type="http://schemas.microsoft.com/office/2011/relationships/chartStyle" Target="style6.xml"/><Relationship Id="rId2" Type="http://schemas.openxmlformats.org/officeDocument/2006/relationships/themeOverride" Target="../theme/themeOverride6.xml"/><Relationship Id="rId1" Type="http://schemas.openxmlformats.org/officeDocument/2006/relationships/oleObject" Target="../embeddings/oleObject6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'[к диплому.xlsx]Лист2'!$K$4</c:f>
              <c:strCache>
                <c:ptCount val="1"/>
                <c:pt idx="0">
                  <c:v>среднее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8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диплому.xlsx]Лист2'!$L$3:$P$3</c:f>
              <c:strCache>
                <c:ptCount val="5"/>
                <c:pt idx="0">
                  <c:v>социально-обусловленное поведение</c:v>
                </c:pt>
                <c:pt idx="1">
                  <c:v>делинквентное поведение</c:v>
                </c:pt>
                <c:pt idx="2">
                  <c:v>аддиктивное поведение</c:v>
                </c:pt>
                <c:pt idx="3">
                  <c:v>агрессивное поведение</c:v>
                </c:pt>
                <c:pt idx="4">
                  <c:v>аутоагрессивное поведение</c:v>
                </c:pt>
              </c:strCache>
            </c:strRef>
          </c:cat>
          <c:val>
            <c:numRef>
              <c:f>'[к диплому.xlsx]Лист2'!$L$4:$P$4</c:f>
              <c:numCache>
                <c:formatCode>0.0</c:formatCode>
                <c:ptCount val="5"/>
                <c:pt idx="0">
                  <c:v>15.8</c:v>
                </c:pt>
                <c:pt idx="1">
                  <c:v>16.6</c:v>
                </c:pt>
                <c:pt idx="2">
                  <c:v>16.78</c:v>
                </c:pt>
                <c:pt idx="3">
                  <c:v>18.66</c:v>
                </c:pt>
                <c:pt idx="4">
                  <c:v>13.96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51250415"/>
        <c:axId val="2051247919"/>
      </c:barChart>
      <c:catAx>
        <c:axId val="20512504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51247919"/>
        <c:crosses val="autoZero"/>
        <c:auto val="1"/>
        <c:lblAlgn val="ctr"/>
        <c:lblOffset val="100"/>
        <c:noMultiLvlLbl val="0"/>
      </c:catAx>
      <c:valAx>
        <c:axId val="2051247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ru-RU"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среднее</a:t>
                </a:r>
                <a:endParaRPr lang="ru-RU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512504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a6391a70-e786-48ee-91ac-88609cd9ca69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'[к диплому.xlsx]Лист1'!$J$16</c:f>
              <c:strCache>
                <c:ptCount val="1"/>
                <c:pt idx="0">
                  <c:v>среднее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диплому.xlsx]Лист1'!$K$15:$P$15</c:f>
              <c:strCache>
                <c:ptCount val="6"/>
                <c:pt idx="0">
                  <c:v>преодоление норм и правил</c:v>
                </c:pt>
                <c:pt idx="1">
                  <c:v>аддиктивное поведение</c:v>
                </c:pt>
                <c:pt idx="2">
                  <c:v>саморазрушающее поведение</c:v>
                </c:pt>
                <c:pt idx="3">
                  <c:v>агрессия и насилие</c:v>
                </c:pt>
                <c:pt idx="4">
                  <c:v>волевой контроль</c:v>
                </c:pt>
                <c:pt idx="5">
                  <c:v>делинквентное поведение</c:v>
                </c:pt>
              </c:strCache>
            </c:strRef>
          </c:cat>
          <c:val>
            <c:numRef>
              <c:f>'[к диплому.xlsx]Лист1'!$K$16:$P$16</c:f>
              <c:numCache>
                <c:formatCode>General</c:formatCode>
                <c:ptCount val="6"/>
                <c:pt idx="0">
                  <c:v>52.62</c:v>
                </c:pt>
                <c:pt idx="1">
                  <c:v>51.98</c:v>
                </c:pt>
                <c:pt idx="2">
                  <c:v>47.74</c:v>
                </c:pt>
                <c:pt idx="3">
                  <c:v>51.92</c:v>
                </c:pt>
                <c:pt idx="4">
                  <c:v>48.4</c:v>
                </c:pt>
                <c:pt idx="5">
                  <c:v>52.9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488278943"/>
        <c:axId val="1488273535"/>
      </c:barChart>
      <c:catAx>
        <c:axId val="1488278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488273535"/>
        <c:crosses val="autoZero"/>
        <c:auto val="1"/>
        <c:lblAlgn val="ctr"/>
        <c:lblOffset val="100"/>
        <c:noMultiLvlLbl val="0"/>
      </c:catAx>
      <c:valAx>
        <c:axId val="14882735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ru-RU"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среднее</a:t>
                </a:r>
                <a:endParaRPr lang="ru-RU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4882789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44d294df-02bd-4422-a00a-c913633b8dcf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'[к диплому.xlsx]Лист3'!$P$4</c:f>
              <c:strCache>
                <c:ptCount val="1"/>
                <c:pt idx="0">
                  <c:v>группа 1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диплому.xlsx]Лист3'!$Q$3:$Z$3</c:f>
              <c:strCache>
                <c:ptCount val="10"/>
                <c:pt idx="0">
                  <c:v>нетребовательность-требовательность</c:v>
                </c:pt>
                <c:pt idx="1">
                  <c:v>мягкость-строгость</c:v>
                </c:pt>
                <c:pt idx="2">
                  <c:v>автономность-контроль</c:v>
                </c:pt>
                <c:pt idx="3">
                  <c:v>эмоциональная дистанция-близость</c:v>
                </c:pt>
                <c:pt idx="4">
                  <c:v>отвержение-принятие</c:v>
                </c:pt>
                <c:pt idx="5">
                  <c:v>отсутствие сотрудничества-сотрудничество</c:v>
                </c:pt>
                <c:pt idx="6">
                  <c:v>несогласие-согласие</c:v>
                </c:pt>
                <c:pt idx="7">
                  <c:v>непоследовательность-последовательность</c:v>
                </c:pt>
                <c:pt idx="8">
                  <c:v>авторитетность</c:v>
                </c:pt>
                <c:pt idx="9">
                  <c:v>удовлетворенность отношениями</c:v>
                </c:pt>
              </c:strCache>
            </c:strRef>
          </c:cat>
          <c:val>
            <c:numRef>
              <c:f>'[к диплому.xlsx]Лист3'!$Q$4:$Z$4</c:f>
              <c:numCache>
                <c:formatCode>0.0</c:formatCode>
                <c:ptCount val="10"/>
                <c:pt idx="0">
                  <c:v>68.6111111111111</c:v>
                </c:pt>
                <c:pt idx="1">
                  <c:v>51.2777777777778</c:v>
                </c:pt>
                <c:pt idx="2">
                  <c:v>56.1111111111111</c:v>
                </c:pt>
                <c:pt idx="3">
                  <c:v>51.1666666666667</c:v>
                </c:pt>
                <c:pt idx="4">
                  <c:v>56.6111111111111</c:v>
                </c:pt>
                <c:pt idx="5">
                  <c:v>39.6666666666667</c:v>
                </c:pt>
                <c:pt idx="6">
                  <c:v>48.7222222222222</c:v>
                </c:pt>
                <c:pt idx="7">
                  <c:v>49.5</c:v>
                </c:pt>
                <c:pt idx="8">
                  <c:v>44.5</c:v>
                </c:pt>
                <c:pt idx="9">
                  <c:v>45.7777777777778</c:v>
                </c:pt>
              </c:numCache>
            </c:numRef>
          </c:val>
        </c:ser>
        <c:ser>
          <c:idx val="1"/>
          <c:order val="1"/>
          <c:tx>
            <c:strRef>
              <c:f>'[к диплому.xlsx]Лист3'!$P$5</c:f>
              <c:strCache>
                <c:ptCount val="1"/>
                <c:pt idx="0">
                  <c:v>группа 2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05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диплому.xlsx]Лист3'!$Q$3:$Z$3</c:f>
              <c:strCache>
                <c:ptCount val="10"/>
                <c:pt idx="0">
                  <c:v>нетребовательность-требовательность</c:v>
                </c:pt>
                <c:pt idx="1">
                  <c:v>мягкость-строгость</c:v>
                </c:pt>
                <c:pt idx="2">
                  <c:v>автономность-контроль</c:v>
                </c:pt>
                <c:pt idx="3">
                  <c:v>эмоциональная дистанция-близость</c:v>
                </c:pt>
                <c:pt idx="4">
                  <c:v>отвержение-принятие</c:v>
                </c:pt>
                <c:pt idx="5">
                  <c:v>отсутствие сотрудничества-сотрудничество</c:v>
                </c:pt>
                <c:pt idx="6">
                  <c:v>несогласие-согласие</c:v>
                </c:pt>
                <c:pt idx="7">
                  <c:v>непоследовательность-последовательность</c:v>
                </c:pt>
                <c:pt idx="8">
                  <c:v>авторитетность</c:v>
                </c:pt>
                <c:pt idx="9">
                  <c:v>удовлетворенность отношениями</c:v>
                </c:pt>
              </c:strCache>
            </c:strRef>
          </c:cat>
          <c:val>
            <c:numRef>
              <c:f>'[к диплому.xlsx]Лист3'!$Q$5:$Z$5</c:f>
              <c:numCache>
                <c:formatCode>0.0</c:formatCode>
                <c:ptCount val="10"/>
                <c:pt idx="0">
                  <c:v>44.1666666666667</c:v>
                </c:pt>
                <c:pt idx="1">
                  <c:v>50.5</c:v>
                </c:pt>
                <c:pt idx="2">
                  <c:v>37.5555555555556</c:v>
                </c:pt>
                <c:pt idx="3">
                  <c:v>51.6666666666667</c:v>
                </c:pt>
                <c:pt idx="4">
                  <c:v>47.0555555555556</c:v>
                </c:pt>
                <c:pt idx="5">
                  <c:v>53</c:v>
                </c:pt>
                <c:pt idx="6">
                  <c:v>49.7777777777778</c:v>
                </c:pt>
                <c:pt idx="7">
                  <c:v>49.7222222222222</c:v>
                </c:pt>
                <c:pt idx="8">
                  <c:v>42.7222222222222</c:v>
                </c:pt>
                <c:pt idx="9">
                  <c:v>42.8333333333333</c:v>
                </c:pt>
              </c:numCache>
            </c:numRef>
          </c:val>
        </c:ser>
        <c:ser>
          <c:idx val="2"/>
          <c:order val="2"/>
          <c:tx>
            <c:strRef>
              <c:f>'[к диплому.xlsx]Лист3'!$P$6</c:f>
              <c:strCache>
                <c:ptCount val="1"/>
                <c:pt idx="0">
                  <c:v>группа 3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05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диплому.xlsx]Лист3'!$Q$3:$Z$3</c:f>
              <c:strCache>
                <c:ptCount val="10"/>
                <c:pt idx="0">
                  <c:v>нетребовательность-требовательность</c:v>
                </c:pt>
                <c:pt idx="1">
                  <c:v>мягкость-строгость</c:v>
                </c:pt>
                <c:pt idx="2">
                  <c:v>автономность-контроль</c:v>
                </c:pt>
                <c:pt idx="3">
                  <c:v>эмоциональная дистанция-близость</c:v>
                </c:pt>
                <c:pt idx="4">
                  <c:v>отвержение-принятие</c:v>
                </c:pt>
                <c:pt idx="5">
                  <c:v>отсутствие сотрудничества-сотрудничество</c:v>
                </c:pt>
                <c:pt idx="6">
                  <c:v>несогласие-согласие</c:v>
                </c:pt>
                <c:pt idx="7">
                  <c:v>непоследовательность-последовательность</c:v>
                </c:pt>
                <c:pt idx="8">
                  <c:v>авторитетность</c:v>
                </c:pt>
                <c:pt idx="9">
                  <c:v>удовлетворенность отношениями</c:v>
                </c:pt>
              </c:strCache>
            </c:strRef>
          </c:cat>
          <c:val>
            <c:numRef>
              <c:f>'[к диплому.xlsx]Лист3'!$Q$6:$Z$6</c:f>
              <c:numCache>
                <c:formatCode>0.0</c:formatCode>
                <c:ptCount val="10"/>
                <c:pt idx="0">
                  <c:v>55.9285714285714</c:v>
                </c:pt>
                <c:pt idx="1">
                  <c:v>37.1428571428571</c:v>
                </c:pt>
                <c:pt idx="2">
                  <c:v>50</c:v>
                </c:pt>
                <c:pt idx="3">
                  <c:v>46.5</c:v>
                </c:pt>
                <c:pt idx="4">
                  <c:v>60.9285714285714</c:v>
                </c:pt>
                <c:pt idx="5">
                  <c:v>45.1428571428571</c:v>
                </c:pt>
                <c:pt idx="6">
                  <c:v>58.5</c:v>
                </c:pt>
                <c:pt idx="7">
                  <c:v>57.2857142857143</c:v>
                </c:pt>
                <c:pt idx="8">
                  <c:v>55.6428571428571</c:v>
                </c:pt>
                <c:pt idx="9">
                  <c:v>58.5714285714286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39956479"/>
        <c:axId val="2065241247"/>
      </c:barChart>
      <c:catAx>
        <c:axId val="2039956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65241247"/>
        <c:crosses val="autoZero"/>
        <c:auto val="1"/>
        <c:lblAlgn val="ctr"/>
        <c:lblOffset val="100"/>
        <c:noMultiLvlLbl val="0"/>
      </c:catAx>
      <c:valAx>
        <c:axId val="20652412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ru-RU"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среднее</a:t>
                </a:r>
                <a:endParaRPr lang="ru-RU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39956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f48ddb7e-7a3d-42db-9c3a-a272a337b544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'[к диплому.xlsx]Лист3'!$S$111</c:f>
              <c:strCache>
                <c:ptCount val="1"/>
                <c:pt idx="0">
                  <c:v>группа 1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05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диплому.xlsx]Лист3'!$R$112:$R$121</c:f>
              <c:strCache>
                <c:ptCount val="10"/>
                <c:pt idx="0">
                  <c:v>нетребовательность-требовательность</c:v>
                </c:pt>
                <c:pt idx="1">
                  <c:v>мягкость-строгость</c:v>
                </c:pt>
                <c:pt idx="2">
                  <c:v>автономность-контроль</c:v>
                </c:pt>
                <c:pt idx="3">
                  <c:v>эмоциональная дистанция-близость</c:v>
                </c:pt>
                <c:pt idx="4">
                  <c:v>отвержение-принятие</c:v>
                </c:pt>
                <c:pt idx="5">
                  <c:v>отсутствие сотрудничества-сотрудничество</c:v>
                </c:pt>
                <c:pt idx="6">
                  <c:v>несогласие-согласие</c:v>
                </c:pt>
                <c:pt idx="7">
                  <c:v>непоследовательность-последовательность</c:v>
                </c:pt>
                <c:pt idx="8">
                  <c:v>авторитетность</c:v>
                </c:pt>
                <c:pt idx="9">
                  <c:v>удовлетворенность отношениями</c:v>
                </c:pt>
              </c:strCache>
            </c:strRef>
          </c:cat>
          <c:val>
            <c:numRef>
              <c:f>'[к диплому.xlsx]Лист3'!$S$112:$S$121</c:f>
              <c:numCache>
                <c:formatCode>0.0</c:formatCode>
                <c:ptCount val="10"/>
                <c:pt idx="0">
                  <c:v>48.6111111111111</c:v>
                </c:pt>
                <c:pt idx="1">
                  <c:v>49.5555555555556</c:v>
                </c:pt>
                <c:pt idx="2">
                  <c:v>58.0555555555556</c:v>
                </c:pt>
                <c:pt idx="3">
                  <c:v>49.6111111111111</c:v>
                </c:pt>
                <c:pt idx="4">
                  <c:v>50.8333333333333</c:v>
                </c:pt>
                <c:pt idx="5">
                  <c:v>41.2222222222222</c:v>
                </c:pt>
                <c:pt idx="6">
                  <c:v>47.3888888888889</c:v>
                </c:pt>
                <c:pt idx="7">
                  <c:v>52.3888888888889</c:v>
                </c:pt>
                <c:pt idx="8">
                  <c:v>55.1666666666667</c:v>
                </c:pt>
                <c:pt idx="9">
                  <c:v>49.3888888888889</c:v>
                </c:pt>
              </c:numCache>
            </c:numRef>
          </c:val>
        </c:ser>
        <c:ser>
          <c:idx val="1"/>
          <c:order val="1"/>
          <c:tx>
            <c:strRef>
              <c:f>'[к диплому.xlsx]Лист3'!$T$111</c:f>
              <c:strCache>
                <c:ptCount val="1"/>
                <c:pt idx="0">
                  <c:v>группа 2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5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05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диплому.xlsx]Лист3'!$R$112:$R$121</c:f>
              <c:strCache>
                <c:ptCount val="10"/>
                <c:pt idx="0">
                  <c:v>нетребовательность-требовательность</c:v>
                </c:pt>
                <c:pt idx="1">
                  <c:v>мягкость-строгость</c:v>
                </c:pt>
                <c:pt idx="2">
                  <c:v>автономность-контроль</c:v>
                </c:pt>
                <c:pt idx="3">
                  <c:v>эмоциональная дистанция-близость</c:v>
                </c:pt>
                <c:pt idx="4">
                  <c:v>отвержение-принятие</c:v>
                </c:pt>
                <c:pt idx="5">
                  <c:v>отсутствие сотрудничества-сотрудничество</c:v>
                </c:pt>
                <c:pt idx="6">
                  <c:v>несогласие-согласие</c:v>
                </c:pt>
                <c:pt idx="7">
                  <c:v>непоследовательность-последовательность</c:v>
                </c:pt>
                <c:pt idx="8">
                  <c:v>авторитетность</c:v>
                </c:pt>
                <c:pt idx="9">
                  <c:v>удовлетворенность отношениями</c:v>
                </c:pt>
              </c:strCache>
            </c:strRef>
          </c:cat>
          <c:val>
            <c:numRef>
              <c:f>'[к диплому.xlsx]Лист3'!$T$112:$T$121</c:f>
              <c:numCache>
                <c:formatCode>0.0</c:formatCode>
                <c:ptCount val="10"/>
                <c:pt idx="0">
                  <c:v>54.4444444444444</c:v>
                </c:pt>
                <c:pt idx="1">
                  <c:v>53.1111111111111</c:v>
                </c:pt>
                <c:pt idx="2">
                  <c:v>45</c:v>
                </c:pt>
                <c:pt idx="3">
                  <c:v>41.5</c:v>
                </c:pt>
                <c:pt idx="4">
                  <c:v>57.6666666666667</c:v>
                </c:pt>
                <c:pt idx="5">
                  <c:v>50.8333333333333</c:v>
                </c:pt>
                <c:pt idx="6">
                  <c:v>41.8888888888889</c:v>
                </c:pt>
                <c:pt idx="7">
                  <c:v>53.5555555555556</c:v>
                </c:pt>
                <c:pt idx="8">
                  <c:v>48.1111111111111</c:v>
                </c:pt>
                <c:pt idx="9">
                  <c:v>48.6111111111111</c:v>
                </c:pt>
              </c:numCache>
            </c:numRef>
          </c:val>
        </c:ser>
        <c:ser>
          <c:idx val="2"/>
          <c:order val="2"/>
          <c:tx>
            <c:strRef>
              <c:f>'[к диплому.xlsx]Лист3'!$U$111</c:f>
              <c:strCache>
                <c:ptCount val="1"/>
                <c:pt idx="0">
                  <c:v>группа 3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05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диплому.xlsx]Лист3'!$R$112:$R$121</c:f>
              <c:strCache>
                <c:ptCount val="10"/>
                <c:pt idx="0">
                  <c:v>нетребовательность-требовательность</c:v>
                </c:pt>
                <c:pt idx="1">
                  <c:v>мягкость-строгость</c:v>
                </c:pt>
                <c:pt idx="2">
                  <c:v>автономность-контроль</c:v>
                </c:pt>
                <c:pt idx="3">
                  <c:v>эмоциональная дистанция-близость</c:v>
                </c:pt>
                <c:pt idx="4">
                  <c:v>отвержение-принятие</c:v>
                </c:pt>
                <c:pt idx="5">
                  <c:v>отсутствие сотрудничества-сотрудничество</c:v>
                </c:pt>
                <c:pt idx="6">
                  <c:v>несогласие-согласие</c:v>
                </c:pt>
                <c:pt idx="7">
                  <c:v>непоследовательность-последовательность</c:v>
                </c:pt>
                <c:pt idx="8">
                  <c:v>авторитетность</c:v>
                </c:pt>
                <c:pt idx="9">
                  <c:v>удовлетворенность отношениями</c:v>
                </c:pt>
              </c:strCache>
            </c:strRef>
          </c:cat>
          <c:val>
            <c:numRef>
              <c:f>'[к диплому.xlsx]Лист3'!$U$112:$U$121</c:f>
              <c:numCache>
                <c:formatCode>0.0</c:formatCode>
                <c:ptCount val="10"/>
                <c:pt idx="0">
                  <c:v>35</c:v>
                </c:pt>
                <c:pt idx="1">
                  <c:v>56.5</c:v>
                </c:pt>
                <c:pt idx="2">
                  <c:v>47.2857142857143</c:v>
                </c:pt>
                <c:pt idx="3">
                  <c:v>45.7142857142857</c:v>
                </c:pt>
                <c:pt idx="4">
                  <c:v>51.4285714285714</c:v>
                </c:pt>
                <c:pt idx="5">
                  <c:v>48.4285714285714</c:v>
                </c:pt>
                <c:pt idx="6">
                  <c:v>54.7857142857143</c:v>
                </c:pt>
                <c:pt idx="7">
                  <c:v>54.5714285714286</c:v>
                </c:pt>
                <c:pt idx="8">
                  <c:v>63.2857142857143</c:v>
                </c:pt>
                <c:pt idx="9">
                  <c:v>54.2857142857143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42338271"/>
        <c:axId val="2042334943"/>
      </c:barChart>
      <c:catAx>
        <c:axId val="2042338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42334943"/>
        <c:crosses val="autoZero"/>
        <c:auto val="1"/>
        <c:lblAlgn val="ctr"/>
        <c:lblOffset val="100"/>
        <c:noMultiLvlLbl val="0"/>
      </c:catAx>
      <c:valAx>
        <c:axId val="20423349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ru-RU"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среднее</a:t>
                </a:r>
                <a:endParaRPr lang="ru-RU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42338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67db5224-a18d-44b2-8b04-272e57b4f217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'[к диплому.xlsx]Лист4'!$A$78</c:f>
              <c:strCache>
                <c:ptCount val="1"/>
                <c:pt idx="0">
                  <c:v>группа 1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диплому.xlsx]Лист4'!$B$77:$X$77</c:f>
              <c:strCache>
                <c:ptCount val="23"/>
                <c:pt idx="0">
                  <c:v>оберегание ребенка от трудностей</c:v>
                </c:pt>
                <c:pt idx="1">
                  <c:v>зависимость ребенка от матери</c:v>
                </c:pt>
                <c:pt idx="2">
                  <c:v>поощрение зависимости ребенка от родителей</c:v>
                </c:pt>
                <c:pt idx="3">
                  <c:v>подавление агрессивности ребенка</c:v>
                </c:pt>
                <c:pt idx="4">
                  <c:v>подавление сексуальности ребенка</c:v>
                </c:pt>
                <c:pt idx="5">
                  <c:v>навязчивость родителей</c:v>
                </c:pt>
                <c:pt idx="6">
                  <c:v>предоставление ребенку возможности высказаться </c:v>
                </c:pt>
                <c:pt idx="7">
                  <c:v>равенство родителей и ребенка</c:v>
                </c:pt>
                <c:pt idx="8">
                  <c:v>поощрение активности ребенка</c:v>
                </c:pt>
                <c:pt idx="9">
                  <c:v>товарищ. Отношения между родителями и детьми</c:v>
                </c:pt>
                <c:pt idx="10">
                  <c:v>подавление воли ребенка</c:v>
                </c:pt>
                <c:pt idx="11">
                  <c:v>супружеские конфликты</c:v>
                </c:pt>
                <c:pt idx="12">
                  <c:v>строгость родителей</c:v>
                </c:pt>
                <c:pt idx="13">
                  <c:v>раздражительность родителей</c:v>
                </c:pt>
                <c:pt idx="14">
                  <c:v>"мученичество родителей</c:v>
                </c:pt>
                <c:pt idx="15">
                  <c:v>ограничесние матери ролью хозяйки дома</c:v>
                </c:pt>
                <c:pt idx="16">
                  <c:v>"жертвенность" родителей</c:v>
                </c:pt>
                <c:pt idx="17">
                  <c:v>страх причинить вред ребенку</c:v>
                </c:pt>
                <c:pt idx="18">
                  <c:v>избегание общения с ребенком</c:v>
                </c:pt>
                <c:pt idx="19">
                  <c:v>невнимательность мужа к жене</c:v>
                </c:pt>
                <c:pt idx="20">
                  <c:v>власть матери</c:v>
                </c:pt>
                <c:pt idx="21">
                  <c:v>ускорение развития ребенка</c:v>
                </c:pt>
                <c:pt idx="22">
                  <c:v>необходимость посторонней помощи в воспитании ребенка</c:v>
                </c:pt>
              </c:strCache>
            </c:strRef>
          </c:cat>
          <c:val>
            <c:numRef>
              <c:f>'[к диплому.xlsx]Лист4'!$B$78:$X$78</c:f>
              <c:numCache>
                <c:formatCode>0</c:formatCode>
                <c:ptCount val="23"/>
                <c:pt idx="0">
                  <c:v>5.22222222222222</c:v>
                </c:pt>
                <c:pt idx="1">
                  <c:v>4.22222222222222</c:v>
                </c:pt>
                <c:pt idx="2">
                  <c:v>3.94444444444444</c:v>
                </c:pt>
                <c:pt idx="3">
                  <c:v>5.44444444444444</c:v>
                </c:pt>
                <c:pt idx="4">
                  <c:v>5.27777777777778</c:v>
                </c:pt>
                <c:pt idx="5">
                  <c:v>5.44444444444444</c:v>
                </c:pt>
                <c:pt idx="6">
                  <c:v>5.5</c:v>
                </c:pt>
                <c:pt idx="7">
                  <c:v>4.72222222222222</c:v>
                </c:pt>
                <c:pt idx="8">
                  <c:v>4.66666666666667</c:v>
                </c:pt>
                <c:pt idx="9">
                  <c:v>4.61111111111111</c:v>
                </c:pt>
                <c:pt idx="10">
                  <c:v>6.05555555555556</c:v>
                </c:pt>
                <c:pt idx="11">
                  <c:v>4.83333333333333</c:v>
                </c:pt>
                <c:pt idx="12">
                  <c:v>5.44444444444444</c:v>
                </c:pt>
                <c:pt idx="13">
                  <c:v>5.16666666666667</c:v>
                </c:pt>
                <c:pt idx="14">
                  <c:v>4.16666666666667</c:v>
                </c:pt>
                <c:pt idx="15">
                  <c:v>5.55555555555556</c:v>
                </c:pt>
                <c:pt idx="16">
                  <c:v>5.38888888888889</c:v>
                </c:pt>
                <c:pt idx="17">
                  <c:v>5.44444444444444</c:v>
                </c:pt>
                <c:pt idx="18">
                  <c:v>6.55555555555556</c:v>
                </c:pt>
                <c:pt idx="19">
                  <c:v>3.72222222222222</c:v>
                </c:pt>
                <c:pt idx="20">
                  <c:v>4.77777777777778</c:v>
                </c:pt>
                <c:pt idx="21">
                  <c:v>4.83333333333333</c:v>
                </c:pt>
                <c:pt idx="22">
                  <c:v>5.88888888888889</c:v>
                </c:pt>
              </c:numCache>
            </c:numRef>
          </c:val>
        </c:ser>
        <c:ser>
          <c:idx val="1"/>
          <c:order val="1"/>
          <c:tx>
            <c:strRef>
              <c:f>'[к диплому.xlsx]Лист4'!$A$79</c:f>
              <c:strCache>
                <c:ptCount val="1"/>
                <c:pt idx="0">
                  <c:v>группа 2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5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диплому.xlsx]Лист4'!$B$77:$X$77</c:f>
              <c:strCache>
                <c:ptCount val="23"/>
                <c:pt idx="0">
                  <c:v>оберегание ребенка от трудностей</c:v>
                </c:pt>
                <c:pt idx="1">
                  <c:v>зависимость ребенка от матери</c:v>
                </c:pt>
                <c:pt idx="2">
                  <c:v>поощрение зависимости ребенка от родителей</c:v>
                </c:pt>
                <c:pt idx="3">
                  <c:v>подавление агрессивности ребенка</c:v>
                </c:pt>
                <c:pt idx="4">
                  <c:v>подавление сексуальности ребенка</c:v>
                </c:pt>
                <c:pt idx="5">
                  <c:v>навязчивость родителей</c:v>
                </c:pt>
                <c:pt idx="6">
                  <c:v>предоставление ребенку возможности высказаться </c:v>
                </c:pt>
                <c:pt idx="7">
                  <c:v>равенство родителей и ребенка</c:v>
                </c:pt>
                <c:pt idx="8">
                  <c:v>поощрение активности ребенка</c:v>
                </c:pt>
                <c:pt idx="9">
                  <c:v>товарищ. Отношения между родителями и детьми</c:v>
                </c:pt>
                <c:pt idx="10">
                  <c:v>подавление воли ребенка</c:v>
                </c:pt>
                <c:pt idx="11">
                  <c:v>супружеские конфликты</c:v>
                </c:pt>
                <c:pt idx="12">
                  <c:v>строгость родителей</c:v>
                </c:pt>
                <c:pt idx="13">
                  <c:v>раздражительность родителей</c:v>
                </c:pt>
                <c:pt idx="14">
                  <c:v>"мученичество родителей</c:v>
                </c:pt>
                <c:pt idx="15">
                  <c:v>ограничесние матери ролью хозяйки дома</c:v>
                </c:pt>
                <c:pt idx="16">
                  <c:v>"жертвенность" родителей</c:v>
                </c:pt>
                <c:pt idx="17">
                  <c:v>страх причинить вред ребенку</c:v>
                </c:pt>
                <c:pt idx="18">
                  <c:v>избегание общения с ребенком</c:v>
                </c:pt>
                <c:pt idx="19">
                  <c:v>невнимательность мужа к жене</c:v>
                </c:pt>
                <c:pt idx="20">
                  <c:v>власть матери</c:v>
                </c:pt>
                <c:pt idx="21">
                  <c:v>ускорение развития ребенка</c:v>
                </c:pt>
                <c:pt idx="22">
                  <c:v>необходимость посторонней помощи в воспитании ребенка</c:v>
                </c:pt>
              </c:strCache>
            </c:strRef>
          </c:cat>
          <c:val>
            <c:numRef>
              <c:f>'[к диплому.xlsx]Лист4'!$B$79:$X$79</c:f>
              <c:numCache>
                <c:formatCode>0</c:formatCode>
                <c:ptCount val="23"/>
                <c:pt idx="0">
                  <c:v>5.44444444444444</c:v>
                </c:pt>
                <c:pt idx="1">
                  <c:v>5.44444444444444</c:v>
                </c:pt>
                <c:pt idx="2">
                  <c:v>6.11111111111111</c:v>
                </c:pt>
                <c:pt idx="3">
                  <c:v>6.22222222222222</c:v>
                </c:pt>
                <c:pt idx="4">
                  <c:v>5.22222222222222</c:v>
                </c:pt>
                <c:pt idx="5">
                  <c:v>5.05555555555556</c:v>
                </c:pt>
                <c:pt idx="6">
                  <c:v>5.11111111111111</c:v>
                </c:pt>
                <c:pt idx="7">
                  <c:v>4.33333333333333</c:v>
                </c:pt>
                <c:pt idx="8">
                  <c:v>5.55555555555556</c:v>
                </c:pt>
                <c:pt idx="9">
                  <c:v>4.72222222222222</c:v>
                </c:pt>
                <c:pt idx="10">
                  <c:v>5.16666666666667</c:v>
                </c:pt>
                <c:pt idx="11">
                  <c:v>5.27777777777778</c:v>
                </c:pt>
                <c:pt idx="12">
                  <c:v>5.38888888888889</c:v>
                </c:pt>
                <c:pt idx="13">
                  <c:v>5.33333333333333</c:v>
                </c:pt>
                <c:pt idx="14">
                  <c:v>5.66666666666667</c:v>
                </c:pt>
                <c:pt idx="15">
                  <c:v>5.55555555555556</c:v>
                </c:pt>
                <c:pt idx="16">
                  <c:v>5.33333333333333</c:v>
                </c:pt>
                <c:pt idx="17">
                  <c:v>4.22222222222222</c:v>
                </c:pt>
                <c:pt idx="18">
                  <c:v>5.55555555555556</c:v>
                </c:pt>
                <c:pt idx="19">
                  <c:v>4.88888888888889</c:v>
                </c:pt>
                <c:pt idx="20">
                  <c:v>5.22222222222222</c:v>
                </c:pt>
                <c:pt idx="21">
                  <c:v>4.22222222222222</c:v>
                </c:pt>
                <c:pt idx="22">
                  <c:v>6.55555555555556</c:v>
                </c:pt>
              </c:numCache>
            </c:numRef>
          </c:val>
        </c:ser>
        <c:ser>
          <c:idx val="2"/>
          <c:order val="2"/>
          <c:tx>
            <c:strRef>
              <c:f>'[к диплому.xlsx]Лист4'!$A$80</c:f>
              <c:strCache>
                <c:ptCount val="1"/>
                <c:pt idx="0">
                  <c:v>группа 3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диплому.xlsx]Лист4'!$B$77:$X$77</c:f>
              <c:strCache>
                <c:ptCount val="23"/>
                <c:pt idx="0">
                  <c:v>оберегание ребенка от трудностей</c:v>
                </c:pt>
                <c:pt idx="1">
                  <c:v>зависимость ребенка от матери</c:v>
                </c:pt>
                <c:pt idx="2">
                  <c:v>поощрение зависимости ребенка от родителей</c:v>
                </c:pt>
                <c:pt idx="3">
                  <c:v>подавление агрессивности ребенка</c:v>
                </c:pt>
                <c:pt idx="4">
                  <c:v>подавление сексуальности ребенка</c:v>
                </c:pt>
                <c:pt idx="5">
                  <c:v>навязчивость родителей</c:v>
                </c:pt>
                <c:pt idx="6">
                  <c:v>предоставление ребенку возможности высказаться </c:v>
                </c:pt>
                <c:pt idx="7">
                  <c:v>равенство родителей и ребенка</c:v>
                </c:pt>
                <c:pt idx="8">
                  <c:v>поощрение активности ребенка</c:v>
                </c:pt>
                <c:pt idx="9">
                  <c:v>товарищ. Отношения между родителями и детьми</c:v>
                </c:pt>
                <c:pt idx="10">
                  <c:v>подавление воли ребенка</c:v>
                </c:pt>
                <c:pt idx="11">
                  <c:v>супружеские конфликты</c:v>
                </c:pt>
                <c:pt idx="12">
                  <c:v>строгость родителей</c:v>
                </c:pt>
                <c:pt idx="13">
                  <c:v>раздражительность родителей</c:v>
                </c:pt>
                <c:pt idx="14">
                  <c:v>"мученичество родителей</c:v>
                </c:pt>
                <c:pt idx="15">
                  <c:v>ограничесние матери ролью хозяйки дома</c:v>
                </c:pt>
                <c:pt idx="16">
                  <c:v>"жертвенность" родителей</c:v>
                </c:pt>
                <c:pt idx="17">
                  <c:v>страх причинить вред ребенку</c:v>
                </c:pt>
                <c:pt idx="18">
                  <c:v>избегание общения с ребенком</c:v>
                </c:pt>
                <c:pt idx="19">
                  <c:v>невнимательность мужа к жене</c:v>
                </c:pt>
                <c:pt idx="20">
                  <c:v>власть матери</c:v>
                </c:pt>
                <c:pt idx="21">
                  <c:v>ускорение развития ребенка</c:v>
                </c:pt>
                <c:pt idx="22">
                  <c:v>необходимость посторонней помощи в воспитании ребенка</c:v>
                </c:pt>
              </c:strCache>
            </c:strRef>
          </c:cat>
          <c:val>
            <c:numRef>
              <c:f>'[к диплому.xlsx]Лист4'!$B$80:$X$80</c:f>
              <c:numCache>
                <c:formatCode>0</c:formatCode>
                <c:ptCount val="23"/>
                <c:pt idx="0">
                  <c:v>6.21428571428571</c:v>
                </c:pt>
                <c:pt idx="1">
                  <c:v>4.92857142857143</c:v>
                </c:pt>
                <c:pt idx="2">
                  <c:v>4.21428571428571</c:v>
                </c:pt>
                <c:pt idx="3">
                  <c:v>4.64285714285714</c:v>
                </c:pt>
                <c:pt idx="4">
                  <c:v>4.78571428571429</c:v>
                </c:pt>
                <c:pt idx="5">
                  <c:v>5.64285714285714</c:v>
                </c:pt>
                <c:pt idx="6">
                  <c:v>5.42857142857143</c:v>
                </c:pt>
                <c:pt idx="7">
                  <c:v>5.07142857142857</c:v>
                </c:pt>
                <c:pt idx="8">
                  <c:v>5.35714285714286</c:v>
                </c:pt>
                <c:pt idx="9">
                  <c:v>5.35714285714286</c:v>
                </c:pt>
                <c:pt idx="10">
                  <c:v>5.5</c:v>
                </c:pt>
                <c:pt idx="11">
                  <c:v>5.85714285714286</c:v>
                </c:pt>
                <c:pt idx="12">
                  <c:v>4.57142857142857</c:v>
                </c:pt>
                <c:pt idx="13">
                  <c:v>4.28571428571429</c:v>
                </c:pt>
                <c:pt idx="14">
                  <c:v>6.57142857142857</c:v>
                </c:pt>
                <c:pt idx="15">
                  <c:v>4.71428571428571</c:v>
                </c:pt>
                <c:pt idx="16">
                  <c:v>5.92857142857143</c:v>
                </c:pt>
                <c:pt idx="17">
                  <c:v>5.21428571428571</c:v>
                </c:pt>
                <c:pt idx="18">
                  <c:v>4.64285714285714</c:v>
                </c:pt>
                <c:pt idx="19">
                  <c:v>5</c:v>
                </c:pt>
                <c:pt idx="20">
                  <c:v>4.92857142857143</c:v>
                </c:pt>
                <c:pt idx="21">
                  <c:v>4.5</c:v>
                </c:pt>
                <c:pt idx="22">
                  <c:v>5.35714285714286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53896671"/>
        <c:axId val="2053895839"/>
      </c:barChart>
      <c:catAx>
        <c:axId val="2053896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53895839"/>
        <c:crosses val="autoZero"/>
        <c:auto val="1"/>
        <c:lblAlgn val="ctr"/>
        <c:lblOffset val="100"/>
        <c:noMultiLvlLbl val="0"/>
      </c:catAx>
      <c:valAx>
        <c:axId val="2053895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ru-RU"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среднее</a:t>
                </a:r>
                <a:endParaRPr lang="ru-RU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53896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353c036c-da22-4781-99de-02b311eaf83c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'[к диплому.xlsx]Лист4'!$J$190</c:f>
              <c:strCache>
                <c:ptCount val="1"/>
                <c:pt idx="0">
                  <c:v>группа 1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диплому.xlsx]Лист4'!$I$191:$I$213</c:f>
              <c:strCache>
                <c:ptCount val="23"/>
                <c:pt idx="0">
                  <c:v>оберегание ребенка от трудностей</c:v>
                </c:pt>
                <c:pt idx="1">
                  <c:v>зависимость ребенка от матери</c:v>
                </c:pt>
                <c:pt idx="2">
                  <c:v>поощрение зависимости ребенка от родителей</c:v>
                </c:pt>
                <c:pt idx="3">
                  <c:v>подавление агрессивности ребенка</c:v>
                </c:pt>
                <c:pt idx="4">
                  <c:v>подавление сексуальности ребенка</c:v>
                </c:pt>
                <c:pt idx="5">
                  <c:v>навязчивость родителей</c:v>
                </c:pt>
                <c:pt idx="6">
                  <c:v>предоставление ребенку возможности высказаться </c:v>
                </c:pt>
                <c:pt idx="7">
                  <c:v>равенство родителей и ребенка</c:v>
                </c:pt>
                <c:pt idx="8">
                  <c:v>поощрение активности ребенка</c:v>
                </c:pt>
                <c:pt idx="9">
                  <c:v>товарищ. Отношения между родителями и детьми</c:v>
                </c:pt>
                <c:pt idx="10">
                  <c:v>подавление воли ребенка</c:v>
                </c:pt>
                <c:pt idx="11">
                  <c:v>супружеские конфликты</c:v>
                </c:pt>
                <c:pt idx="12">
                  <c:v>строгость родителей</c:v>
                </c:pt>
                <c:pt idx="13">
                  <c:v>раздражительность родителей</c:v>
                </c:pt>
                <c:pt idx="14">
                  <c:v>"мученичество родителей</c:v>
                </c:pt>
                <c:pt idx="15">
                  <c:v>ограничесние матери ролью хозяйки дома</c:v>
                </c:pt>
                <c:pt idx="16">
                  <c:v>"жертвенность" родителей</c:v>
                </c:pt>
                <c:pt idx="17">
                  <c:v>страх причинить вред ребенку</c:v>
                </c:pt>
                <c:pt idx="18">
                  <c:v>избегание общения с ребенком</c:v>
                </c:pt>
                <c:pt idx="19">
                  <c:v>невнимательность мужа к жене</c:v>
                </c:pt>
                <c:pt idx="20">
                  <c:v>власть матери</c:v>
                </c:pt>
                <c:pt idx="21">
                  <c:v>ускорение развития ребенка</c:v>
                </c:pt>
                <c:pt idx="22">
                  <c:v>необходимость посторонней помощи в воспитании ребенка</c:v>
                </c:pt>
              </c:strCache>
            </c:strRef>
          </c:cat>
          <c:val>
            <c:numRef>
              <c:f>'[к диплому.xlsx]Лист4'!$J$191:$J$213</c:f>
              <c:numCache>
                <c:formatCode>0</c:formatCode>
                <c:ptCount val="23"/>
                <c:pt idx="0">
                  <c:v>5.83333333333333</c:v>
                </c:pt>
                <c:pt idx="1">
                  <c:v>5.66666666666667</c:v>
                </c:pt>
                <c:pt idx="2">
                  <c:v>3.77777777777778</c:v>
                </c:pt>
                <c:pt idx="3">
                  <c:v>5</c:v>
                </c:pt>
                <c:pt idx="4">
                  <c:v>4.61111111111111</c:v>
                </c:pt>
                <c:pt idx="5">
                  <c:v>5.05555555555556</c:v>
                </c:pt>
                <c:pt idx="6">
                  <c:v>4.5</c:v>
                </c:pt>
                <c:pt idx="7">
                  <c:v>4.94444444444444</c:v>
                </c:pt>
                <c:pt idx="8">
                  <c:v>5.05555555555556</c:v>
                </c:pt>
                <c:pt idx="9">
                  <c:v>5.44444444444444</c:v>
                </c:pt>
                <c:pt idx="10">
                  <c:v>5.66666666666667</c:v>
                </c:pt>
                <c:pt idx="11">
                  <c:v>4.61111111111111</c:v>
                </c:pt>
                <c:pt idx="12">
                  <c:v>5.11111111111111</c:v>
                </c:pt>
                <c:pt idx="13">
                  <c:v>4.83333333333333</c:v>
                </c:pt>
                <c:pt idx="14">
                  <c:v>4.61111111111111</c:v>
                </c:pt>
                <c:pt idx="15">
                  <c:v>4.88888888888889</c:v>
                </c:pt>
                <c:pt idx="16">
                  <c:v>4.66666666666667</c:v>
                </c:pt>
                <c:pt idx="17">
                  <c:v>4.88888888888889</c:v>
                </c:pt>
                <c:pt idx="18">
                  <c:v>5.66666666666667</c:v>
                </c:pt>
                <c:pt idx="19">
                  <c:v>4.94444444444444</c:v>
                </c:pt>
                <c:pt idx="20">
                  <c:v>4.94444444444444</c:v>
                </c:pt>
                <c:pt idx="21">
                  <c:v>4.66666666666667</c:v>
                </c:pt>
                <c:pt idx="22">
                  <c:v>5</c:v>
                </c:pt>
              </c:numCache>
            </c:numRef>
          </c:val>
        </c:ser>
        <c:ser>
          <c:idx val="1"/>
          <c:order val="1"/>
          <c:tx>
            <c:strRef>
              <c:f>'[к диплому.xlsx]Лист4'!$K$190</c:f>
              <c:strCache>
                <c:ptCount val="1"/>
                <c:pt idx="0">
                  <c:v>группа 2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5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диплому.xlsx]Лист4'!$I$191:$I$213</c:f>
              <c:strCache>
                <c:ptCount val="23"/>
                <c:pt idx="0">
                  <c:v>оберегание ребенка от трудностей</c:v>
                </c:pt>
                <c:pt idx="1">
                  <c:v>зависимость ребенка от матери</c:v>
                </c:pt>
                <c:pt idx="2">
                  <c:v>поощрение зависимости ребенка от родителей</c:v>
                </c:pt>
                <c:pt idx="3">
                  <c:v>подавление агрессивности ребенка</c:v>
                </c:pt>
                <c:pt idx="4">
                  <c:v>подавление сексуальности ребенка</c:v>
                </c:pt>
                <c:pt idx="5">
                  <c:v>навязчивость родителей</c:v>
                </c:pt>
                <c:pt idx="6">
                  <c:v>предоставление ребенку возможности высказаться </c:v>
                </c:pt>
                <c:pt idx="7">
                  <c:v>равенство родителей и ребенка</c:v>
                </c:pt>
                <c:pt idx="8">
                  <c:v>поощрение активности ребенка</c:v>
                </c:pt>
                <c:pt idx="9">
                  <c:v>товарищ. Отношения между родителями и детьми</c:v>
                </c:pt>
                <c:pt idx="10">
                  <c:v>подавление воли ребенка</c:v>
                </c:pt>
                <c:pt idx="11">
                  <c:v>супружеские конфликты</c:v>
                </c:pt>
                <c:pt idx="12">
                  <c:v>строгость родителей</c:v>
                </c:pt>
                <c:pt idx="13">
                  <c:v>раздражительность родителей</c:v>
                </c:pt>
                <c:pt idx="14">
                  <c:v>"мученичество родителей</c:v>
                </c:pt>
                <c:pt idx="15">
                  <c:v>ограничесние матери ролью хозяйки дома</c:v>
                </c:pt>
                <c:pt idx="16">
                  <c:v>"жертвенность" родителей</c:v>
                </c:pt>
                <c:pt idx="17">
                  <c:v>страх причинить вред ребенку</c:v>
                </c:pt>
                <c:pt idx="18">
                  <c:v>избегание общения с ребенком</c:v>
                </c:pt>
                <c:pt idx="19">
                  <c:v>невнимательность мужа к жене</c:v>
                </c:pt>
                <c:pt idx="20">
                  <c:v>власть матери</c:v>
                </c:pt>
                <c:pt idx="21">
                  <c:v>ускорение развития ребенка</c:v>
                </c:pt>
                <c:pt idx="22">
                  <c:v>необходимость посторонней помощи в воспитании ребенка</c:v>
                </c:pt>
              </c:strCache>
            </c:strRef>
          </c:cat>
          <c:val>
            <c:numRef>
              <c:f>'[к диплому.xlsx]Лист4'!$K$191:$K$213</c:f>
              <c:numCache>
                <c:formatCode>0</c:formatCode>
                <c:ptCount val="23"/>
                <c:pt idx="0">
                  <c:v>4.5</c:v>
                </c:pt>
                <c:pt idx="1">
                  <c:v>4.72222222222222</c:v>
                </c:pt>
                <c:pt idx="2">
                  <c:v>4.77777777777778</c:v>
                </c:pt>
                <c:pt idx="3">
                  <c:v>5</c:v>
                </c:pt>
                <c:pt idx="4">
                  <c:v>5.11111111111111</c:v>
                </c:pt>
                <c:pt idx="5">
                  <c:v>5.66666666666667</c:v>
                </c:pt>
                <c:pt idx="6">
                  <c:v>5.5</c:v>
                </c:pt>
                <c:pt idx="7">
                  <c:v>4.5</c:v>
                </c:pt>
                <c:pt idx="8">
                  <c:v>5.11111111111111</c:v>
                </c:pt>
                <c:pt idx="9">
                  <c:v>4.66666666666667</c:v>
                </c:pt>
                <c:pt idx="10">
                  <c:v>5.66666666666667</c:v>
                </c:pt>
                <c:pt idx="11">
                  <c:v>4.11111111111111</c:v>
                </c:pt>
                <c:pt idx="12">
                  <c:v>5.38888888888889</c:v>
                </c:pt>
                <c:pt idx="13">
                  <c:v>4.94444444444444</c:v>
                </c:pt>
                <c:pt idx="14">
                  <c:v>5.44444444444444</c:v>
                </c:pt>
                <c:pt idx="15">
                  <c:v>5.83333333333333</c:v>
                </c:pt>
                <c:pt idx="16">
                  <c:v>4.61111111111111</c:v>
                </c:pt>
                <c:pt idx="17">
                  <c:v>4.72222222222222</c:v>
                </c:pt>
                <c:pt idx="18">
                  <c:v>5.16666666666667</c:v>
                </c:pt>
                <c:pt idx="19">
                  <c:v>5</c:v>
                </c:pt>
                <c:pt idx="20">
                  <c:v>4.83333333333333</c:v>
                </c:pt>
                <c:pt idx="21">
                  <c:v>4.88888888888889</c:v>
                </c:pt>
                <c:pt idx="22">
                  <c:v>5.05555555555556</c:v>
                </c:pt>
              </c:numCache>
            </c:numRef>
          </c:val>
        </c:ser>
        <c:ser>
          <c:idx val="2"/>
          <c:order val="2"/>
          <c:tx>
            <c:strRef>
              <c:f>'[к диплому.xlsx]Лист4'!$L$190</c:f>
              <c:strCache>
                <c:ptCount val="1"/>
                <c:pt idx="0">
                  <c:v>группа 3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'[к диплому.xlsx]Лист4'!$I$191:$I$213</c:f>
              <c:strCache>
                <c:ptCount val="23"/>
                <c:pt idx="0">
                  <c:v>оберегание ребенка от трудностей</c:v>
                </c:pt>
                <c:pt idx="1">
                  <c:v>зависимость ребенка от матери</c:v>
                </c:pt>
                <c:pt idx="2">
                  <c:v>поощрение зависимости ребенка от родителей</c:v>
                </c:pt>
                <c:pt idx="3">
                  <c:v>подавление агрессивности ребенка</c:v>
                </c:pt>
                <c:pt idx="4">
                  <c:v>подавление сексуальности ребенка</c:v>
                </c:pt>
                <c:pt idx="5">
                  <c:v>навязчивость родителей</c:v>
                </c:pt>
                <c:pt idx="6">
                  <c:v>предоставление ребенку возможности высказаться </c:v>
                </c:pt>
                <c:pt idx="7">
                  <c:v>равенство родителей и ребенка</c:v>
                </c:pt>
                <c:pt idx="8">
                  <c:v>поощрение активности ребенка</c:v>
                </c:pt>
                <c:pt idx="9">
                  <c:v>товарищ. Отношения между родителями и детьми</c:v>
                </c:pt>
                <c:pt idx="10">
                  <c:v>подавление воли ребенка</c:v>
                </c:pt>
                <c:pt idx="11">
                  <c:v>супружеские конфликты</c:v>
                </c:pt>
                <c:pt idx="12">
                  <c:v>строгость родителей</c:v>
                </c:pt>
                <c:pt idx="13">
                  <c:v>раздражительность родителей</c:v>
                </c:pt>
                <c:pt idx="14">
                  <c:v>"мученичество родителей</c:v>
                </c:pt>
                <c:pt idx="15">
                  <c:v>ограничесние матери ролью хозяйки дома</c:v>
                </c:pt>
                <c:pt idx="16">
                  <c:v>"жертвенность" родителей</c:v>
                </c:pt>
                <c:pt idx="17">
                  <c:v>страх причинить вред ребенку</c:v>
                </c:pt>
                <c:pt idx="18">
                  <c:v>избегание общения с ребенком</c:v>
                </c:pt>
                <c:pt idx="19">
                  <c:v>невнимательность мужа к жене</c:v>
                </c:pt>
                <c:pt idx="20">
                  <c:v>власть матери</c:v>
                </c:pt>
                <c:pt idx="21">
                  <c:v>ускорение развития ребенка</c:v>
                </c:pt>
                <c:pt idx="22">
                  <c:v>необходимость посторонней помощи в воспитании ребенка</c:v>
                </c:pt>
              </c:strCache>
            </c:strRef>
          </c:cat>
          <c:val>
            <c:numRef>
              <c:f>'[к диплому.xlsx]Лист4'!$L$191:$L$213</c:f>
              <c:numCache>
                <c:formatCode>0</c:formatCode>
                <c:ptCount val="23"/>
                <c:pt idx="0">
                  <c:v>5.78571428571429</c:v>
                </c:pt>
                <c:pt idx="1">
                  <c:v>5.14285714285714</c:v>
                </c:pt>
                <c:pt idx="2">
                  <c:v>6.14285714285714</c:v>
                </c:pt>
                <c:pt idx="3">
                  <c:v>5.35714285714286</c:v>
                </c:pt>
                <c:pt idx="4">
                  <c:v>4.28571428571429</c:v>
                </c:pt>
                <c:pt idx="5">
                  <c:v>6.64285714285714</c:v>
                </c:pt>
                <c:pt idx="6">
                  <c:v>4.85714285714286</c:v>
                </c:pt>
                <c:pt idx="7">
                  <c:v>4.42857142857143</c:v>
                </c:pt>
                <c:pt idx="8">
                  <c:v>5.14285714285714</c:v>
                </c:pt>
                <c:pt idx="9">
                  <c:v>4.78571428571429</c:v>
                </c:pt>
                <c:pt idx="10">
                  <c:v>6.42857142857143</c:v>
                </c:pt>
                <c:pt idx="11">
                  <c:v>5.35714285714286</c:v>
                </c:pt>
                <c:pt idx="12">
                  <c:v>6.57142857142857</c:v>
                </c:pt>
                <c:pt idx="13">
                  <c:v>4.5</c:v>
                </c:pt>
                <c:pt idx="14">
                  <c:v>5.14285714285714</c:v>
                </c:pt>
                <c:pt idx="15">
                  <c:v>5.07142857142857</c:v>
                </c:pt>
                <c:pt idx="16">
                  <c:v>4.21428571428571</c:v>
                </c:pt>
                <c:pt idx="17">
                  <c:v>5</c:v>
                </c:pt>
                <c:pt idx="18">
                  <c:v>5.35714285714286</c:v>
                </c:pt>
                <c:pt idx="19">
                  <c:v>5.28571428571429</c:v>
                </c:pt>
                <c:pt idx="20">
                  <c:v>3.92857142857143</c:v>
                </c:pt>
                <c:pt idx="21">
                  <c:v>5.42857142857143</c:v>
                </c:pt>
                <c:pt idx="22">
                  <c:v>4.78571428571429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58707119"/>
        <c:axId val="2058710031"/>
      </c:barChart>
      <c:catAx>
        <c:axId val="2058707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58710031"/>
        <c:crosses val="autoZero"/>
        <c:auto val="1"/>
        <c:lblAlgn val="ctr"/>
        <c:lblOffset val="100"/>
        <c:noMultiLvlLbl val="0"/>
      </c:catAx>
      <c:valAx>
        <c:axId val="2058710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ru-RU"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среднее</a:t>
                </a:r>
                <a:endParaRPr lang="ru-RU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58707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ff2282ad-2d24-45bd-a4a1-b31558a6846d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238125"/>
            <a:ext cx="9544050" cy="4926965"/>
          </a:xfrm>
        </p:spPr>
        <p:txBody>
          <a:bodyPr/>
          <a:lstStyle/>
          <a:p>
            <a:pPr algn="ctr">
              <a:spcAft>
                <a:spcPts val="800"/>
              </a:spcAft>
            </a:pPr>
            <a:r>
              <a:rPr lang="ru-RU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Научно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практической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конференции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международным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участием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Инновации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репродуктивного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молодежи</a:t>
            </a:r>
            <a:r>
              <a:rPr lang="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интернет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формате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19.02.2026 </a:t>
            </a:r>
            <a:r>
              <a:rPr lang="en-US" altLang="en-US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ru-RU" sz="2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Взаимосвязь детско-родительских отношений со склонностью к девиантному поведению у подростков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173355" y="5766435"/>
            <a:ext cx="473456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1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Вильдгрубе С.А.</a:t>
            </a:r>
            <a:endParaRPr lang="ru-RU" altLang="en-US" sz="16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 sz="1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Донецкий госудрственный университет</a:t>
            </a:r>
            <a:endParaRPr lang="ru-RU" altLang="en-US" sz="16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 sz="1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канд. психол.н., зав.каф.клиническая психология</a:t>
            </a:r>
            <a:endParaRPr lang="ru-RU" altLang="en-US" sz="16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66725"/>
            <a:ext cx="8596668" cy="1463675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Анализ результатов исследования по методике И.М. Марковской «Взаимодействие родитель-ребёнок» (матери)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77690" y="2160588"/>
          <a:ext cx="9856960" cy="4497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14300"/>
            <a:ext cx="8596668" cy="18161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исследования по методике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PARI,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Е.С. Шефер и Р.К. Белл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parental attitude research instrument)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(отцы)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77863" y="2160588"/>
          <a:ext cx="11104562" cy="4506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95251"/>
            <a:ext cx="8596668" cy="2065338"/>
          </a:xfrm>
        </p:spPr>
        <p:txBody>
          <a:bodyPr>
            <a:no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Анализ результатов исследования по методике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PARI,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адаптированная Е.С. Шефер и Р.К. Белл 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parental attitude research instrument)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(матери)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77862" y="2160588"/>
          <a:ext cx="10836803" cy="4506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 различий по Н-критерию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Краскелла-Уоллиса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76301" y="2319223"/>
          <a:ext cx="9172575" cy="39291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4924"/>
                <a:gridCol w="1352550"/>
                <a:gridCol w="2705101"/>
              </a:tblGrid>
              <a:tr h="293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 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Нэмп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Значимость 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240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Нетребовательность-требовательность (отцы)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6,103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Значимо на 5% уровне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969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Поощрение зависимости ребенка от родителей (отцы)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6,970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Значимо на 5% уровне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089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«Мученичество» родителей (отцы)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6,320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Значимо на 5% уровне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68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Поощрение зависимости ребенка от родителей (матери)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7,325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Значимо на 5% уровне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8600"/>
            <a:ext cx="8596668" cy="1320800"/>
          </a:xfrm>
        </p:spPr>
        <p:txBody>
          <a:bodyPr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22464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подтвердило гипотезу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существуют различия в детско-родительских отношениях у подростков, склонных и несклонных к отклоняющемуся поведению. Наиболее благоприятной для предотвращения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оказалась сбалансированная родительская позиция, сочетающая требовательность, последовательность, принятие и сотрудничество.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9284" y="2847975"/>
            <a:ext cx="8596668" cy="1320800"/>
          </a:xfrm>
        </p:spPr>
        <p:txBody>
          <a:bodyPr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основы исследования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52575"/>
            <a:ext cx="8596668" cy="4488787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основы для разработки проблемы отношений заложены в фундаментальных исследованиях психологами Л.С. Выготским, В.Н. Мясищевым, М.И. Лисиной, Н.Н.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Обозовым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С.Л. Рубинштейном, А.Г. Ковалевым, К.К. Платоновым, Л.И.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Божович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продолжены в различных контекстах другими исследователями.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ряде исследований раскрыты вопросы развития детско-родительских отношений (А.Я. Варга, А.А.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Бодалёв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В.В.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Г.Т.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Хоментаускас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выявлено влияние детско-родительских отношений на развитие личности (М.И. Лисина, Н.К.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СП. Тищенко, С.Г. Якобсон, П.Я. Якобсон и другие), анализируются данные о нарушениях в отношениях между родителями и детьми (М.И. Буянов, А.И. Захаров и другие) и их последствия.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Входные данные работы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00201"/>
            <a:ext cx="8596668" cy="444116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девиантное поведение личности.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взаимосвязь детско-родительских отношений со склонностью к девиантному поведению у подростков.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изучить взаимосвязь детско-родительских отношений со склонностью к девиантному поведению у подростков.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исследования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в предположении, что существуют различия в детско-родительских отношениях у подростков, склонных и несклонных к отклоняющемуся поведению.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4" y="247650"/>
            <a:ext cx="8596668" cy="1320800"/>
          </a:xfrm>
        </p:spPr>
        <p:txBody>
          <a:bodyPr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 методики исследования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77334" y="1733550"/>
            <a:ext cx="4184035" cy="428717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теоретические методы: анализ, классификация, абстрагирование, обобщение, систематизация, конкретизация научной информации по проблеме исследования;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эмпирические методы: тестирование, опрос;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методы математической обработки данных: описательная (дескриптивная) статистика, Н-критерия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Краскелла-Уоллиса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404294" y="1733551"/>
            <a:ext cx="4406455" cy="428717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исследования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«Определение склонности к отклоняющемуся поведению» А.Н. Орла;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«Склонность к девиантному поведению»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Леус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Э.В.);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Опросник И.М. Марковской «Взаимодействие родитель-ребёнок»;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PARI, адаптированная Е.С. Шефер и Р.К. Белл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parental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attitude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instrument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4" y="438150"/>
            <a:ext cx="8596668" cy="1320800"/>
          </a:xfrm>
        </p:spPr>
        <p:txBody>
          <a:bodyPr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эмпирического исследования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Эмпирическое исследование проходило среди подростков, склонных и несклонных к девиантному поведению.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Выборку исследования составили 50 подростков возрастом от 13 до 15 лет, среди которых 22 мальчика и 28 девочек. При этом все подростки, составляющие выборку исследования, из полных семей, воспитывающихся матерью и отцом.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в исследовании приняли участие родители подростков: 50 матерей и 50 отцов возрастом от 36 до 48 лет.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52425"/>
            <a:ext cx="8596668" cy="15779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исследования по методике «Склонность к девиантному поведению»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Леус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Э.В.)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77863" y="2160588"/>
          <a:ext cx="8596312" cy="412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95275"/>
            <a:ext cx="8596668" cy="16351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исследования по методике «Определение склонности к отклоняющемуся поведению» А.Н. Орла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57200"/>
            <a:ext cx="8596668" cy="1473200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Анализ результатов исследования по методике «Определение склонности к отклоняющемуся поведению» А.Н. Орла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0686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Отдельное внимание стоит уделить интегральному показателю склонности к девиантному поведению, согласно которому: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 36% подростков (18 человек) наблюдается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склонности к девиантному поведению, которые составили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группу 1;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 56% (18 человек) отмечен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уровень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составили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группу 2;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 28% (14 человек) выявлен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они составили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группу 3.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дальнейшего исследования нами будет проведен анализ в соответствии с разделениями выборки по данным группам.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33375"/>
            <a:ext cx="8596668" cy="1597025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исследования по методике И.М. Марковской «Взаимодействие родитель-ребёнок» (отцы)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77862" y="2000250"/>
          <a:ext cx="9723437" cy="4695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Аспект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4699</Words>
  <Application>WPS Presentation</Application>
  <PresentationFormat>Широкоэкранный</PresentationFormat>
  <Paragraphs>98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6" baseType="lpstr">
      <vt:lpstr>Arial</vt:lpstr>
      <vt:lpstr>SimSun</vt:lpstr>
      <vt:lpstr>Wingdings</vt:lpstr>
      <vt:lpstr>Wingdings 3</vt:lpstr>
      <vt:lpstr>Arial</vt:lpstr>
      <vt:lpstr>Times New Roman</vt:lpstr>
      <vt:lpstr>Calibri</vt:lpstr>
      <vt:lpstr>Trebuchet MS</vt:lpstr>
      <vt:lpstr>Microsoft YaHei</vt:lpstr>
      <vt:lpstr>Arial Unicode MS</vt:lpstr>
      <vt:lpstr>Аспект</vt:lpstr>
      <vt:lpstr>МИНИСТЕРСТВО НАУКИ И ВЫСШЕГО ОБРАЗОВАНИЯ РОССИЙСКОЙ ФЕДЕРАЦИИ ФЕДЕРАЛЬНОЕ ГОСУДАРСТВЕННОЕ БЮДЖЕТНОЕ ОБРАЗОВАТЕЛЬНОЕ УЧРЕЖДЕНИЕ ВЫСШЕГО ОБРАЗОВАНИЯ «ДОНЕЦКИЙ ГОСУДАРСТВЕННЫЙ УНИВЕРСИТЕТ»   Филологический факультет  Кафедра психологии    Направление подготовки 37.03.01 Психология      магистерская диссертация     на тему: Взаимосвязь детско-родительских отношений со склонностью к девиантному поведению у подростков     Студент: Швец-Нафорница Диана Андреевна		    Научный руководитель: к.психол.н., доц. Вильдгрубе С.А.      Донецк 2026 </vt:lpstr>
      <vt:lpstr>Научные основы исследования</vt:lpstr>
      <vt:lpstr>Входные данные работы</vt:lpstr>
      <vt:lpstr>Методы и методики исследования </vt:lpstr>
      <vt:lpstr>Организация эмпирического исследования</vt:lpstr>
      <vt:lpstr>Анализ результатов исследования по методике «Склонность к девиантному поведению» (Леус Э.В.)</vt:lpstr>
      <vt:lpstr>Анализ результатов исследования по методике «Определение склонности к отклоняющемуся поведению» А.Н. Орла</vt:lpstr>
      <vt:lpstr>Анализ результатов исследования по методике «Определение склонности к отклоняющемуся поведению» А.Н. Орла</vt:lpstr>
      <vt:lpstr>Анализ результатов исследования по методике И.М. Марковской «Взаимодействие родитель-ребёнок» (отцы)</vt:lpstr>
      <vt:lpstr>Анализ результатов исследования по методике И.М. Марковской «Взаимодействие родитель-ребёнок» (матери)</vt:lpstr>
      <vt:lpstr>Анализ результатов исследования по методике PARI, адаптированная Е.С. Шефер и Р.К. Белл (parental attitude research instrument) (отцы)</vt:lpstr>
      <vt:lpstr>Анализ результатов исследования по методике PARI, адаптированная Е.С. Шефер и Р.К. Белл (parental attitude research instrument) (матери)</vt:lpstr>
      <vt:lpstr>Результаты исследования различий по Н-критерию Краскелла-Уоллиса</vt:lpstr>
      <vt:lpstr>Выводы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НАУКИ И ВЫСШЕГО ОБРАЗОВАНИЯ РОССИЙСКОЙ ФЕДЕРАЦИИ ФЕДЕРАЛЬНОЕ ГОСУДАРСТВЕННОЕ БЮДЖЕТНОЕ ОБРАЗОВАТЕЛЬНОЕ УЧРЕЖДЕНИЕ ВЫСШЕГО ОБРАЗОВАНИЯ «ДОНЕЦКИЙ ГОСУДАРСТВЕННЫЙ УНИВЕРСИТЕТ»   Филологический факультет  Кафедра психологии    Направление подготовки 37.03.01 Психология      магистерская диссертация     на тему: Взаимосвязь детско-родительских отношений со склонностью к девиантному поведению у подростков     Студент: Швец-Нафорница Диана Андреевна      Научный руководитель: к.психол.н., доц. Вильдгрубе С.А.      Донецк 2026 </dc:title>
  <dc:creator>Автор Автор</dc:creator>
  <cp:lastModifiedBy>Asus</cp:lastModifiedBy>
  <cp:revision>4</cp:revision>
  <dcterms:created xsi:type="dcterms:W3CDTF">2026-01-23T13:53:00Z</dcterms:created>
  <dcterms:modified xsi:type="dcterms:W3CDTF">2026-02-04T08:56:33Z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0FCEFAE240454054B724073F006BD829_12</vt:lpwstr>
  </property>
  <property fmtid="{D5CDD505-2E9C-101B-9397-08002B2CF9AE}" pid="3" name="KSOProductBuildVer">
    <vt:lpwstr>1049-12.2.0.23196</vt:lpwstr>
  </property>
</Properties>
</file>