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19"/>
  </p:notesMasterIdLst>
  <p:sldIdLst>
    <p:sldId id="299" r:id="rId2"/>
    <p:sldId id="342" r:id="rId3"/>
    <p:sldId id="343" r:id="rId4"/>
    <p:sldId id="331" r:id="rId5"/>
    <p:sldId id="330" r:id="rId6"/>
    <p:sldId id="320" r:id="rId7"/>
    <p:sldId id="307" r:id="rId8"/>
    <p:sldId id="340" r:id="rId9"/>
    <p:sldId id="333" r:id="rId10"/>
    <p:sldId id="334" r:id="rId11"/>
    <p:sldId id="335" r:id="rId12"/>
    <p:sldId id="336" r:id="rId13"/>
    <p:sldId id="324" r:id="rId14"/>
    <p:sldId id="338" r:id="rId15"/>
    <p:sldId id="341" r:id="rId16"/>
    <p:sldId id="337" r:id="rId17"/>
    <p:sldId id="28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596B"/>
    <a:srgbClr val="006600"/>
    <a:srgbClr val="0070C0"/>
    <a:srgbClr val="00467A"/>
    <a:srgbClr val="0000FF"/>
    <a:srgbClr val="874150"/>
    <a:srgbClr val="90465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1.727016086531696E-5"/>
          <c:w val="0.99375180304955413"/>
          <c:h val="0.89827483555958165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распространенность на 10 тыс. населения</c:v>
                </c:pt>
              </c:strCache>
            </c:strRef>
          </c:tx>
          <c:spPr>
            <a:ln w="57150">
              <a:solidFill>
                <a:srgbClr val="006600"/>
              </a:solidFill>
            </a:ln>
          </c:spPr>
          <c:marker>
            <c:spPr>
              <a:ln w="57150">
                <a:solidFill>
                  <a:srgbClr val="006600"/>
                </a:solidFill>
              </a:ln>
            </c:spPr>
          </c:marker>
          <c:dLbls>
            <c:dLbl>
              <c:idx val="4"/>
              <c:layout>
                <c:manualLayout>
                  <c:x val="-5.3624118643072038E-2"/>
                  <c:y val="3.57260874147887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2EE-4CF4-948E-4D857FA22D5F}"/>
                </c:ext>
              </c:extLst>
            </c:dLbl>
            <c:dLbl>
              <c:idx val="6"/>
              <c:layout>
                <c:manualLayout>
                  <c:x val="-6.4304419652604417E-2"/>
                  <c:y val="3.3464942641700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EE-4CF4-948E-4D857FA22D5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Лист1!$A$2:$A$14</c:f>
              <c:numCache>
                <c:formatCode>General</c:formatCode>
                <c:ptCount val="13"/>
                <c:pt idx="0">
                  <c:v>1997</c:v>
                </c:pt>
                <c:pt idx="1">
                  <c:v>2004</c:v>
                </c:pt>
                <c:pt idx="2">
                  <c:v>2009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</c:numCache>
            </c:num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715.8</c:v>
                </c:pt>
                <c:pt idx="1">
                  <c:v>876.4</c:v>
                </c:pt>
                <c:pt idx="2">
                  <c:v>957.2</c:v>
                </c:pt>
                <c:pt idx="3">
                  <c:v>958.4</c:v>
                </c:pt>
                <c:pt idx="4">
                  <c:v>940.1</c:v>
                </c:pt>
                <c:pt idx="5">
                  <c:v>1153.9000000000001</c:v>
                </c:pt>
                <c:pt idx="6">
                  <c:v>1016.9</c:v>
                </c:pt>
                <c:pt idx="7">
                  <c:v>972.9</c:v>
                </c:pt>
                <c:pt idx="8">
                  <c:v>989</c:v>
                </c:pt>
                <c:pt idx="9">
                  <c:v>989.4</c:v>
                </c:pt>
                <c:pt idx="10">
                  <c:v>989.2</c:v>
                </c:pt>
                <c:pt idx="11">
                  <c:v>991.3</c:v>
                </c:pt>
                <c:pt idx="12">
                  <c:v>965.5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2EE-4CF4-948E-4D857FA22D5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заболеваемость на 10 тыс. населения</c:v>
                </c:pt>
              </c:strCache>
            </c:strRef>
          </c:tx>
          <c:spPr>
            <a:ln w="57150" cmpd="sng">
              <a:solidFill>
                <a:srgbClr val="006600"/>
              </a:solidFill>
              <a:prstDash val="sysDash"/>
            </a:ln>
          </c:spPr>
          <c:marker>
            <c:symbol val="x"/>
            <c:size val="11"/>
            <c:spPr>
              <a:noFill/>
              <a:ln w="57150">
                <a:solidFill>
                  <a:srgbClr val="006600"/>
                </a:solidFill>
                <a:round/>
              </a:ln>
            </c:spPr>
          </c:marker>
          <c:dLbls>
            <c:dLbl>
              <c:idx val="4"/>
              <c:layout>
                <c:manualLayout>
                  <c:x val="-3.6919878396638461E-2"/>
                  <c:y val="4.34470695667961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2EE-4CF4-948E-4D857FA22D5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i="1"/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Лист1!$A$2:$A$14</c:f>
              <c:numCache>
                <c:formatCode>General</c:formatCode>
                <c:ptCount val="13"/>
                <c:pt idx="0">
                  <c:v>1997</c:v>
                </c:pt>
                <c:pt idx="1">
                  <c:v>2004</c:v>
                </c:pt>
                <c:pt idx="2">
                  <c:v>2009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</c:numCache>
            </c:num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350.9</c:v>
                </c:pt>
                <c:pt idx="1">
                  <c:v>389.9</c:v>
                </c:pt>
                <c:pt idx="2">
                  <c:v>400.1</c:v>
                </c:pt>
                <c:pt idx="3">
                  <c:v>395.9</c:v>
                </c:pt>
                <c:pt idx="4">
                  <c:v>573.4</c:v>
                </c:pt>
                <c:pt idx="5">
                  <c:v>482.3</c:v>
                </c:pt>
                <c:pt idx="6">
                  <c:v>378.6</c:v>
                </c:pt>
                <c:pt idx="7">
                  <c:v>357.2</c:v>
                </c:pt>
                <c:pt idx="8">
                  <c:v>392</c:v>
                </c:pt>
                <c:pt idx="9">
                  <c:v>404.3</c:v>
                </c:pt>
                <c:pt idx="10">
                  <c:v>406.2</c:v>
                </c:pt>
                <c:pt idx="11">
                  <c:v>388.1</c:v>
                </c:pt>
                <c:pt idx="12">
                  <c:v>386.4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2EE-4CF4-948E-4D857FA22D5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8463616"/>
        <c:axId val="89016192"/>
      </c:lineChart>
      <c:catAx>
        <c:axId val="88463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9016192"/>
        <c:crosses val="autoZero"/>
        <c:auto val="1"/>
        <c:lblAlgn val="ctr"/>
        <c:lblOffset val="100"/>
        <c:noMultiLvlLbl val="0"/>
      </c:catAx>
      <c:valAx>
        <c:axId val="890161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88463616"/>
        <c:crosses val="autoZero"/>
        <c:crossBetween val="between"/>
      </c:valAx>
    </c:plotArea>
    <c:legend>
      <c:legendPos val="r"/>
      <c:legendEntry>
        <c:idx val="1"/>
        <c:txPr>
          <a:bodyPr/>
          <a:lstStyle/>
          <a:p>
            <a:pPr>
              <a:defRPr sz="1800" i="1"/>
            </a:pPr>
            <a:endParaRPr lang="ru-RU"/>
          </a:p>
        </c:txPr>
      </c:legendEntry>
      <c:layout>
        <c:manualLayout>
          <c:xMode val="edge"/>
          <c:yMode val="edge"/>
          <c:x val="0.42684057929077568"/>
          <c:y val="0.37148454302798267"/>
          <c:w val="0.56707618361160583"/>
          <c:h val="0.1167555456801096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0208594055555535E-2"/>
          <c:y val="1.7471177037676818E-5"/>
          <c:w val="0.90979140594444452"/>
          <c:h val="0.90895321666768214"/>
        </c:manualLayout>
      </c:layout>
      <c:pie3DChart>
        <c:varyColors val="1"/>
        <c:ser>
          <c:idx val="0"/>
          <c:order val="0"/>
          <c:spPr>
            <a:solidFill>
              <a:srgbClr val="7030A0"/>
            </a:solidFill>
            <a:ln w="38100">
              <a:solidFill>
                <a:srgbClr val="0070C0"/>
              </a:solidFill>
            </a:ln>
            <a:scene3d>
              <a:camera prst="orthographicFront"/>
              <a:lightRig rig="threePt" dir="t"/>
            </a:scene3d>
          </c:spPr>
          <c:explosion val="25"/>
          <c:dPt>
            <c:idx val="0"/>
            <c:bubble3D val="0"/>
            <c:spPr>
              <a:solidFill>
                <a:srgbClr val="474B78">
                  <a:lumMod val="20000"/>
                  <a:lumOff val="80000"/>
                </a:srgbClr>
              </a:solidFill>
              <a:ln w="38100">
                <a:solidFill>
                  <a:srgbClr val="0070C0"/>
                </a:solidFill>
              </a:ln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1-D2A8-4717-ACF4-58DFCEB76506}"/>
              </c:ext>
            </c:extLst>
          </c:dPt>
          <c:dPt>
            <c:idx val="1"/>
            <c:bubble3D val="0"/>
            <c:explosion val="28"/>
            <c:spPr>
              <a:solidFill>
                <a:srgbClr val="39639D">
                  <a:lumMod val="60000"/>
                  <a:lumOff val="40000"/>
                </a:srgbClr>
              </a:solidFill>
              <a:ln w="38100">
                <a:solidFill>
                  <a:srgbClr val="0070C0"/>
                </a:solidFill>
              </a:ln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3-D2A8-4717-ACF4-58DFCEB76506}"/>
              </c:ext>
            </c:extLst>
          </c:dPt>
          <c:dPt>
            <c:idx val="2"/>
            <c:bubble3D val="0"/>
            <c:spPr>
              <a:solidFill>
                <a:srgbClr val="39639D">
                  <a:lumMod val="75000"/>
                </a:srgbClr>
              </a:solidFill>
              <a:ln w="38100">
                <a:solidFill>
                  <a:srgbClr val="0070C0"/>
                </a:solidFill>
              </a:ln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5-D2A8-4717-ACF4-58DFCEB76506}"/>
              </c:ext>
            </c:extLst>
          </c:dPt>
          <c:dLbls>
            <c:dLbl>
              <c:idx val="0"/>
              <c:layout>
                <c:manualLayout>
                  <c:x val="-0.13025585233077083"/>
                  <c:y val="3.8402991065508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A8-4717-ACF4-58DFCEB76506}"/>
                </c:ext>
              </c:extLst>
            </c:dLbl>
            <c:dLbl>
              <c:idx val="1"/>
              <c:layout>
                <c:manualLayout>
                  <c:x val="5.6542328630152204E-2"/>
                  <c:y val="-0.46892907956463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A8-4717-ACF4-58DFCEB76506}"/>
                </c:ext>
              </c:extLst>
            </c:dLbl>
            <c:dLbl>
              <c:idx val="2"/>
              <c:layout>
                <c:manualLayout>
                  <c:x val="7.4714202570678567E-2"/>
                  <c:y val="3.5558325060656343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2A8-4717-ACF4-58DFCEB7650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Лист1!$A$1:$C$1</c:f>
              <c:strCache>
                <c:ptCount val="3"/>
                <c:pt idx="0">
                  <c:v>18–35 лет</c:v>
                </c:pt>
                <c:pt idx="1">
                  <c:v>36–55 лет</c:v>
                </c:pt>
                <c:pt idx="2">
                  <c:v>55–77 лет</c:v>
                </c:pt>
              </c:strCache>
            </c:strRef>
          </c:cat>
          <c:val>
            <c:numRef>
              <c:f>Лист1!$A$2:$C$2</c:f>
              <c:numCache>
                <c:formatCode>General</c:formatCode>
                <c:ptCount val="3"/>
                <c:pt idx="0">
                  <c:v>0.29130009775171067</c:v>
                </c:pt>
                <c:pt idx="1">
                  <c:v>0.58553274682306944</c:v>
                </c:pt>
                <c:pt idx="2">
                  <c:v>0.12316715542521994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2A8-4717-ACF4-58DFCEB765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1.6542977602786522E-2"/>
          <c:y val="0.14198556791180911"/>
          <c:w val="0.15387009844434629"/>
          <c:h val="0.44221296200063798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296223348266434"/>
          <c:w val="0.81676501350456288"/>
          <c:h val="0.81849262865358197"/>
        </c:manualLayout>
      </c:layout>
      <c:pie3DChart>
        <c:varyColors val="1"/>
        <c:ser>
          <c:idx val="0"/>
          <c:order val="0"/>
          <c:spPr>
            <a:solidFill>
              <a:srgbClr val="7030A0"/>
            </a:solidFill>
            <a:ln w="38100">
              <a:solidFill>
                <a:srgbClr val="7D3C4A">
                  <a:lumMod val="75000"/>
                </a:srgbClr>
              </a:solidFill>
            </a:ln>
            <a:scene3d>
              <a:camera prst="orthographicFront"/>
              <a:lightRig rig="threePt" dir="t"/>
            </a:scene3d>
          </c:spPr>
          <c:explosion val="5"/>
          <c:dPt>
            <c:idx val="0"/>
            <c:bubble3D val="0"/>
            <c:spPr>
              <a:solidFill>
                <a:srgbClr val="7D3C4A">
                  <a:lumMod val="20000"/>
                  <a:lumOff val="80000"/>
                </a:srgbClr>
              </a:solidFill>
              <a:ln w="38100">
                <a:solidFill>
                  <a:srgbClr val="7D3C4A">
                    <a:lumMod val="75000"/>
                  </a:srgbClr>
                </a:solidFill>
              </a:ln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1-7E55-416E-B03E-581A0A122B30}"/>
              </c:ext>
            </c:extLst>
          </c:dPt>
          <c:dPt>
            <c:idx val="1"/>
            <c:bubble3D val="0"/>
            <c:spPr>
              <a:solidFill>
                <a:srgbClr val="7D3C4A">
                  <a:lumMod val="60000"/>
                  <a:lumOff val="40000"/>
                </a:srgbClr>
              </a:solidFill>
              <a:ln w="38100">
                <a:solidFill>
                  <a:srgbClr val="7D3C4A">
                    <a:lumMod val="75000"/>
                  </a:srgbClr>
                </a:solidFill>
              </a:ln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3-7E55-416E-B03E-581A0A122B30}"/>
              </c:ext>
            </c:extLst>
          </c:dPt>
          <c:dPt>
            <c:idx val="2"/>
            <c:bubble3D val="0"/>
            <c:spPr>
              <a:solidFill>
                <a:srgbClr val="DA1F28">
                  <a:lumMod val="75000"/>
                </a:srgbClr>
              </a:solidFill>
              <a:ln w="38100">
                <a:solidFill>
                  <a:srgbClr val="7D3C4A">
                    <a:lumMod val="75000"/>
                  </a:srgbClr>
                </a:solidFill>
              </a:ln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5-7E55-416E-B03E-581A0A122B30}"/>
              </c:ext>
            </c:extLst>
          </c:dPt>
          <c:dLbls>
            <c:dLbl>
              <c:idx val="0"/>
              <c:layout>
                <c:manualLayout>
                  <c:x val="-0.11334188207968492"/>
                  <c:y val="0.135198179145860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E55-416E-B03E-581A0A122B30}"/>
                </c:ext>
              </c:extLst>
            </c:dLbl>
            <c:dLbl>
              <c:idx val="1"/>
              <c:layout>
                <c:manualLayout>
                  <c:x val="0.45965933608337489"/>
                  <c:y val="-0.10838077480969924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E55-416E-B03E-581A0A122B30}"/>
                </c:ext>
              </c:extLst>
            </c:dLbl>
            <c:dLbl>
              <c:idx val="2"/>
              <c:layout>
                <c:manualLayout>
                  <c:x val="6.3438593749722508E-2"/>
                  <c:y val="-6.6331286985096855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accent2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E55-416E-B03E-581A0A122B30}"/>
                </c:ext>
              </c:extLst>
            </c:dLbl>
            <c:dLbl>
              <c:idx val="3"/>
              <c:layout>
                <c:manualLayout>
                  <c:x val="6.0283200714560954E-2"/>
                  <c:y val="2.0173324518953056E-3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2400" b="1">
                      <a:solidFill>
                        <a:srgbClr val="7030A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E55-416E-B03E-581A0A122B3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Лист1!$A$1:$D$1</c:f>
              <c:strCache>
                <c:ptCount val="4"/>
                <c:pt idx="0">
                  <c:v>&lt; 1 года</c:v>
                </c:pt>
                <c:pt idx="1">
                  <c:v>1–5 лет</c:v>
                </c:pt>
                <c:pt idx="2">
                  <c:v>5–10 лет</c:v>
                </c:pt>
                <c:pt idx="3">
                  <c:v>&gt; 10 лет </c:v>
                </c:pt>
              </c:strCache>
            </c:strRef>
          </c:cat>
          <c:val>
            <c:numRef>
              <c:f>Лист1!$A$2:$D$2</c:f>
              <c:numCache>
                <c:formatCode>General</c:formatCode>
                <c:ptCount val="4"/>
                <c:pt idx="0">
                  <c:v>0.41237113402061853</c:v>
                </c:pt>
                <c:pt idx="1">
                  <c:v>0.41237113402061853</c:v>
                </c:pt>
                <c:pt idx="2">
                  <c:v>0.13058419243986255</c:v>
                </c:pt>
                <c:pt idx="3">
                  <c:v>4.4673539518900345E-2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E55-416E-B03E-581A0A122B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78472674791305219"/>
          <c:y val="0.28548483370345173"/>
          <c:w val="0.15387009844434629"/>
          <c:h val="0.44221296200063798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480601071425667"/>
          <c:y val="1.718852226474522E-5"/>
          <c:w val="0.63417953560715479"/>
          <c:h val="0.972892672419113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AF596B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многоплодная беременность</c:v>
                </c:pt>
                <c:pt idx="1">
                  <c:v>2 и более искусственных аборта</c:v>
                </c:pt>
                <c:pt idx="2">
                  <c:v>3 и более самопроизвольных аборта</c:v>
                </c:pt>
                <c:pt idx="3">
                  <c:v>3 и более родов</c:v>
                </c:pt>
                <c:pt idx="4">
                  <c:v>патологические роды</c:v>
                </c:pt>
                <c:pt idx="5">
                  <c:v>операции на придатках</c:v>
                </c:pt>
                <c:pt idx="6">
                  <c:v>операции на матке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0.24200913242009131</c:v>
                </c:pt>
                <c:pt idx="1">
                  <c:v>0.74885844748858443</c:v>
                </c:pt>
                <c:pt idx="2">
                  <c:v>0.22146118721461186</c:v>
                </c:pt>
                <c:pt idx="3">
                  <c:v>0.12100456621004566</c:v>
                </c:pt>
                <c:pt idx="4">
                  <c:v>0.33561643835616439</c:v>
                </c:pt>
                <c:pt idx="5">
                  <c:v>0.12100456621004566</c:v>
                </c:pt>
                <c:pt idx="6">
                  <c:v>0.22146118721461186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C0-4E04-B7B4-48CD3A58AB9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2"/>
        <c:axId val="162618368"/>
        <c:axId val="166016512"/>
      </c:barChart>
      <c:catAx>
        <c:axId val="1626183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166016512"/>
        <c:crosses val="autoZero"/>
        <c:auto val="1"/>
        <c:lblAlgn val="ctr"/>
        <c:lblOffset val="100"/>
        <c:noMultiLvlLbl val="0"/>
      </c:catAx>
      <c:valAx>
        <c:axId val="166016512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62618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6480601071425667"/>
          <c:y val="1.1322994026304769E-2"/>
          <c:w val="0.63417953560715479"/>
          <c:h val="0.972892672419113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AF596B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Патология щитовидной железы</c:v>
                </c:pt>
                <c:pt idx="1">
                  <c:v>Варикозная болезнь нижних конечностей</c:v>
                </c:pt>
                <c:pt idx="2">
                  <c:v>Аллергические реакции</c:v>
                </c:pt>
                <c:pt idx="3">
                  <c:v>Гипермобильность суставов</c:v>
                </c:pt>
                <c:pt idx="4">
                  <c:v>Переломы костей</c:v>
                </c:pt>
                <c:pt idx="5">
                  <c:v>Заболевания нервной системы</c:v>
                </c:pt>
                <c:pt idx="6">
                  <c:v>Грыжи</c:v>
                </c:pt>
                <c:pt idx="7">
                  <c:v>Кожные заболевания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0.70091324200913241</c:v>
                </c:pt>
                <c:pt idx="1">
                  <c:v>0.4041095890410959</c:v>
                </c:pt>
                <c:pt idx="2">
                  <c:v>0.15753424657534246</c:v>
                </c:pt>
                <c:pt idx="3">
                  <c:v>0.14611872146118721</c:v>
                </c:pt>
                <c:pt idx="4">
                  <c:v>0.14155251141552511</c:v>
                </c:pt>
                <c:pt idx="5">
                  <c:v>0.1050228310502283</c:v>
                </c:pt>
                <c:pt idx="6">
                  <c:v>0.11872146118721461</c:v>
                </c:pt>
                <c:pt idx="7">
                  <c:v>7.9908675799086754E-2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17-4682-8F88-42CE34B907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2"/>
        <c:axId val="188537088"/>
        <c:axId val="190107648"/>
      </c:barChart>
      <c:catAx>
        <c:axId val="18853708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190107648"/>
        <c:crosses val="autoZero"/>
        <c:auto val="1"/>
        <c:lblAlgn val="ctr"/>
        <c:lblOffset val="100"/>
        <c:noMultiLvlLbl val="0"/>
      </c:catAx>
      <c:valAx>
        <c:axId val="19010764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88537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2526295632915E-4"/>
          <c:y val="0.11024816687034773"/>
          <c:w val="0.77183361740294454"/>
          <c:h val="0.7917688929625103"/>
        </c:manualLayout>
      </c:layout>
      <c:pie3DChart>
        <c:varyColors val="1"/>
        <c:ser>
          <c:idx val="0"/>
          <c:order val="0"/>
          <c:spPr>
            <a:solidFill>
              <a:srgbClr val="7030A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c:spPr>
          <c:explosion val="25"/>
          <c:dPt>
            <c:idx val="1"/>
            <c:bubble3D val="0"/>
            <c:spPr>
              <a:solidFill>
                <a:srgbClr val="C00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9A80-4BAD-BB70-1E8D926ADBF6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9A80-4BAD-BB70-1E8D926ADBF6}"/>
              </c:ext>
            </c:extLst>
          </c:dPt>
          <c:dLbls>
            <c:dLbl>
              <c:idx val="1"/>
              <c:layout>
                <c:manualLayout>
                  <c:x val="-0.15604984721661461"/>
                  <c:y val="-0.134960505931439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80-4BAD-BB70-1E8D926ADBF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Лист1!$A$1:$C$1</c:f>
              <c:strCache>
                <c:ptCount val="3"/>
                <c:pt idx="0">
                  <c:v>стрессовое</c:v>
                </c:pt>
                <c:pt idx="1">
                  <c:v>императивное</c:v>
                </c:pt>
                <c:pt idx="2">
                  <c:v>смешанное</c:v>
                </c:pt>
              </c:strCache>
            </c:strRef>
          </c:cat>
          <c:val>
            <c:numRef>
              <c:f>Лист1!$A$2:$C$2</c:f>
              <c:numCache>
                <c:formatCode>General</c:formatCode>
                <c:ptCount val="3"/>
                <c:pt idx="0">
                  <c:v>0.31735159817351599</c:v>
                </c:pt>
                <c:pt idx="1">
                  <c:v>8.9041095890410954E-2</c:v>
                </c:pt>
                <c:pt idx="2">
                  <c:v>0.59360730593607303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A80-4BAD-BB70-1E8D926ADB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685371453758977"/>
          <c:y val="1.7314093527846387E-5"/>
          <c:w val="0.84496234835695749"/>
          <c:h val="0.9728926724191139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стрессовое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40–49 лет</c:v>
                </c:pt>
                <c:pt idx="1">
                  <c:v>50–59 лет</c:v>
                </c:pt>
                <c:pt idx="2">
                  <c:v>60–69 лет</c:v>
                </c:pt>
                <c:pt idx="3">
                  <c:v>70–79 лет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0.4</c:v>
                </c:pt>
                <c:pt idx="1">
                  <c:v>0.39</c:v>
                </c:pt>
                <c:pt idx="2">
                  <c:v>0.08</c:v>
                </c:pt>
                <c:pt idx="3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9A-4A0D-9473-24B5A9A4207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ургентное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40–49 лет</c:v>
                </c:pt>
                <c:pt idx="1">
                  <c:v>50–59 лет</c:v>
                </c:pt>
                <c:pt idx="2">
                  <c:v>60–69 лет</c:v>
                </c:pt>
                <c:pt idx="3">
                  <c:v>70–79 лет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0.2</c:v>
                </c:pt>
                <c:pt idx="1">
                  <c:v>0.22</c:v>
                </c:pt>
                <c:pt idx="2">
                  <c:v>0.28000000000000003</c:v>
                </c:pt>
                <c:pt idx="3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9A-4A0D-9473-24B5A9A4207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смешанное</c:v>
                </c:pt>
              </c:strCache>
            </c:strRef>
          </c:tx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40–49 лет</c:v>
                </c:pt>
                <c:pt idx="1">
                  <c:v>50–59 лет</c:v>
                </c:pt>
                <c:pt idx="2">
                  <c:v>60–69 лет</c:v>
                </c:pt>
                <c:pt idx="3">
                  <c:v>70–79 лет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0.4</c:v>
                </c:pt>
                <c:pt idx="1">
                  <c:v>0.39</c:v>
                </c:pt>
                <c:pt idx="2">
                  <c:v>0.65</c:v>
                </c:pt>
                <c:pt idx="3">
                  <c:v>0.49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9A-4A0D-9473-24B5A9A4207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2"/>
        <c:overlap val="100"/>
        <c:axId val="43281408"/>
        <c:axId val="43381504"/>
      </c:barChart>
      <c:catAx>
        <c:axId val="4328140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43381504"/>
        <c:crosses val="autoZero"/>
        <c:auto val="1"/>
        <c:lblAlgn val="ctr"/>
        <c:lblOffset val="100"/>
        <c:noMultiLvlLbl val="0"/>
      </c:catAx>
      <c:valAx>
        <c:axId val="43381504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432814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581701852459031"/>
          <c:y val="0.4438411164191633"/>
          <c:w val="0.84432725632111338"/>
          <c:h val="0.10298778530780531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560620184026525"/>
          <c:y val="0.31837665265046367"/>
          <c:w val="0.80439379815973477"/>
          <c:h val="0.6741300105006283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гармоничный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стрессовое</c:v>
                </c:pt>
                <c:pt idx="1">
                  <c:v>ургентное</c:v>
                </c:pt>
                <c:pt idx="2">
                  <c:v>смешанное</c:v>
                </c:pt>
              </c:strCache>
            </c:strRef>
          </c:cat>
          <c:val>
            <c:numRef>
              <c:f>Лист1!$B$2:$D$2</c:f>
              <c:numCache>
                <c:formatCode>0%</c:formatCode>
                <c:ptCount val="3"/>
                <c:pt idx="0" formatCode="0.00%">
                  <c:v>9.0999999999999998E-2</c:v>
                </c:pt>
                <c:pt idx="1">
                  <c:v>0.08</c:v>
                </c:pt>
                <c:pt idx="2" formatCode="0.00%">
                  <c:v>7.6999999999999999E-2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88-4982-9FBD-101CD7C9A7DA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тревожный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28575">
              <a:solidFill>
                <a:srgbClr val="C000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стрессовое</c:v>
                </c:pt>
                <c:pt idx="1">
                  <c:v>ургентное</c:v>
                </c:pt>
                <c:pt idx="2">
                  <c:v>смешанное</c:v>
                </c:pt>
              </c:strCache>
            </c:strRef>
          </c:cat>
          <c:val>
            <c:numRef>
              <c:f>Лист1!$B$3:$D$3</c:f>
              <c:numCache>
                <c:formatCode>0%</c:formatCode>
                <c:ptCount val="3"/>
                <c:pt idx="0" formatCode="0.00%">
                  <c:v>0.318</c:v>
                </c:pt>
                <c:pt idx="1">
                  <c:v>0.32</c:v>
                </c:pt>
                <c:pt idx="2" formatCode="0.00%">
                  <c:v>0.35899999999999999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88-4982-9FBD-101CD7C9A7DA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ипохондрический</c:v>
                </c:pt>
              </c:strCache>
            </c:strRef>
          </c:tx>
          <c:spPr>
            <a:solidFill>
              <a:srgbClr val="0070C0"/>
            </a:solidFill>
            <a:ln w="28575">
              <a:solidFill>
                <a:srgbClr val="0070C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стрессовое</c:v>
                </c:pt>
                <c:pt idx="1">
                  <c:v>ургентное</c:v>
                </c:pt>
                <c:pt idx="2">
                  <c:v>смешанное</c:v>
                </c:pt>
              </c:strCache>
            </c:strRef>
          </c:cat>
          <c:val>
            <c:numRef>
              <c:f>Лист1!$B$4:$D$4</c:f>
              <c:numCache>
                <c:formatCode>0%</c:formatCode>
                <c:ptCount val="3"/>
                <c:pt idx="0" formatCode="0.00%">
                  <c:v>0.36399999999999999</c:v>
                </c:pt>
                <c:pt idx="1">
                  <c:v>0.2</c:v>
                </c:pt>
                <c:pt idx="2" formatCode="0.00%">
                  <c:v>0.35899999999999999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88-4982-9FBD-101CD7C9A7DA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меланхолический, апатический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28575">
              <a:solidFill>
                <a:schemeClr val="accent3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стрессовое</c:v>
                </c:pt>
                <c:pt idx="1">
                  <c:v>ургентное</c:v>
                </c:pt>
                <c:pt idx="2">
                  <c:v>смешанное</c:v>
                </c:pt>
              </c:strCache>
            </c:strRef>
          </c:cat>
          <c:val>
            <c:numRef>
              <c:f>Лист1!$B$5:$D$5</c:f>
              <c:numCache>
                <c:formatCode>0%</c:formatCode>
                <c:ptCount val="3"/>
                <c:pt idx="0" formatCode="0.00%">
                  <c:v>9.0999999999999998E-2</c:v>
                </c:pt>
                <c:pt idx="1">
                  <c:v>0.16</c:v>
                </c:pt>
                <c:pt idx="2" formatCode="0.00%">
                  <c:v>0.128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88-4982-9FBD-101CD7C9A7DA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неврастенический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 w="28575">
              <a:solidFill>
                <a:srgbClr val="0066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стрессовое</c:v>
                </c:pt>
                <c:pt idx="1">
                  <c:v>ургентное</c:v>
                </c:pt>
                <c:pt idx="2">
                  <c:v>смешанное</c:v>
                </c:pt>
              </c:strCache>
            </c:strRef>
          </c:cat>
          <c:val>
            <c:numRef>
              <c:f>Лист1!$B$6:$D$6</c:f>
              <c:numCache>
                <c:formatCode>0%</c:formatCode>
                <c:ptCount val="3"/>
                <c:pt idx="0" formatCode="0.00%">
                  <c:v>0.13600000000000001</c:v>
                </c:pt>
                <c:pt idx="1">
                  <c:v>0.24</c:v>
                </c:pt>
                <c:pt idx="2" formatCode="0.00%">
                  <c:v>7.6999999999999999E-2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88-4982-9FBD-101CD7C9A7D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6"/>
        <c:overlap val="100"/>
        <c:axId val="43717376"/>
        <c:axId val="45817856"/>
      </c:barChart>
      <c:catAx>
        <c:axId val="4371737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45817856"/>
        <c:crosses val="autoZero"/>
        <c:auto val="1"/>
        <c:lblAlgn val="ctr"/>
        <c:lblOffset val="100"/>
        <c:noMultiLvlLbl val="0"/>
      </c:catAx>
      <c:valAx>
        <c:axId val="45817856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43717376"/>
        <c:crosses val="autoZero"/>
        <c:crossBetween val="between"/>
      </c:valAx>
    </c:plotArea>
    <c:legend>
      <c:legendPos val="r"/>
      <c:legendEntry>
        <c:idx val="4"/>
        <c:txPr>
          <a:bodyPr/>
          <a:lstStyle/>
          <a:p>
            <a:pPr>
              <a:defRPr sz="1800">
                <a:solidFill>
                  <a:schemeClr val="tx1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8.1629367288006682E-3"/>
          <c:y val="3.7779398302014294E-2"/>
          <c:w val="0.43118345929043111"/>
          <c:h val="0.27996021008631905"/>
        </c:manualLayout>
      </c:layout>
      <c:overlay val="0"/>
      <c:txPr>
        <a:bodyPr/>
        <a:lstStyle/>
        <a:p>
          <a:pPr>
            <a:defRPr sz="1800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6480601071425667"/>
          <c:y val="1.1322994026304769E-2"/>
          <c:w val="0.63417953560715479"/>
          <c:h val="0.972892672419113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терапевт</c:v>
                </c:pt>
              </c:strCache>
            </c:strRef>
          </c:tx>
          <c:spPr>
            <a:solidFill>
              <a:srgbClr val="AF596B"/>
            </a:solidFill>
            <a:ln>
              <a:solidFill>
                <a:srgbClr val="AF596B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6.760766418907489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C30-41CE-BDD7-504A1E05FCF9}"/>
                </c:ext>
              </c:extLst>
            </c:dLbl>
            <c:dLbl>
              <c:idx val="1"/>
              <c:layout>
                <c:manualLayout>
                  <c:x val="-2.650224952421727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C30-41CE-BDD7-504A1E05FCF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C30-41CE-BDD7-504A1E05FCF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встречаемость &lt; 10% ("редкая патология в репродуктивном возрасте")</c:v>
                </c:pt>
                <c:pt idx="1">
                  <c:v>встречаемость ≈ 10-30%</c:v>
                </c:pt>
                <c:pt idx="2">
                  <c:v>встречаемость &gt; 30% ("частая патология в репродуктивном возрасте")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0.95699999999999996</c:v>
                </c:pt>
                <c:pt idx="1">
                  <c:v>4.2999999999999997E-2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C30-41CE-BDD7-504A1E05FCF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невролог</c:v>
                </c:pt>
              </c:strCache>
            </c:strRef>
          </c:tx>
          <c:spPr>
            <a:solidFill>
              <a:srgbClr val="00B050"/>
            </a:solidFill>
            <a:ln w="28575">
              <a:solidFill>
                <a:srgbClr val="00B05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встречаемость &lt; 10% ("редкая патология в репродуктивном возрасте")</c:v>
                </c:pt>
                <c:pt idx="1">
                  <c:v>встречаемость ≈ 10-30%</c:v>
                </c:pt>
                <c:pt idx="2">
                  <c:v>встречаемость &gt; 30% ("частая патология в репродуктивном возрасте")</c:v>
                </c:pt>
              </c:strCache>
            </c:strRef>
          </c:cat>
          <c:val>
            <c:numRef>
              <c:f>Лист1!$C$2:$C$4</c:f>
              <c:numCache>
                <c:formatCode>0.00%</c:formatCode>
                <c:ptCount val="3"/>
                <c:pt idx="0">
                  <c:v>0.77800000000000002</c:v>
                </c:pt>
                <c:pt idx="1">
                  <c:v>0.16700000000000001</c:v>
                </c:pt>
                <c:pt idx="2">
                  <c:v>5.5E-2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C30-41CE-BDD7-504A1E05FCF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уролог</c:v>
                </c:pt>
              </c:strCache>
            </c:strRef>
          </c:tx>
          <c:spPr>
            <a:ln w="28575">
              <a:solidFill>
                <a:srgbClr val="EB641B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C30-41CE-BDD7-504A1E05FC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встречаемость &lt; 10% ("редкая патология в репродуктивном возрасте")</c:v>
                </c:pt>
                <c:pt idx="1">
                  <c:v>встречаемость ≈ 10-30%</c:v>
                </c:pt>
                <c:pt idx="2">
                  <c:v>встречаемость &gt; 30% ("частая патология в репродуктивном возрасте")</c:v>
                </c:pt>
              </c:strCache>
            </c:strRef>
          </c:cat>
          <c:val>
            <c:numRef>
              <c:f>Лист1!$D$2:$D$4</c:f>
              <c:numCache>
                <c:formatCode>0.00%</c:formatCode>
                <c:ptCount val="3"/>
                <c:pt idx="0">
                  <c:v>0.85699999999999998</c:v>
                </c:pt>
                <c:pt idx="1">
                  <c:v>0.14299999999999999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C30-41CE-BDD7-504A1E05FCF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акушер-гинеколог</c:v>
                </c:pt>
              </c:strCache>
            </c:strRef>
          </c:tx>
          <c:spPr>
            <a:solidFill>
              <a:srgbClr val="0070C0"/>
            </a:solidFill>
            <a:ln w="28575">
              <a:solidFill>
                <a:srgbClr val="0070C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встречаемость &lt; 10% ("редкая патология в репродуктивном возрасте")</c:v>
                </c:pt>
                <c:pt idx="1">
                  <c:v>встречаемость ≈ 10-30%</c:v>
                </c:pt>
                <c:pt idx="2">
                  <c:v>встречаемость &gt; 30% ("частая патология в репродуктивном возрасте")</c:v>
                </c:pt>
              </c:strCache>
            </c:strRef>
          </c:cat>
          <c:val>
            <c:numRef>
              <c:f>Лист1!$E$2:$E$4</c:f>
              <c:numCache>
                <c:formatCode>0.00%</c:formatCode>
                <c:ptCount val="3"/>
                <c:pt idx="0">
                  <c:v>0.435</c:v>
                </c:pt>
                <c:pt idx="1">
                  <c:v>0.52200000000000002</c:v>
                </c:pt>
                <c:pt idx="2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C30-41CE-BDD7-504A1E05FCF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2"/>
        <c:axId val="76991488"/>
        <c:axId val="77820672"/>
      </c:barChart>
      <c:catAx>
        <c:axId val="7699148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77820672"/>
        <c:crosses val="autoZero"/>
        <c:auto val="1"/>
        <c:lblAlgn val="ctr"/>
        <c:lblOffset val="100"/>
        <c:noMultiLvlLbl val="0"/>
      </c:catAx>
      <c:valAx>
        <c:axId val="77820672"/>
        <c:scaling>
          <c:orientation val="minMax"/>
        </c:scaling>
        <c:delete val="1"/>
        <c:axPos val="t"/>
        <c:numFmt formatCode="0.00%" sourceLinked="1"/>
        <c:majorTickMark val="out"/>
        <c:minorTickMark val="none"/>
        <c:tickLblPos val="nextTo"/>
        <c:crossAx val="76991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530765777605545"/>
          <c:y val="0.66351711671676117"/>
          <c:w val="0.24608896211170755"/>
          <c:h val="0.25689112621120175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ru-RU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2CE50-515F-4A87-A32B-0B9570FA10B9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F685A0-F966-44AA-9588-8C45873304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658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28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6535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0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688598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11641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10922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577084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62560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93769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9BC27F7E-76EB-4EBB-ACFA-67F9EB220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704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98427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50591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36366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510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22548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07212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74155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27F7E-76EB-4EBB-ACFA-67F9EB220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7478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  <p:sldLayoutId id="2147483780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-26203" y="260648"/>
            <a:ext cx="9162241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ru-RU" sz="22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ФГБОУ ВО «Донецкий государственный медицинский </a:t>
            </a:r>
            <a:br>
              <a:rPr lang="ru-RU" sz="22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университет имени М. Горького» </a:t>
            </a:r>
            <a:br>
              <a:rPr lang="ru-RU" sz="22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Министерства здравоохранения Российской Федерации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268760"/>
            <a:ext cx="9145699" cy="2664296"/>
          </a:xfrm>
        </p:spPr>
        <p:txBody>
          <a:bodyPr>
            <a:normAutofit/>
          </a:bodyPr>
          <a:lstStyle/>
          <a:p>
            <a:pPr algn="ctr"/>
            <a:r>
              <a:rPr lang="ru-RU" sz="4400" cap="small" dirty="0"/>
              <a:t>Эпидемиология недержания мочи у женщин</a:t>
            </a:r>
          </a:p>
        </p:txBody>
      </p:sp>
      <p:sp>
        <p:nvSpPr>
          <p:cNvPr id="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4436" y="4221088"/>
            <a:ext cx="8640961" cy="1600200"/>
          </a:xfrm>
        </p:spPr>
        <p:txBody>
          <a:bodyPr>
            <a:noAutofit/>
          </a:bodyPr>
          <a:lstStyle/>
          <a:p>
            <a:pPr marL="2057400" indent="-2057400" algn="l"/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П.В. Двойных –	аспирант кафедры акушерства, гинекологии, 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</a:rPr>
              <a:t>перинатологии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, детской и подростковой гинекологии ФНМФО</a:t>
            </a:r>
          </a:p>
          <a:p>
            <a:pPr marL="2057400" indent="-2057400" algn="l"/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С.В. Чермных –	д.м.н., профессор кафедры акушерства, гинекологии, перинатологии, детской </a:t>
            </a:r>
            <a:b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и подростковой гинекологии ФНМФО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24644"/>
            <a:ext cx="8964488" cy="792088"/>
          </a:xfrm>
        </p:spPr>
        <p:txBody>
          <a:bodyPr>
            <a:noAutofit/>
          </a:bodyPr>
          <a:lstStyle/>
          <a:p>
            <a:r>
              <a:rPr lang="ru-RU" sz="2800" dirty="0"/>
              <a:t>Акушерские факторы и оперативные вмешательства как факторы риска НМ у женщин </a:t>
            </a:r>
            <a:br>
              <a:rPr lang="ru-RU" sz="2800" dirty="0"/>
            </a:br>
            <a:r>
              <a:rPr lang="ru-RU" sz="2800" dirty="0"/>
              <a:t>в Донецком регионе </a:t>
            </a:r>
            <a:r>
              <a:rPr lang="en-US" sz="2800" dirty="0"/>
              <a:t>(n=</a:t>
            </a:r>
            <a:r>
              <a:rPr lang="ru-RU" sz="2800" dirty="0"/>
              <a:t>438</a:t>
            </a:r>
            <a:r>
              <a:rPr lang="en-US" sz="2800" dirty="0"/>
              <a:t>)*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10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53366" y="1214424"/>
            <a:ext cx="2990634" cy="593736"/>
          </a:xfrm>
          <a:prstGeom prst="rect">
            <a:avLst/>
          </a:prstGeom>
          <a:noFill/>
          <a:effectLst>
            <a:softEdge rad="127000"/>
          </a:effectLst>
        </p:spPr>
        <p:txBody>
          <a:bodyPr vert="horz" anchor="ctr">
            <a:normAutofit/>
          </a:bodyPr>
          <a:lstStyle/>
          <a:p>
            <a:pPr algn="r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*Железная А.А.</a:t>
            </a:r>
            <a:r>
              <a:rPr lang="en-US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20</a:t>
            </a: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04313122"/>
              </p:ext>
            </p:extLst>
          </p:nvPr>
        </p:nvGraphicFramePr>
        <p:xfrm>
          <a:off x="107504" y="1214424"/>
          <a:ext cx="8856984" cy="5526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2041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964488" cy="792088"/>
          </a:xfrm>
        </p:spPr>
        <p:txBody>
          <a:bodyPr>
            <a:noAutofit/>
          </a:bodyPr>
          <a:lstStyle/>
          <a:p>
            <a:r>
              <a:rPr lang="ru-RU" sz="2800" dirty="0"/>
              <a:t>Соматическая патология как фактор риска НМ </a:t>
            </a:r>
            <a:br>
              <a:rPr lang="ru-RU" sz="2800" dirty="0"/>
            </a:br>
            <a:r>
              <a:rPr lang="ru-RU" sz="2800" dirty="0"/>
              <a:t>у женщин в Донецком регионе </a:t>
            </a:r>
            <a:r>
              <a:rPr lang="en-US" sz="2800" dirty="0"/>
              <a:t>(n=</a:t>
            </a:r>
            <a:r>
              <a:rPr lang="ru-RU" sz="2800" dirty="0"/>
              <a:t>438</a:t>
            </a:r>
            <a:r>
              <a:rPr lang="en-US" sz="2800" dirty="0"/>
              <a:t>)*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11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53306" y="6093296"/>
            <a:ext cx="2990634" cy="593736"/>
          </a:xfrm>
          <a:prstGeom prst="rect">
            <a:avLst/>
          </a:prstGeom>
          <a:noFill/>
          <a:effectLst>
            <a:softEdge rad="127000"/>
          </a:effectLst>
        </p:spPr>
        <p:txBody>
          <a:bodyPr vert="horz" anchor="ctr">
            <a:normAutofit/>
          </a:bodyPr>
          <a:lstStyle/>
          <a:p>
            <a:pPr algn="r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*Железная А.А.</a:t>
            </a:r>
            <a:r>
              <a:rPr lang="en-US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20</a:t>
            </a: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853593614"/>
              </p:ext>
            </p:extLst>
          </p:nvPr>
        </p:nvGraphicFramePr>
        <p:xfrm>
          <a:off x="107504" y="1052736"/>
          <a:ext cx="885698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8624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84976" cy="720080"/>
          </a:xfrm>
        </p:spPr>
        <p:txBody>
          <a:bodyPr>
            <a:noAutofit/>
          </a:bodyPr>
          <a:lstStyle/>
          <a:p>
            <a:r>
              <a:rPr lang="ru-RU" dirty="0"/>
              <a:t>Распределение форм НМ </a:t>
            </a:r>
            <a:br>
              <a:rPr lang="en-US" dirty="0"/>
            </a:br>
            <a:r>
              <a:rPr lang="ru-RU" dirty="0"/>
              <a:t>у женщин в Донецком регионе</a:t>
            </a:r>
            <a:r>
              <a:rPr lang="en-US" dirty="0"/>
              <a:t>*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12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602197544"/>
              </p:ext>
            </p:extLst>
          </p:nvPr>
        </p:nvGraphicFramePr>
        <p:xfrm>
          <a:off x="22810" y="620688"/>
          <a:ext cx="885698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516216" y="6021288"/>
            <a:ext cx="2396782" cy="593736"/>
          </a:xfrm>
          <a:prstGeom prst="rect">
            <a:avLst/>
          </a:prstGeom>
          <a:noFill/>
          <a:effectLst>
            <a:softEdge rad="127000"/>
          </a:effectLst>
        </p:spPr>
        <p:txBody>
          <a:bodyPr vert="horz" anchor="ctr">
            <a:normAutofit/>
          </a:bodyPr>
          <a:lstStyle/>
          <a:p>
            <a:pPr algn="r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*Чайка В.К., </a:t>
            </a:r>
            <a:b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Железная А.А.</a:t>
            </a:r>
            <a:r>
              <a:rPr lang="en-US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20</a:t>
            </a: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4054871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</p:spPr>
        <p:txBody>
          <a:bodyPr>
            <a:noAutofit/>
          </a:bodyPr>
          <a:lstStyle/>
          <a:p>
            <a:r>
              <a:rPr lang="ru-RU" dirty="0"/>
              <a:t>Распределение форм НМ в разных возрастных группах</a:t>
            </a:r>
            <a:r>
              <a:rPr lang="en-US" dirty="0"/>
              <a:t> </a:t>
            </a:r>
            <a:r>
              <a:rPr lang="ru-RU" dirty="0"/>
              <a:t>женщин</a:t>
            </a:r>
            <a:r>
              <a:rPr lang="en-US" dirty="0"/>
              <a:t>*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13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308903649"/>
              </p:ext>
            </p:extLst>
          </p:nvPr>
        </p:nvGraphicFramePr>
        <p:xfrm>
          <a:off x="107504" y="1484784"/>
          <a:ext cx="885698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153366" y="980728"/>
            <a:ext cx="2990634" cy="593736"/>
          </a:xfrm>
          <a:prstGeom prst="rect">
            <a:avLst/>
          </a:prstGeom>
          <a:noFill/>
          <a:effectLst>
            <a:softEdge rad="127000"/>
          </a:effectLst>
        </p:spPr>
        <p:txBody>
          <a:bodyPr vert="horz" anchor="ctr">
            <a:normAutofit/>
          </a:bodyPr>
          <a:lstStyle/>
          <a:p>
            <a:pPr algn="r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*Даренков С.П</a:t>
            </a:r>
            <a:r>
              <a:rPr lang="en-US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др.</a:t>
            </a:r>
            <a:r>
              <a:rPr lang="en-US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], 2023</a:t>
            </a:r>
            <a:endParaRPr lang="ru-RU" sz="1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39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943925811"/>
              </p:ext>
            </p:extLst>
          </p:nvPr>
        </p:nvGraphicFramePr>
        <p:xfrm>
          <a:off x="107504" y="1053857"/>
          <a:ext cx="8856984" cy="5615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920" y="239614"/>
            <a:ext cx="8784976" cy="669106"/>
          </a:xfrm>
        </p:spPr>
        <p:txBody>
          <a:bodyPr>
            <a:normAutofit fontScale="90000"/>
          </a:bodyPr>
          <a:lstStyle/>
          <a:p>
            <a:r>
              <a:rPr lang="ru-RU" dirty="0"/>
              <a:t>Психологический тип отношения </a:t>
            </a:r>
            <a:br>
              <a:rPr lang="ru-RU" dirty="0"/>
            </a:br>
            <a:r>
              <a:rPr lang="ru-RU" dirty="0"/>
              <a:t>к болезни у пациенток с НМ*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14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75488" y="908835"/>
            <a:ext cx="2990634" cy="409198"/>
          </a:xfrm>
          <a:prstGeom prst="rect">
            <a:avLst/>
          </a:prstGeom>
          <a:noFill/>
          <a:effectLst>
            <a:softEdge rad="127000"/>
          </a:effectLst>
        </p:spPr>
        <p:txBody>
          <a:bodyPr vert="horz" anchor="ctr">
            <a:normAutofit/>
          </a:bodyPr>
          <a:lstStyle/>
          <a:p>
            <a:pPr algn="r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*Железная А.А.</a:t>
            </a:r>
            <a:r>
              <a:rPr lang="en-US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20</a:t>
            </a: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14059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080120"/>
          </a:xfrm>
        </p:spPr>
        <p:txBody>
          <a:bodyPr>
            <a:normAutofit fontScale="90000"/>
          </a:bodyPr>
          <a:lstStyle/>
          <a:p>
            <a:r>
              <a:rPr lang="ru-RU" dirty="0"/>
              <a:t>Осведомленность врачей разных специальностей о распространенности НМ у женщин репродуктивного возраста*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15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71397" y="6568690"/>
            <a:ext cx="2653290" cy="289310"/>
          </a:xfrm>
          <a:prstGeom prst="rect">
            <a:avLst/>
          </a:prstGeom>
          <a:noFill/>
          <a:effectLst>
            <a:softEdge rad="127000"/>
          </a:effectLst>
        </p:spPr>
        <p:txBody>
          <a:bodyPr vert="horz" anchor="ctr">
            <a:normAutofit fontScale="92500"/>
          </a:bodyPr>
          <a:lstStyle/>
          <a:p>
            <a:pPr algn="r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ru-RU" sz="16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Вирясов</a:t>
            </a: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А.В. и др., 2014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681341560"/>
              </p:ext>
            </p:extLst>
          </p:nvPr>
        </p:nvGraphicFramePr>
        <p:xfrm>
          <a:off x="107504" y="1340768"/>
          <a:ext cx="885698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8144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936104"/>
          </a:xfrm>
        </p:spPr>
        <p:txBody>
          <a:bodyPr/>
          <a:lstStyle/>
          <a:p>
            <a:pPr algn="ctr"/>
            <a:r>
              <a:rPr lang="ru-RU" dirty="0"/>
              <a:t>ВЫВОДЫ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16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124744"/>
            <a:ext cx="82809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1. Показатели распространенности и заболеваемости болезнями мочеполовой системы взрослого населения региона не имеют тенденции к снижению.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 Недержание мочи – заболевание, которым страдают женщины в различные периоды жизни, в том числе и в молодом возрасте.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Инконтиненция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мочи – многофакторная патология, причем наличие множества факторов риска ее развития отмечается у женщин репродуктивного возраста, в связи с чем данная тема заслуживает более пристального внимания акушеров-гинекологов, поскольку информированность врачей в отношении данной патологии, а также обращаемость молодых пациенток 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к ним по этому вопросу остается невысокой.</a:t>
            </a:r>
          </a:p>
        </p:txBody>
      </p:sp>
    </p:spTree>
    <p:extLst>
      <p:ext uri="{BB962C8B-B14F-4D97-AF65-F5344CB8AC3E}">
        <p14:creationId xmlns:p14="http://schemas.microsoft.com/office/powerpoint/2010/main" val="3401924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51520" y="3140968"/>
            <a:ext cx="8655307" cy="720080"/>
          </a:xfrm>
          <a:effectLst>
            <a:outerShdw blurRad="50800" dist="50800" dir="2400000" algn="ctr" rotWithShape="0">
              <a:srgbClr val="002060"/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4800" dirty="0"/>
              <a:t>Благодарим за внимание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37A6820C-D26A-D5EE-628F-6C129A144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985877"/>
            <a:ext cx="7429499" cy="650242"/>
          </a:xfrm>
        </p:spPr>
        <p:txBody>
          <a:bodyPr>
            <a:normAutofit fontScale="90000"/>
          </a:bodyPr>
          <a:lstStyle/>
          <a:p>
            <a:r>
              <a:rPr lang="ru-RU" b="0" i="0" dirty="0">
                <a:effectLst/>
                <a:latin typeface="PT Sans" panose="020B0503020203020204" pitchFamily="34" charset="-52"/>
              </a:rPr>
              <a:t>Актуальность проблемы</a:t>
            </a:r>
            <a:br>
              <a:rPr lang="ru-RU" b="0" i="0" dirty="0">
                <a:solidFill>
                  <a:srgbClr val="333333"/>
                </a:solidFill>
                <a:effectLst/>
                <a:latin typeface="PT Sans" panose="020B0503020203020204" pitchFamily="34" charset="-52"/>
              </a:rPr>
            </a:br>
            <a:br>
              <a:rPr lang="ru-RU" b="0" i="0" dirty="0">
                <a:solidFill>
                  <a:srgbClr val="333333"/>
                </a:solidFill>
                <a:effectLst/>
                <a:latin typeface="PT Sans" panose="020B0503020203020204" pitchFamily="34" charset="-52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8971B9-1D8B-6254-7938-34C989982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988840"/>
            <a:ext cx="7429499" cy="3541714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ru-RU" sz="7200" b="0" i="0" dirty="0">
                <a:solidFill>
                  <a:schemeClr val="accent4">
                    <a:lumMod val="75000"/>
                  </a:schemeClr>
                </a:solidFill>
                <a:effectLst/>
                <a:latin typeface="PT Sans" panose="020B0503020203020204" pitchFamily="34" charset="-52"/>
              </a:rPr>
              <a:t>Недержание мочи (НМ) у женщин становится в последнее время все более актуальной проблемой и имеет огромное не только медицинское, но и социально-экономическое и психологическое значение 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AF04927-D616-4BE9-101A-E547A398C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753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84E3139-9E48-A0C8-1420-CA679550D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059" y="836712"/>
            <a:ext cx="7429499" cy="5184576"/>
          </a:xfrm>
        </p:spPr>
        <p:txBody>
          <a:bodyPr>
            <a:normAutofit fontScale="70000" lnSpcReduction="20000"/>
          </a:bodyPr>
          <a:lstStyle/>
          <a:p>
            <a:r>
              <a:rPr lang="ru-RU" sz="2400" b="0" i="0" dirty="0">
                <a:solidFill>
                  <a:schemeClr val="accent4">
                    <a:lumMod val="75000"/>
                  </a:schemeClr>
                </a:solidFill>
                <a:effectLst/>
                <a:latin typeface="PT Sans" panose="020B0503020203020204" pitchFamily="34" charset="-52"/>
              </a:rPr>
              <a:t>Несмотря на постоянное совершенствование методов диагностики и лечения данного заболевания, количество женщин, страдающих НМ, во всем мире не уменьшается. В настоящее время проведение эпидемиологических исследований по проблеме НМ у ч женщин представляют большой интерес и осуществляются в основном в экономически развитых странах. Согласно данным зарубежных авторов: С. </a:t>
            </a:r>
            <a:r>
              <a:rPr lang="ru-RU" sz="2400" b="0" i="0" dirty="0" err="1">
                <a:solidFill>
                  <a:schemeClr val="accent4">
                    <a:lumMod val="75000"/>
                  </a:schemeClr>
                </a:solidFill>
                <a:effectLst/>
                <a:latin typeface="PT Sans" panose="020B0503020203020204" pitchFamily="34" charset="-52"/>
              </a:rPr>
              <a:t>Нашре</a:t>
            </a:r>
            <a:r>
              <a:rPr lang="ru-RU" sz="2400" b="0" i="0" dirty="0">
                <a:solidFill>
                  <a:schemeClr val="accent4">
                    <a:lumMod val="75000"/>
                  </a:schemeClr>
                </a:solidFill>
                <a:effectLst/>
                <a:latin typeface="PT Sans" panose="020B0503020203020204" pitchFamily="34" charset="-52"/>
              </a:rPr>
              <a:t> и </a:t>
            </a:r>
            <a:r>
              <a:rPr lang="ru-RU" sz="2400" b="0" i="0" dirty="0" err="1">
                <a:solidFill>
                  <a:schemeClr val="accent4">
                    <a:lumMod val="75000"/>
                  </a:schemeClr>
                </a:solidFill>
                <a:effectLst/>
                <a:latin typeface="PT Sans" panose="020B0503020203020204" pitchFamily="34" charset="-52"/>
              </a:rPr>
              <a:t>соавт</a:t>
            </a:r>
            <a:r>
              <a:rPr lang="ru-RU" sz="2400" b="0" i="0" dirty="0">
                <a:solidFill>
                  <a:schemeClr val="accent4">
                    <a:lumMod val="75000"/>
                  </a:schemeClr>
                </a:solidFill>
                <a:effectLst/>
                <a:latin typeface="PT Sans" panose="020B0503020203020204" pitchFamily="34" charset="-52"/>
              </a:rPr>
              <a:t>.  С. </a:t>
            </a:r>
            <a:r>
              <a:rPr lang="ru-RU" sz="2400" b="0" i="0" dirty="0" err="1">
                <a:solidFill>
                  <a:schemeClr val="accent4">
                    <a:lumMod val="75000"/>
                  </a:schemeClr>
                </a:solidFill>
                <a:effectLst/>
                <a:latin typeface="PT Sans" panose="020B0503020203020204" pitchFamily="34" charset="-52"/>
              </a:rPr>
              <a:t>Aggazotti</a:t>
            </a:r>
            <a:r>
              <a:rPr lang="ru-RU" sz="2400" b="0" i="0" dirty="0">
                <a:solidFill>
                  <a:schemeClr val="accent4">
                    <a:lumMod val="75000"/>
                  </a:schemeClr>
                </a:solidFill>
                <a:effectLst/>
                <a:latin typeface="PT Sans" panose="020B0503020203020204" pitchFamily="34" charset="-52"/>
              </a:rPr>
              <a:t>  распространенность симптомов НМ в США достигает 37%, в континентальной Европе — 26%, Англии - 29%, странах восточного региона (Сингапур, Пакистан, Тунис) - 20%. После 40 лет каждая вторая женщина отмечает непроизвольное выделение мочи. С возрастом риск развития НМ неуклонно возрастает и, по некоторым оценкам, может достигнуть 80% . Поэтому пропорционально среднестатистическому «старению» человеческой популяции и нежеланию современных женщин мириться с очевидными неудобствами непроизвольной потери мочи данное заболевание будет занимать все большую значимость в урогинекологической практике.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8E3A0BB-9180-5419-C1FC-052BD5C4C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477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36104"/>
          </a:xfrm>
        </p:spPr>
        <p:txBody>
          <a:bodyPr>
            <a:normAutofit fontScale="90000"/>
          </a:bodyPr>
          <a:lstStyle/>
          <a:p>
            <a:r>
              <a:rPr lang="ru-RU" dirty="0"/>
              <a:t>Болезни мочеполовой системы </a:t>
            </a:r>
            <a:br>
              <a:rPr lang="ru-RU" dirty="0"/>
            </a:br>
            <a:r>
              <a:rPr lang="ru-RU" dirty="0"/>
              <a:t>среди взрослого населения Донбасса</a:t>
            </a:r>
            <a:endParaRPr lang="ru-RU" sz="31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4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066251202"/>
              </p:ext>
            </p:extLst>
          </p:nvPr>
        </p:nvGraphicFramePr>
        <p:xfrm>
          <a:off x="0" y="836712"/>
          <a:ext cx="912343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6374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83630"/>
            <a:ext cx="8784976" cy="813122"/>
          </a:xfrm>
        </p:spPr>
        <p:txBody>
          <a:bodyPr/>
          <a:lstStyle/>
          <a:p>
            <a:pPr algn="ctr"/>
            <a:r>
              <a:rPr lang="ru-RU" dirty="0"/>
              <a:t>Недержание (</a:t>
            </a:r>
            <a:r>
              <a:rPr lang="ru-RU" dirty="0" err="1"/>
              <a:t>инконтиненция</a:t>
            </a:r>
            <a:r>
              <a:rPr lang="ru-RU" dirty="0"/>
              <a:t>) мочи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83568" y="1988840"/>
            <a:ext cx="7344816" cy="4464496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Clr>
                <a:srgbClr val="0070C0"/>
              </a:buClr>
              <a:buSzPct val="100000"/>
              <a:buNone/>
            </a:pPr>
            <a:r>
              <a:rPr lang="ru-RU" dirty="0"/>
              <a:t>любое непроизвольное выделение мочи </a:t>
            </a:r>
            <a:br>
              <a:rPr lang="ru-RU" dirty="0"/>
            </a:br>
            <a:r>
              <a:rPr lang="ru-RU" dirty="0"/>
              <a:t>из наружного отверстия мочеиспускательного канала, независимо от приведших к нему ситуаций и обстоятельств</a:t>
            </a:r>
          </a:p>
          <a:p>
            <a:pPr>
              <a:buClr>
                <a:srgbClr val="0070C0"/>
              </a:buClr>
              <a:buSzPct val="100000"/>
            </a:pPr>
            <a:endParaRPr lang="ru-RU" dirty="0"/>
          </a:p>
          <a:p>
            <a:pPr>
              <a:buClr>
                <a:srgbClr val="0070C0"/>
              </a:buClr>
              <a:buSzPct val="100000"/>
            </a:pPr>
            <a:endParaRPr lang="ru-RU" dirty="0"/>
          </a:p>
          <a:p>
            <a:pPr>
              <a:buClr>
                <a:srgbClr val="0070C0"/>
              </a:buClr>
              <a:buSzPct val="100000"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965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864096"/>
          </a:xfrm>
          <a:effectLst/>
        </p:spPr>
        <p:txBody>
          <a:bodyPr>
            <a:normAutofit/>
          </a:bodyPr>
          <a:lstStyle/>
          <a:p>
            <a:pPr algn="ctr"/>
            <a:r>
              <a:rPr lang="ru-RU" sz="4000" dirty="0"/>
              <a:t>Недержание мочи (НМ)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4075" y="6323047"/>
            <a:ext cx="457200" cy="457200"/>
          </a:xfrm>
        </p:spPr>
        <p:txBody>
          <a:bodyPr/>
          <a:lstStyle/>
          <a:p>
            <a:fld id="{9BC27F7E-76EB-4EBB-ACFA-67F9EB22069B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6932" y="948980"/>
            <a:ext cx="5836241" cy="1263846"/>
          </a:xfrm>
          <a:prstGeom prst="rect">
            <a:avLst/>
          </a:prstGeom>
          <a:solidFill>
            <a:srgbClr val="0070C0"/>
          </a:solidFill>
          <a:effectLst>
            <a:softEdge rad="127000"/>
          </a:effectLst>
        </p:spPr>
        <p:txBody>
          <a:bodyPr vert="horz" anchor="ctr">
            <a:normAutofit/>
          </a:bodyPr>
          <a:lstStyle/>
          <a:p>
            <a:pPr algn="ctr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Одно из ведущих заболеваний,</a:t>
            </a:r>
            <a:r>
              <a:rPr lang="en-US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снижающих качество жизни женщин </a:t>
            </a:r>
            <a:br>
              <a:rPr lang="en-US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различные возрастные периоды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769818" y="1138696"/>
            <a:ext cx="2880320" cy="936104"/>
          </a:xfrm>
          <a:prstGeom prst="rect">
            <a:avLst/>
          </a:prstGeom>
          <a:noFill/>
          <a:effectLst>
            <a:softEdge rad="127000"/>
          </a:effectLst>
        </p:spPr>
        <p:txBody>
          <a:bodyPr vert="horz" anchor="ctr">
            <a:normAutofit/>
          </a:bodyPr>
          <a:lstStyle/>
          <a:p>
            <a:pPr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US" sz="16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Almousa</a:t>
            </a:r>
            <a:r>
              <a:rPr lang="en-US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S., </a:t>
            </a:r>
            <a:br>
              <a:rPr lang="en-US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van Loon A.B., 2018</a:t>
            </a:r>
            <a:endParaRPr lang="ru-RU" sz="1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6934" y="2180818"/>
            <a:ext cx="5836241" cy="987534"/>
          </a:xfrm>
          <a:prstGeom prst="rect">
            <a:avLst/>
          </a:prstGeom>
          <a:solidFill>
            <a:srgbClr val="0070C0"/>
          </a:solidFill>
          <a:effectLst>
            <a:softEdge rad="127000"/>
          </a:effectLst>
        </p:spPr>
        <p:txBody>
          <a:bodyPr vert="horz" anchor="ctr">
            <a:normAutofit/>
          </a:bodyPr>
          <a:lstStyle/>
          <a:p>
            <a:pPr algn="ctr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Проблема НМ беспокоит женщин </a:t>
            </a:r>
            <a:b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вдвое чаще, чем мужчин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96935" y="3168352"/>
            <a:ext cx="5836241" cy="1060698"/>
          </a:xfrm>
          <a:prstGeom prst="rect">
            <a:avLst/>
          </a:prstGeom>
          <a:solidFill>
            <a:srgbClr val="0070C0"/>
          </a:solidFill>
          <a:effectLst>
            <a:softEdge rad="127000"/>
          </a:effectLst>
        </p:spPr>
        <p:txBody>
          <a:bodyPr vert="horz" anchor="ctr">
            <a:normAutofit/>
          </a:bodyPr>
          <a:lstStyle/>
          <a:p>
            <a:pPr algn="ctr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Заболеваемость в мире – 30–77%</a:t>
            </a:r>
            <a:b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Заболеваемость в РФ – 38,5%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796136" y="2762597"/>
            <a:ext cx="2880320" cy="936104"/>
          </a:xfrm>
          <a:prstGeom prst="rect">
            <a:avLst/>
          </a:prstGeom>
          <a:noFill/>
          <a:effectLst>
            <a:softEdge rad="127000"/>
          </a:effectLst>
        </p:spPr>
        <p:txBody>
          <a:bodyPr vert="horz" anchor="ctr">
            <a:normAutofit/>
          </a:bodyPr>
          <a:lstStyle/>
          <a:p>
            <a:pPr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Даренков С.П</a:t>
            </a:r>
            <a:r>
              <a:rPr lang="en-US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др.</a:t>
            </a:r>
            <a:r>
              <a:rPr lang="en-US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], 2023</a:t>
            </a:r>
            <a:endParaRPr lang="ru-RU" sz="1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6933" y="4221018"/>
            <a:ext cx="5836241" cy="1060698"/>
          </a:xfrm>
          <a:prstGeom prst="rect">
            <a:avLst/>
          </a:prstGeom>
          <a:solidFill>
            <a:srgbClr val="0070C0"/>
          </a:solidFill>
          <a:effectLst>
            <a:softEdge rad="127000"/>
          </a:effectLst>
        </p:spPr>
        <p:txBody>
          <a:bodyPr vert="horz" anchor="ctr">
            <a:normAutofit/>
          </a:bodyPr>
          <a:lstStyle/>
          <a:p>
            <a:pPr algn="ctr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Женщины 25–34 лет– 8,7%</a:t>
            </a:r>
            <a:b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Женщины 55 лет – 34,0%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809818" y="4385892"/>
            <a:ext cx="2880320" cy="809831"/>
          </a:xfrm>
          <a:prstGeom prst="rect">
            <a:avLst/>
          </a:prstGeom>
          <a:noFill/>
          <a:effectLst>
            <a:softEdge rad="127000"/>
          </a:effectLst>
        </p:spPr>
        <p:txBody>
          <a:bodyPr vert="horz" anchor="ctr">
            <a:normAutofit/>
          </a:bodyPr>
          <a:lstStyle/>
          <a:p>
            <a:pPr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16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Неймарк</a:t>
            </a: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А.И</a:t>
            </a:r>
            <a:r>
              <a:rPr lang="en-US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др.</a:t>
            </a:r>
            <a:r>
              <a:rPr lang="en-US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], 202</a:t>
            </a: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96935" y="5301208"/>
            <a:ext cx="5836241" cy="1060698"/>
          </a:xfrm>
          <a:prstGeom prst="rect">
            <a:avLst/>
          </a:prstGeom>
          <a:solidFill>
            <a:srgbClr val="0070C0"/>
          </a:solidFill>
          <a:effectLst>
            <a:softEdge rad="127000"/>
          </a:effectLst>
        </p:spPr>
        <p:txBody>
          <a:bodyPr vert="horz" anchor="ctr">
            <a:normAutofit/>
          </a:bodyPr>
          <a:lstStyle/>
          <a:p>
            <a:pPr algn="ctr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Обращаемость в РФ – 2,0%</a:t>
            </a:r>
            <a:b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Обращаемость в Европе – 40,0%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809818" y="5426641"/>
            <a:ext cx="2880320" cy="809831"/>
          </a:xfrm>
          <a:prstGeom prst="rect">
            <a:avLst/>
          </a:prstGeom>
          <a:noFill/>
          <a:effectLst>
            <a:softEdge rad="127000"/>
          </a:effectLst>
        </p:spPr>
        <p:txBody>
          <a:bodyPr vert="horz" anchor="ctr">
            <a:normAutofit/>
          </a:bodyPr>
          <a:lstStyle/>
          <a:p>
            <a:pPr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US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Miller Y.D.</a:t>
            </a: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[et al</a:t>
            </a: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], 2017</a:t>
            </a:r>
            <a:endParaRPr lang="ru-RU" sz="1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066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104086"/>
            <a:ext cx="8644378" cy="804634"/>
          </a:xfr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ru-RU" sz="4400" dirty="0" err="1">
                <a:solidFill>
                  <a:schemeClr val="bg1"/>
                </a:solidFill>
              </a:rPr>
              <a:t>Инконтиненция</a:t>
            </a:r>
            <a:r>
              <a:rPr lang="ru-RU" sz="4400" dirty="0">
                <a:solidFill>
                  <a:schemeClr val="bg1"/>
                </a:solidFill>
              </a:rPr>
              <a:t> мочи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7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1628801"/>
            <a:ext cx="2448272" cy="1040630"/>
          </a:xfrm>
          <a:prstGeom prst="rect">
            <a:avLst/>
          </a:prstGeom>
          <a:noFill/>
          <a:ln w="76200"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anchor="ctr">
            <a:noAutofit/>
          </a:bodyPr>
          <a:lstStyle/>
          <a:p>
            <a:pPr algn="ctr">
              <a:lnSpc>
                <a:spcPct val="80000"/>
              </a:lnSpc>
              <a:buClr>
                <a:srgbClr val="FF0000"/>
              </a:buClr>
              <a:buSzPct val="100000"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СТРЕССОВАЯ*</a:t>
            </a:r>
            <a:br>
              <a:rPr lang="ru-RU" sz="2000" b="1" dirty="0">
                <a:latin typeface="Arial" pitchFamily="34" charset="0"/>
                <a:cs typeface="Arial" pitchFamily="34" charset="0"/>
              </a:rPr>
            </a:br>
            <a:r>
              <a:rPr lang="ru-RU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22,2%</a:t>
            </a:r>
            <a:endParaRPr lang="ru-RU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1115616" y="1060132"/>
            <a:ext cx="720080" cy="360040"/>
          </a:xfrm>
          <a:prstGeom prst="rightArrow">
            <a:avLst>
              <a:gd name="adj1" fmla="val 50000"/>
              <a:gd name="adj2" fmla="val 100265"/>
            </a:avLst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bIns="91440" anchor="ctr" anchorCtr="0">
            <a:normAutofit fontScale="25000" lnSpcReduction="20000"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</a:pPr>
            <a:endParaRPr lang="ru-RU" sz="4400" b="1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47864" y="1600192"/>
            <a:ext cx="2448272" cy="1040630"/>
          </a:xfrm>
          <a:prstGeom prst="rect">
            <a:avLst/>
          </a:prstGeom>
          <a:noFill/>
          <a:ln w="76200"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anchor="ctr">
            <a:noAutofit/>
          </a:bodyPr>
          <a:lstStyle/>
          <a:p>
            <a:pPr algn="ctr">
              <a:lnSpc>
                <a:spcPct val="80000"/>
              </a:lnSpc>
              <a:buClr>
                <a:srgbClr val="FF0000"/>
              </a:buClr>
              <a:buSzPct val="100000"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УРГЕНТНАЯ*</a:t>
            </a:r>
            <a:br>
              <a:rPr lang="ru-RU" sz="2000" b="1" dirty="0">
                <a:latin typeface="Arial" pitchFamily="34" charset="0"/>
                <a:cs typeface="Arial" pitchFamily="34" charset="0"/>
              </a:rPr>
            </a:b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25,9%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 rot="5400000">
            <a:off x="4211960" y="1069743"/>
            <a:ext cx="720080" cy="360040"/>
          </a:xfrm>
          <a:prstGeom prst="rightArrow">
            <a:avLst>
              <a:gd name="adj1" fmla="val 50000"/>
              <a:gd name="adj2" fmla="val 100265"/>
            </a:avLst>
          </a:prstGeom>
          <a:solidFill>
            <a:schemeClr val="accent2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bIns="91440" anchor="ctr" anchorCtr="0">
            <a:normAutofit fontScale="25000" lnSpcReduction="20000"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</a:pPr>
            <a:endParaRPr lang="ru-RU" sz="4400" b="1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368722" y="1596282"/>
            <a:ext cx="2448272" cy="1040630"/>
          </a:xfrm>
          <a:prstGeom prst="rect">
            <a:avLst/>
          </a:prstGeom>
          <a:noFill/>
          <a:ln w="76200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anchor="ctr">
            <a:noAutofit/>
          </a:bodyPr>
          <a:lstStyle/>
          <a:p>
            <a:pPr algn="ctr">
              <a:lnSpc>
                <a:spcPct val="80000"/>
              </a:lnSpc>
              <a:buClr>
                <a:srgbClr val="FF0000"/>
              </a:buClr>
              <a:buSzPct val="100000"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СМЕШАННАЯ*</a:t>
            </a:r>
            <a:br>
              <a:rPr lang="ru-RU" sz="2000" b="1" dirty="0">
                <a:latin typeface="Arial" pitchFamily="34" charset="0"/>
                <a:cs typeface="Arial" pitchFamily="34" charset="0"/>
              </a:rPr>
            </a:br>
            <a:r>
              <a:rPr lang="ru-RU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51,9%</a:t>
            </a:r>
            <a:endParaRPr lang="ru-RU" sz="2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 rot="5400000">
            <a:off x="7232818" y="1088740"/>
            <a:ext cx="720080" cy="360040"/>
          </a:xfrm>
          <a:prstGeom prst="rightArrow">
            <a:avLst>
              <a:gd name="adj1" fmla="val 50000"/>
              <a:gd name="adj2" fmla="val 100265"/>
            </a:avLst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bIns="91440" anchor="ctr" anchorCtr="0">
            <a:normAutofit fontScale="25000" lnSpcReduction="20000"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</a:pPr>
            <a:endParaRPr lang="ru-RU" sz="4400" b="1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Заголовок 4"/>
          <p:cNvSpPr txBox="1">
            <a:spLocks/>
          </p:cNvSpPr>
          <p:nvPr/>
        </p:nvSpPr>
        <p:spPr>
          <a:xfrm>
            <a:off x="242372" y="3429000"/>
            <a:ext cx="8644378" cy="660618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bIns="91440" anchor="b" anchorCtr="0">
            <a:normAutofit/>
          </a:bodyPr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3600" b="1" kern="1200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ru-RU" dirty="0">
                <a:solidFill>
                  <a:schemeClr val="bg1"/>
                </a:solidFill>
              </a:rPr>
              <a:t>Факторы риска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42373" y="4221088"/>
            <a:ext cx="3825572" cy="2160240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 anchor="ctr">
            <a:noAutofit/>
          </a:bodyPr>
          <a:lstStyle/>
          <a:p>
            <a:pPr marL="285750" indent="-285750">
              <a:lnSpc>
                <a:spcPct val="80000"/>
              </a:lnSpc>
              <a:spcBef>
                <a:spcPts val="58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itchFamily="2" charset="2"/>
              <a:buChar char="ü"/>
            </a:pPr>
            <a:r>
              <a:rPr lang="ru-RU" b="1" dirty="0">
                <a:latin typeface="Arial" pitchFamily="34" charset="0"/>
                <a:cs typeface="Arial" pitchFamily="34" charset="0"/>
              </a:rPr>
              <a:t>Беременность</a:t>
            </a:r>
          </a:p>
          <a:p>
            <a:pPr marL="285750" indent="-285750">
              <a:lnSpc>
                <a:spcPct val="80000"/>
              </a:lnSpc>
              <a:spcBef>
                <a:spcPts val="58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itchFamily="2" charset="2"/>
              <a:buChar char="ü"/>
            </a:pPr>
            <a:r>
              <a:rPr lang="ru-RU" b="1" dirty="0">
                <a:latin typeface="Arial" pitchFamily="34" charset="0"/>
                <a:cs typeface="Arial" pitchFamily="34" charset="0"/>
              </a:rPr>
              <a:t>Родоразрешение через естественные родовые пути</a:t>
            </a:r>
          </a:p>
          <a:p>
            <a:pPr marL="285750" indent="-285750">
              <a:lnSpc>
                <a:spcPct val="80000"/>
              </a:lnSpc>
              <a:spcBef>
                <a:spcPts val="58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itchFamily="2" charset="2"/>
              <a:buChar char="ü"/>
            </a:pPr>
            <a:r>
              <a:rPr lang="ru-RU" b="1" dirty="0">
                <a:latin typeface="Arial" pitchFamily="34" charset="0"/>
                <a:cs typeface="Arial" pitchFamily="34" charset="0"/>
              </a:rPr>
              <a:t>Пролапс органов малого таза</a:t>
            </a:r>
          </a:p>
          <a:p>
            <a:pPr marL="285750" indent="-285750">
              <a:lnSpc>
                <a:spcPct val="80000"/>
              </a:lnSpc>
              <a:spcBef>
                <a:spcPts val="58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itchFamily="2" charset="2"/>
              <a:buChar char="ü"/>
            </a:pPr>
            <a:r>
              <a:rPr lang="ru-RU" b="1" dirty="0">
                <a:latin typeface="Arial" pitchFamily="34" charset="0"/>
                <a:cs typeface="Arial" pitchFamily="34" charset="0"/>
              </a:rPr>
              <a:t>Сахарный диабет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II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типа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83968" y="4221088"/>
            <a:ext cx="4570764" cy="2160240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 anchor="ctr">
            <a:noAutofit/>
          </a:bodyPr>
          <a:lstStyle/>
          <a:p>
            <a:pPr>
              <a:lnSpc>
                <a:spcPct val="80000"/>
              </a:lnSpc>
              <a:spcBef>
                <a:spcPts val="580"/>
              </a:spcBef>
              <a:buClr>
                <a:schemeClr val="accent2">
                  <a:lumMod val="75000"/>
                </a:schemeClr>
              </a:buClr>
              <a:buSzPct val="100000"/>
            </a:pPr>
            <a:r>
              <a:rPr lang="ru-RU" b="1" dirty="0">
                <a:latin typeface="Arial" pitchFamily="34" charset="0"/>
                <a:cs typeface="Arial" pitchFamily="34" charset="0"/>
              </a:rPr>
              <a:t>Возрастное снижение эстрогенов:</a:t>
            </a:r>
          </a:p>
          <a:p>
            <a:pPr marL="285750" indent="-285750">
              <a:lnSpc>
                <a:spcPct val="80000"/>
              </a:lnSpc>
              <a:spcBef>
                <a:spcPts val="58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itchFamily="2" charset="2"/>
              <a:buChar char="ü"/>
            </a:pPr>
            <a:r>
              <a:rPr lang="ru-RU" dirty="0">
                <a:latin typeface="Arial" pitchFamily="34" charset="0"/>
                <a:cs typeface="Arial" pitchFamily="34" charset="0"/>
              </a:rPr>
              <a:t>Атрофические процессы в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уротелии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263525" indent="-263525">
              <a:lnSpc>
                <a:spcPct val="80000"/>
              </a:lnSpc>
              <a:spcBef>
                <a:spcPts val="580"/>
              </a:spcBef>
              <a:buClr>
                <a:schemeClr val="accent2">
                  <a:lumMod val="75000"/>
                </a:schemeClr>
              </a:buClr>
              <a:buSzPct val="100000"/>
              <a:tabLst>
                <a:tab pos="263525" algn="l"/>
              </a:tabLst>
            </a:pPr>
            <a:r>
              <a:rPr lang="ru-RU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 3"/>
              </a:rPr>
              <a:t> </a:t>
            </a:r>
            <a:r>
              <a:rPr lang="ru-RU" dirty="0">
                <a:latin typeface="Arial" pitchFamily="34" charset="0"/>
                <a:cs typeface="Arial" pitchFamily="34" charset="0"/>
              </a:rPr>
              <a:t>васкуляризации стенки мочеиспускательного канала</a:t>
            </a:r>
          </a:p>
          <a:p>
            <a:pPr marL="263525" indent="-263525">
              <a:lnSpc>
                <a:spcPct val="80000"/>
              </a:lnSpc>
              <a:spcBef>
                <a:spcPts val="580"/>
              </a:spcBef>
              <a:buClr>
                <a:schemeClr val="accent2">
                  <a:lumMod val="75000"/>
                </a:schemeClr>
              </a:buClr>
              <a:buSzPct val="100000"/>
              <a:tabLst>
                <a:tab pos="263525" algn="l"/>
              </a:tabLst>
            </a:pPr>
            <a:r>
              <a:rPr lang="ru-RU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 3"/>
              </a:rPr>
              <a:t> </a:t>
            </a:r>
            <a:r>
              <a:rPr lang="ru-RU" dirty="0">
                <a:latin typeface="Arial" pitchFamily="34" charset="0"/>
                <a:cs typeface="Arial" pitchFamily="34" charset="0"/>
              </a:rPr>
              <a:t>содержания и эластичности коллагена соединительной ткани урогенитального тракта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896117" y="2636912"/>
            <a:ext cx="2990634" cy="593736"/>
          </a:xfrm>
          <a:prstGeom prst="rect">
            <a:avLst/>
          </a:prstGeom>
          <a:noFill/>
          <a:effectLst>
            <a:softEdge rad="127000"/>
          </a:effectLst>
        </p:spPr>
        <p:txBody>
          <a:bodyPr vert="horz" anchor="ctr">
            <a:normAutofit/>
          </a:bodyPr>
          <a:lstStyle/>
          <a:p>
            <a:pPr algn="r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*Даренков С.П</a:t>
            </a:r>
            <a:r>
              <a:rPr lang="en-US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др.</a:t>
            </a:r>
            <a:r>
              <a:rPr lang="en-US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], 2023</a:t>
            </a:r>
            <a:endParaRPr lang="ru-RU" sz="1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24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CCD9B2-4DE0-573F-79C3-8456B0C27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800" dirty="0"/>
              <a:t>Факторы риска развития недержания мочи при напряжении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0D92810-3B45-CDD9-B06E-CD1EEA62AA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154362"/>
              </p:ext>
            </p:extLst>
          </p:nvPr>
        </p:nvGraphicFramePr>
        <p:xfrm>
          <a:off x="107505" y="1937227"/>
          <a:ext cx="8928990" cy="360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330">
                  <a:extLst>
                    <a:ext uri="{9D8B030D-6E8A-4147-A177-3AD203B41FA5}">
                      <a16:colId xmlns:a16="http://schemas.microsoft.com/office/drawing/2014/main" val="883027039"/>
                    </a:ext>
                  </a:extLst>
                </a:gridCol>
                <a:gridCol w="2976330">
                  <a:extLst>
                    <a:ext uri="{9D8B030D-6E8A-4147-A177-3AD203B41FA5}">
                      <a16:colId xmlns:a16="http://schemas.microsoft.com/office/drawing/2014/main" val="508731711"/>
                    </a:ext>
                  </a:extLst>
                </a:gridCol>
                <a:gridCol w="2976330">
                  <a:extLst>
                    <a:ext uri="{9D8B030D-6E8A-4147-A177-3AD203B41FA5}">
                      <a16:colId xmlns:a16="http://schemas.microsoft.com/office/drawing/2014/main" val="259402964"/>
                    </a:ext>
                  </a:extLst>
                </a:gridCol>
              </a:tblGrid>
              <a:tr h="1203741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ПРЕДРАСПОЛАГАЮЩИЕ факторы</a:t>
                      </a:r>
                    </a:p>
                  </a:txBody>
                  <a:tcPr marL="68580" marR="685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itchFamily="34" charset="0"/>
                          <a:cs typeface="Arial" pitchFamily="34" charset="0"/>
                        </a:rPr>
                        <a:t>АКУШЕРСКИЕ и ГИНЕКОЛОГИЧЕСКИЕ факторы</a:t>
                      </a:r>
                    </a:p>
                  </a:txBody>
                  <a:tcPr marL="68580" marR="685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itchFamily="34" charset="0"/>
                          <a:cs typeface="Arial" pitchFamily="34" charset="0"/>
                        </a:rPr>
                        <a:t>ПРОВОЦИРУЮЩИЕ факторы</a:t>
                      </a:r>
                    </a:p>
                  </a:txBody>
                  <a:tcPr marL="68580" marR="685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250530"/>
                  </a:ext>
                </a:extLst>
              </a:tr>
              <a:tr h="2402844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4">
                            <a:lumMod val="75000"/>
                          </a:schemeClr>
                        </a:buClr>
                        <a:buFont typeface="Wingdings" pitchFamily="2" charset="2"/>
                        <a:buChar char="ü"/>
                      </a:pPr>
                      <a:r>
                        <a:rPr lang="ru-RU" dirty="0">
                          <a:latin typeface="Arial" pitchFamily="34" charset="0"/>
                          <a:cs typeface="Arial" pitchFamily="34" charset="0"/>
                        </a:rPr>
                        <a:t>Этническая принадлежность</a:t>
                      </a:r>
                    </a:p>
                    <a:p>
                      <a:pPr marL="285750" indent="-285750">
                        <a:buClr>
                          <a:schemeClr val="accent4">
                            <a:lumMod val="75000"/>
                          </a:schemeClr>
                        </a:buClr>
                        <a:buFont typeface="Wingdings" pitchFamily="2" charset="2"/>
                        <a:buChar char="ü"/>
                      </a:pPr>
                      <a:r>
                        <a:rPr lang="ru-RU" dirty="0">
                          <a:latin typeface="Arial" pitchFamily="34" charset="0"/>
                          <a:cs typeface="Arial" pitchFamily="34" charset="0"/>
                        </a:rPr>
                        <a:t>Генетическая предрасположенность</a:t>
                      </a:r>
                    </a:p>
                    <a:p>
                      <a:pPr marL="285750" indent="-285750">
                        <a:buClr>
                          <a:schemeClr val="accent4">
                            <a:lumMod val="75000"/>
                          </a:schemeClr>
                        </a:buClr>
                        <a:buFont typeface="Wingdings" pitchFamily="2" charset="2"/>
                        <a:buChar char="ü"/>
                      </a:pPr>
                      <a:r>
                        <a:rPr lang="ru-RU" dirty="0">
                          <a:latin typeface="Arial" pitchFamily="34" charset="0"/>
                          <a:cs typeface="Arial" pitchFamily="34" charset="0"/>
                        </a:rPr>
                        <a:t>Сахарный диабет</a:t>
                      </a:r>
                    </a:p>
                    <a:p>
                      <a:pPr marL="285750" indent="-285750">
                        <a:buClr>
                          <a:schemeClr val="accent4">
                            <a:lumMod val="75000"/>
                          </a:schemeClr>
                        </a:buClr>
                        <a:buFont typeface="Wingdings" pitchFamily="2" charset="2"/>
                        <a:buChar char="ü"/>
                      </a:pPr>
                      <a:r>
                        <a:rPr lang="ru-RU" dirty="0">
                          <a:latin typeface="Arial" pitchFamily="34" charset="0"/>
                          <a:cs typeface="Arial" pitchFamily="34" charset="0"/>
                        </a:rPr>
                        <a:t>Неврологические заболевания</a:t>
                      </a:r>
                    </a:p>
                  </a:txBody>
                  <a:tcPr marL="68580" marR="6858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rtl="0" eaLnBrk="1" latinLnBrk="0" hangingPunct="1">
                        <a:buClr>
                          <a:srgbClr val="0070C0"/>
                        </a:buClr>
                        <a:buFont typeface="Wingdings" pitchFamily="2" charset="2"/>
                        <a:buChar char="ü"/>
                      </a:pPr>
                      <a:r>
                        <a:rPr kumimoji="0" lang="ru-RU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Количество и травматичность родов</a:t>
                      </a:r>
                    </a:p>
                    <a:p>
                      <a:pPr marL="285750" indent="-285750" algn="l" rtl="0" eaLnBrk="1" latinLnBrk="0" hangingPunct="1">
                        <a:buClr>
                          <a:srgbClr val="0070C0"/>
                        </a:buClr>
                        <a:buFont typeface="Wingdings" pitchFamily="2" charset="2"/>
                        <a:buChar char="ü"/>
                      </a:pPr>
                      <a:r>
                        <a:rPr kumimoji="0" lang="ru-RU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Оперативные вмешательства на органах малого таза</a:t>
                      </a:r>
                    </a:p>
                    <a:p>
                      <a:pPr marL="285750" indent="-285750" algn="l" rtl="0" eaLnBrk="1" latinLnBrk="0" hangingPunct="1">
                        <a:buClr>
                          <a:srgbClr val="0070C0"/>
                        </a:buClr>
                        <a:buFont typeface="Wingdings" pitchFamily="2" charset="2"/>
                        <a:buChar char="ü"/>
                      </a:pPr>
                      <a:r>
                        <a:rPr kumimoji="0" lang="ru-RU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Пролапс тазовых органов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rtl="0" eaLnBrk="1" latinLnBrk="0" hangingPunct="1">
                        <a:buClr>
                          <a:srgbClr val="00467A"/>
                        </a:buClr>
                        <a:buFont typeface="Wingdings" pitchFamily="2" charset="2"/>
                        <a:buChar char="ü"/>
                      </a:pPr>
                      <a:r>
                        <a:rPr kumimoji="0" lang="ru-RU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Возраст </a:t>
                      </a:r>
                    </a:p>
                    <a:p>
                      <a:pPr marL="285750" indent="-285750" algn="l" rtl="0" eaLnBrk="1" latinLnBrk="0" hangingPunct="1">
                        <a:buClr>
                          <a:srgbClr val="00467A"/>
                        </a:buClr>
                        <a:buFont typeface="Wingdings" pitchFamily="2" charset="2"/>
                        <a:buChar char="ü"/>
                      </a:pPr>
                      <a:r>
                        <a:rPr kumimoji="0" lang="ru-RU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Ожирение </a:t>
                      </a:r>
                    </a:p>
                    <a:p>
                      <a:pPr marL="285750" indent="-285750" algn="l" rtl="0" eaLnBrk="1" latinLnBrk="0" hangingPunct="1">
                        <a:buClr>
                          <a:srgbClr val="00467A"/>
                        </a:buClr>
                        <a:buFont typeface="Wingdings" pitchFamily="2" charset="2"/>
                        <a:buChar char="ü"/>
                      </a:pPr>
                      <a:r>
                        <a:rPr kumimoji="0" lang="ru-RU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Курение </a:t>
                      </a:r>
                    </a:p>
                    <a:p>
                      <a:pPr marL="285750" indent="-285750" algn="l" rtl="0" eaLnBrk="1" latinLnBrk="0" hangingPunct="1">
                        <a:buClr>
                          <a:srgbClr val="00467A"/>
                        </a:buClr>
                        <a:buFont typeface="Wingdings" pitchFamily="2" charset="2"/>
                        <a:buChar char="ü"/>
                      </a:pPr>
                      <a:r>
                        <a:rPr kumimoji="0" lang="ru-RU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Запоры</a:t>
                      </a:r>
                    </a:p>
                    <a:p>
                      <a:pPr marL="285750" indent="-285750" algn="l" rtl="0" eaLnBrk="1" latinLnBrk="0" hangingPunct="1">
                        <a:buClr>
                          <a:srgbClr val="00467A"/>
                        </a:buClr>
                        <a:buFont typeface="Wingdings" pitchFamily="2" charset="2"/>
                        <a:buChar char="ü"/>
                      </a:pPr>
                      <a:r>
                        <a:rPr kumimoji="0" lang="ru-RU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Климактерический период </a:t>
                      </a:r>
                    </a:p>
                    <a:p>
                      <a:pPr marL="285750" indent="-285750" algn="l" rtl="0" eaLnBrk="1" latinLnBrk="0" hangingPunct="1">
                        <a:buClr>
                          <a:srgbClr val="00467A"/>
                        </a:buClr>
                        <a:buFont typeface="Wingdings" pitchFamily="2" charset="2"/>
                        <a:buChar char="ü"/>
                      </a:pPr>
                      <a:r>
                        <a:rPr kumimoji="0" lang="ru-RU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Мочевая инфекция</a:t>
                      </a:r>
                    </a:p>
                    <a:p>
                      <a:pPr marL="285750" indent="-285750" algn="l" rtl="0" eaLnBrk="1" latinLnBrk="0" hangingPunct="1">
                        <a:buClr>
                          <a:srgbClr val="00467A"/>
                        </a:buClr>
                        <a:buFont typeface="Wingdings" pitchFamily="2" charset="2"/>
                        <a:buChar char="ü"/>
                      </a:pPr>
                      <a:r>
                        <a:rPr kumimoji="0" lang="ru-RU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Активный спорт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3848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868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964488" cy="792088"/>
          </a:xfrm>
        </p:spPr>
        <p:txBody>
          <a:bodyPr>
            <a:noAutofit/>
          </a:bodyPr>
          <a:lstStyle/>
          <a:p>
            <a:r>
              <a:rPr lang="ru-RU" sz="2800" dirty="0"/>
              <a:t>Распределение НМ среди женщин разных возрастных групп</a:t>
            </a:r>
            <a:r>
              <a:rPr lang="en-US" sz="2800" dirty="0"/>
              <a:t> </a:t>
            </a:r>
            <a:r>
              <a:rPr lang="ru-RU" sz="2800" dirty="0"/>
              <a:t>в Донецком регионе </a:t>
            </a:r>
            <a:r>
              <a:rPr lang="en-US" sz="2800" dirty="0"/>
              <a:t>(n=1023)*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7F7E-76EB-4EBB-ACFA-67F9EB22069B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9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270436286"/>
              </p:ext>
            </p:extLst>
          </p:nvPr>
        </p:nvGraphicFramePr>
        <p:xfrm>
          <a:off x="26268" y="963588"/>
          <a:ext cx="9010228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153306" y="2858676"/>
            <a:ext cx="2990634" cy="593736"/>
          </a:xfrm>
          <a:prstGeom prst="rect">
            <a:avLst/>
          </a:prstGeom>
          <a:noFill/>
          <a:effectLst>
            <a:softEdge rad="127000"/>
          </a:effectLst>
        </p:spPr>
        <p:txBody>
          <a:bodyPr vert="horz" anchor="ctr">
            <a:normAutofit/>
          </a:bodyPr>
          <a:lstStyle/>
          <a:p>
            <a:pPr algn="r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*Железная А.А.</a:t>
            </a:r>
            <a:r>
              <a:rPr lang="en-US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20</a:t>
            </a:r>
            <a:r>
              <a:rPr lang="ru-RU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4644" y="3573016"/>
            <a:ext cx="8964488" cy="792088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3600" b="1" kern="1200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ru-RU" sz="2800" dirty="0">
                <a:solidFill>
                  <a:srgbClr val="C00000"/>
                </a:solidFill>
              </a:rPr>
              <a:t>Длительность заболевания у женщин НМ </a:t>
            </a:r>
            <a:br>
              <a:rPr lang="ru-RU" sz="2800" dirty="0">
                <a:solidFill>
                  <a:srgbClr val="C00000"/>
                </a:solidFill>
              </a:rPr>
            </a:br>
            <a:r>
              <a:rPr lang="ru-RU" sz="2800" dirty="0">
                <a:solidFill>
                  <a:srgbClr val="C00000"/>
                </a:solidFill>
              </a:rPr>
              <a:t>(в Донецком регионе, </a:t>
            </a:r>
            <a:r>
              <a:rPr lang="en-US" sz="2800" dirty="0">
                <a:solidFill>
                  <a:srgbClr val="C00000"/>
                </a:solidFill>
              </a:rPr>
              <a:t>n=</a:t>
            </a:r>
            <a:r>
              <a:rPr lang="ru-RU" sz="2800" dirty="0">
                <a:solidFill>
                  <a:srgbClr val="C00000"/>
                </a:solidFill>
              </a:rPr>
              <a:t>291)</a:t>
            </a:r>
            <a:r>
              <a:rPr lang="en-US" sz="2800" dirty="0">
                <a:solidFill>
                  <a:srgbClr val="C00000"/>
                </a:solidFill>
              </a:rPr>
              <a:t>*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48871969"/>
              </p:ext>
            </p:extLst>
          </p:nvPr>
        </p:nvGraphicFramePr>
        <p:xfrm>
          <a:off x="26826" y="4365104"/>
          <a:ext cx="9010288" cy="2492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727353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92D050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00B050"/>
    </a:folHlink>
  </a:clrScheme>
  <a:fontScheme name="Справедливость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Справедливость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Другая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92D050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00B050"/>
    </a:folHlink>
  </a:clrScheme>
  <a:fontScheme name="Справедливость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Справедливость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Другая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92D050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00B050"/>
    </a:folHlink>
  </a:clrScheme>
  <a:fontScheme name="Справедливость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Справедливость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Другая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92D050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00B050"/>
    </a:folHlink>
  </a:clrScheme>
  <a:fontScheme name="Справедливость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Справедливость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5.xml><?xml version="1.0" encoding="utf-8"?>
<a:themeOverride xmlns:a="http://schemas.openxmlformats.org/drawingml/2006/main">
  <a:clrScheme name="Другая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92D050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00B050"/>
    </a:folHlink>
  </a:clrScheme>
  <a:fontScheme name="Справедливость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Справедливость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3928</TotalTime>
  <Words>810</Words>
  <Application>Microsoft Office PowerPoint</Application>
  <PresentationFormat>Экран (4:3)</PresentationFormat>
  <Paragraphs>87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PT Sans</vt:lpstr>
      <vt:lpstr>Tw Cen MT</vt:lpstr>
      <vt:lpstr>Wingdings</vt:lpstr>
      <vt:lpstr>Контур</vt:lpstr>
      <vt:lpstr>Эпидемиология недержания мочи у женщин</vt:lpstr>
      <vt:lpstr>Актуальность проблемы  </vt:lpstr>
      <vt:lpstr>Презентация PowerPoint</vt:lpstr>
      <vt:lpstr>Болезни мочеполовой системы  среди взрослого населения Донбасса</vt:lpstr>
      <vt:lpstr>Недержание (инконтиненция) мочи</vt:lpstr>
      <vt:lpstr>Недержание мочи (НМ)</vt:lpstr>
      <vt:lpstr>Инконтиненция мочи</vt:lpstr>
      <vt:lpstr>Факторы риска развития недержания мочи при напряжении</vt:lpstr>
      <vt:lpstr>Распределение НМ среди женщин разных возрастных групп в Донецком регионе (n=1023)*</vt:lpstr>
      <vt:lpstr>Акушерские факторы и оперативные вмешательства как факторы риска НМ у женщин  в Донецком регионе (n=438)*</vt:lpstr>
      <vt:lpstr>Соматическая патология как фактор риска НМ  у женщин в Донецком регионе (n=438)*</vt:lpstr>
      <vt:lpstr>Распределение форм НМ  у женщин в Донецком регионе*</vt:lpstr>
      <vt:lpstr>Распределение форм НМ в разных возрастных группах женщин*</vt:lpstr>
      <vt:lpstr>Психологический тип отношения  к болезни у пациенток с НМ*</vt:lpstr>
      <vt:lpstr>Осведомленность врачей разных специальностей о распространенности НМ у женщин репродуктивного возраста*</vt:lpstr>
      <vt:lpstr>ВЫВОДЫ</vt:lpstr>
      <vt:lpstr>Благодарим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Инконтиненция: статистика</dc:title>
  <dc:creator>Двойных П.В.</dc:creator>
  <cp:lastModifiedBy>RoyMystang</cp:lastModifiedBy>
  <cp:revision>358</cp:revision>
  <dcterms:created xsi:type="dcterms:W3CDTF">2021-03-04T08:10:20Z</dcterms:created>
  <dcterms:modified xsi:type="dcterms:W3CDTF">2025-02-17T18:06:14Z</dcterms:modified>
</cp:coreProperties>
</file>