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4" r:id="rId8"/>
    <p:sldId id="265" r:id="rId9"/>
    <p:sldId id="267" r:id="rId10"/>
    <p:sldId id="262" r:id="rId11"/>
    <p:sldId id="266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870" y="-11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336B-54F1-4A7B-B5F3-0592ED7CA734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F6819-C3D2-4367-82F0-A18BF31EE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57408-9EA9-40FE-BFF0-43F65BBFD05F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E91BC-AF43-4E5E-97C9-6D994B950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FED48-15F5-48A1-8975-3CD7015C4784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BE88B-CD2E-4B41-944C-DDCF8CE95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31968-24EA-44C3-965B-75D4ED54ECE2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0DC83-AE66-46E3-8B11-5C38FE012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39F5-5966-4614-BA82-26F0B2711AF4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6BBA-6A87-43D7-A9F1-DF55A1A69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F8801-A77B-4406-978C-3D2CDDBE28E8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14CF5-5790-40B4-8B18-EFC825483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9C9C-8E47-40C0-84BB-B88C3DA2C6EE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28463-5F7C-460C-8CFD-FC8DC2526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FA225-11E9-4B14-9210-9E5F6A1D85F3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7B0C0-47F9-475E-8567-2EFAE2431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806E-B08D-4298-8A50-614620FD9154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7F930-AC82-4835-A0E9-E453A0187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7B9F-4C4F-4B8D-9965-AC8804C9994B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09611-BD01-45D4-A3F8-8E3452B26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44E9-1E98-48F2-8E2A-CFE8171685E5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B1B90-877A-44A0-B8E0-00A7E7910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D51A81-8C46-4661-BA7D-1B4A8191A4D2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C3B9B2-8E96-4A49-89C8-140289D01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6338" y="2435225"/>
            <a:ext cx="9979025" cy="1843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latin typeface="+mn-lt"/>
              </a:rPr>
              <a:t>ВЛИЯНИЕ УСЛОВИЙ ВОЕННОГО ВРЕМЕНИ НА КЛИНИКО-ИММУНОЛОГИЧЕСКИЕ ПОКАЗАТЕЛИ АТОПИЧЕСКОГО ДЕРМАТИТА У ДЕТЕЙ</a:t>
            </a:r>
            <a:br>
              <a:rPr lang="ru-RU" sz="3200" b="1" dirty="0">
                <a:latin typeface="+mn-lt"/>
              </a:rPr>
            </a:br>
            <a:endParaRPr lang="ru-RU" sz="11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0975" y="5510213"/>
            <a:ext cx="9704388" cy="107156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1800" i="1" smtClean="0"/>
              <a:t>III Научно-практическая конференция с международным участием </a:t>
            </a:r>
          </a:p>
          <a:p>
            <a:pPr>
              <a:lnSpc>
                <a:spcPct val="70000"/>
              </a:lnSpc>
            </a:pPr>
            <a:r>
              <a:rPr lang="ru-RU" sz="1800" i="1" smtClean="0"/>
              <a:t>«Инновации в области репродуктивного здоровья молодежи» в интернет-формате </a:t>
            </a:r>
          </a:p>
          <a:p>
            <a:pPr>
              <a:lnSpc>
                <a:spcPct val="70000"/>
              </a:lnSpc>
            </a:pPr>
            <a:r>
              <a:rPr lang="ru-RU" sz="1800" i="1" smtClean="0"/>
              <a:t>Донецк, 19 февраля 2026 г.</a:t>
            </a:r>
            <a:r>
              <a:rPr lang="ru-RU" sz="1800" smtClean="0"/>
              <a:t> 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765300" y="295275"/>
            <a:ext cx="10172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Федеральное государственное бюджетное образовательное учреждение высшего образования</a:t>
            </a:r>
            <a:endParaRPr lang="en-US">
              <a:latin typeface="Calibri" pitchFamily="34" charset="0"/>
            </a:endParaRPr>
          </a:p>
          <a:p>
            <a:pPr algn="ctr"/>
            <a:r>
              <a:rPr lang="ru-RU">
                <a:latin typeface="Calibri" pitchFamily="34" charset="0"/>
              </a:rPr>
              <a:t>«Донецкий государственный медицинский университет имени М. Горького» </a:t>
            </a:r>
            <a:endParaRPr lang="en-US">
              <a:latin typeface="Calibri" pitchFamily="34" charset="0"/>
            </a:endParaRPr>
          </a:p>
          <a:p>
            <a:pPr algn="ctr"/>
            <a:r>
              <a:rPr lang="ru-RU">
                <a:latin typeface="Calibri" pitchFamily="34" charset="0"/>
              </a:rPr>
              <a:t>Министерства здравоохранения Российской Федерации</a:t>
            </a:r>
          </a:p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1331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0"/>
            <a:ext cx="2614613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5278438" y="4384675"/>
            <a:ext cx="59864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Докладчик: ассистент кафедры  </a:t>
            </a:r>
          </a:p>
          <a:p>
            <a:r>
              <a:rPr lang="ru-RU" sz="2400">
                <a:latin typeface="Calibri" pitchFamily="34" charset="0"/>
              </a:rPr>
              <a:t>                        эпидемиологии Лыгина Ю.А.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Выводы: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smtClean="0"/>
              <a:t>Таким образом, нами установлено, что стрессовый фактор военного времени (интенсивность обстрелов мест проживания пациентов) достоверно влияет на клиническую тяжесть течения АтД, а также на уровни ряда биомаркеров со статистически достоверным увеличением данных показателей у больных детей с АтД и ПА, проживающих на территориях с высокой интенсивностью обстрелов.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81063" y="5532438"/>
            <a:ext cx="10515600" cy="1325562"/>
          </a:xfrm>
        </p:spPr>
        <p:txBody>
          <a:bodyPr/>
          <a:lstStyle/>
          <a:p>
            <a:pPr algn="ctr"/>
            <a:r>
              <a:rPr lang="ru-RU" b="1" smtClean="0"/>
              <a:t>БЛАГОДАРЮ ЗА ВНИМАНИЕ!</a:t>
            </a:r>
          </a:p>
        </p:txBody>
      </p:sp>
      <p:pic>
        <p:nvPicPr>
          <p:cNvPr id="2355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0288" y="247650"/>
            <a:ext cx="7677150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1" smtClean="0"/>
              <a:t>Актуальность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668338" y="1325563"/>
            <a:ext cx="10685462" cy="5408612"/>
          </a:xfrm>
        </p:spPr>
        <p:txBody>
          <a:bodyPr/>
          <a:lstStyle/>
          <a:p>
            <a:pPr algn="just"/>
            <a:r>
              <a:rPr lang="ru-RU" sz="3200" smtClean="0"/>
              <a:t>В настоящее время исследователями предполагается, что хронический стресс оказывает существенное влияние на возникновение и ухудшение симптомов атопического дерматита (АтД). </a:t>
            </a:r>
          </a:p>
          <a:p>
            <a:pPr algn="just"/>
            <a:r>
              <a:rPr lang="ru-RU" sz="3200" smtClean="0"/>
              <a:t>Одним из значимых стрессовых факторов является проживание в условиях военного времени. </a:t>
            </a:r>
          </a:p>
          <a:p>
            <a:pPr algn="just"/>
            <a:r>
              <a:rPr lang="ru-RU" sz="3200" smtClean="0"/>
              <a:t>Следует отметить, что клинико-иммунологические особенности течения АтД, сочетанного с пищевой аллергией (ПА), под влиянием хронического стресса военного времени, в том числе среди детского населения, ранее не исследовались.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Цель исследования: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026025" cy="4351338"/>
          </a:xfrm>
        </p:spPr>
        <p:txBody>
          <a:bodyPr/>
          <a:lstStyle/>
          <a:p>
            <a:pPr algn="just"/>
            <a:r>
              <a:rPr lang="ru-RU" sz="3200" smtClean="0"/>
              <a:t>оценить воздействие факторов хронического стресса военного времени на течение атопического дерматита в сочетании с пищевой аллергией у детей, проживающих в Донецкой Народной Республике. </a:t>
            </a:r>
          </a:p>
        </p:txBody>
      </p:sp>
      <p:pic>
        <p:nvPicPr>
          <p:cNvPr id="1536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3563" y="1930400"/>
            <a:ext cx="4814887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4063"/>
          </a:xfrm>
        </p:spPr>
        <p:txBody>
          <a:bodyPr/>
          <a:lstStyle/>
          <a:p>
            <a:r>
              <a:rPr lang="ru-RU" b="1" smtClean="0"/>
              <a:t>Материалы и методы: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763" y="754063"/>
            <a:ext cx="11453812" cy="5935662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Обследованы 114 детей в возрасте старше 1 года, страдающих </a:t>
            </a:r>
            <a:r>
              <a:rPr lang="ru-RU" dirty="0" err="1"/>
              <a:t>АтД</a:t>
            </a:r>
            <a:r>
              <a:rPr lang="ru-RU" dirty="0"/>
              <a:t>, сочетанным с ПА, и проживающие на территориях ДНР, обстреливаемых с различной интенсивностью (высокой и низкой). </a:t>
            </a:r>
            <a:endParaRPr lang="ru-RU" dirty="0" smtClean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Интенсивность </a:t>
            </a:r>
            <a:r>
              <a:rPr lang="ru-RU" dirty="0"/>
              <a:t>обстрелов оценивалась на основании данных интерактивной карты. </a:t>
            </a:r>
            <a:endParaRPr lang="ru-RU" dirty="0" smtClean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У </a:t>
            </a:r>
            <a:r>
              <a:rPr lang="ru-RU" dirty="0"/>
              <a:t>всех обследованных детей </a:t>
            </a:r>
            <a:r>
              <a:rPr lang="ru-RU" dirty="0" smtClean="0"/>
              <a:t>определялись: 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- </a:t>
            </a:r>
            <a:r>
              <a:rPr lang="ru-RU" sz="2600" dirty="0" smtClean="0"/>
              <a:t>тяжесть </a:t>
            </a:r>
            <a:r>
              <a:rPr lang="ru-RU" sz="2600" dirty="0"/>
              <a:t>течения </a:t>
            </a:r>
            <a:r>
              <a:rPr lang="ru-RU" sz="2600" dirty="0" err="1"/>
              <a:t>АтД</a:t>
            </a:r>
            <a:r>
              <a:rPr lang="ru-RU" sz="2600" dirty="0"/>
              <a:t> (индекс </a:t>
            </a:r>
            <a:r>
              <a:rPr lang="en-US" sz="2600" dirty="0"/>
              <a:t>SCORAD</a:t>
            </a:r>
            <a:r>
              <a:rPr lang="ru-RU" sz="2600" dirty="0" smtClean="0"/>
              <a:t>);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 smtClean="0"/>
              <a:t>- сывороточные уровни общего иммуноглобулина </a:t>
            </a:r>
            <a:r>
              <a:rPr lang="en-US" sz="2600" dirty="0" smtClean="0"/>
              <a:t>E</a:t>
            </a:r>
            <a:r>
              <a:rPr lang="ru-RU" sz="2600" dirty="0" smtClean="0"/>
              <a:t>, интерлейкинов-4, 5, 13;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 smtClean="0"/>
              <a:t>- абсолютное и относительное количество эозинофилов в крови.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Для </a:t>
            </a:r>
            <a:r>
              <a:rPr lang="ru-RU" dirty="0"/>
              <a:t>статистической обработки полученных результатов использовалась статистическая программа STATISTICA 8.0 (</a:t>
            </a:r>
            <a:r>
              <a:rPr lang="ru-RU" dirty="0" err="1"/>
              <a:t>StatSoft</a:t>
            </a:r>
            <a:r>
              <a:rPr lang="ru-RU" dirty="0"/>
              <a:t>, </a:t>
            </a:r>
            <a:r>
              <a:rPr lang="ru-RU" dirty="0" err="1"/>
              <a:t>Inc</a:t>
            </a:r>
            <a:r>
              <a:rPr lang="ru-RU" dirty="0"/>
              <a:t>., USA, 2007). В связи с непараметрическим характером распределения данных рассчитывались медиана и квартили исследуемых показателей (</a:t>
            </a:r>
            <a:r>
              <a:rPr lang="en-US" dirty="0"/>
              <a:t>Me</a:t>
            </a:r>
            <a:r>
              <a:rPr lang="ru-RU" dirty="0"/>
              <a:t> [</a:t>
            </a:r>
            <a:r>
              <a:rPr lang="en-US" dirty="0"/>
              <a:t>Q</a:t>
            </a:r>
            <a:r>
              <a:rPr lang="ru-RU" baseline="-25000" dirty="0"/>
              <a:t>1</a:t>
            </a:r>
            <a:r>
              <a:rPr lang="ru-RU" dirty="0"/>
              <a:t>; </a:t>
            </a:r>
            <a:r>
              <a:rPr lang="en-US" dirty="0"/>
              <a:t>Q</a:t>
            </a:r>
            <a:r>
              <a:rPr lang="ru-RU" baseline="-25000" dirty="0"/>
              <a:t>3</a:t>
            </a:r>
            <a:r>
              <a:rPr lang="ru-RU" dirty="0"/>
              <a:t>]), для оценки </a:t>
            </a:r>
            <a:r>
              <a:rPr lang="ru-RU" dirty="0" smtClean="0"/>
              <a:t>различий между исследуемыми группами использовался </a:t>
            </a:r>
            <a:r>
              <a:rPr lang="en-US" dirty="0"/>
              <a:t>U</a:t>
            </a:r>
            <a:r>
              <a:rPr lang="ru-RU" dirty="0"/>
              <a:t>-критерий Манна-Уитни.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765175" y="0"/>
            <a:ext cx="10515600" cy="1325563"/>
          </a:xfrm>
        </p:spPr>
        <p:txBody>
          <a:bodyPr/>
          <a:lstStyle/>
          <a:p>
            <a:r>
              <a:rPr lang="ru-RU" b="1" smtClean="0"/>
              <a:t>Результаты исследования:</a:t>
            </a:r>
            <a:endParaRPr lang="ru-RU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68313" y="1646238"/>
            <a:ext cx="5038725" cy="4514850"/>
          </a:xfrm>
        </p:spPr>
        <p:txBody>
          <a:bodyPr/>
          <a:lstStyle/>
          <a:p>
            <a:pPr algn="just"/>
            <a:r>
              <a:rPr lang="ru-RU" smtClean="0"/>
              <a:t>Тяжесть атопического дерматита (индекс </a:t>
            </a:r>
            <a:r>
              <a:rPr lang="en-US" smtClean="0"/>
              <a:t>SCORAD</a:t>
            </a:r>
            <a:r>
              <a:rPr lang="ru-RU" smtClean="0"/>
              <a:t>)</a:t>
            </a:r>
            <a:r>
              <a:rPr lang="en-US" smtClean="0"/>
              <a:t> </a:t>
            </a:r>
            <a:r>
              <a:rPr lang="ru-RU" smtClean="0"/>
              <a:t>у обследованных детей, страдающих АтД с ПА, была достоверно выше (р&lt;0,01) при проживании на территориях, обстреливаемых с высокой интенсивностью.</a:t>
            </a:r>
          </a:p>
        </p:txBody>
      </p:sp>
      <p:pic>
        <p:nvPicPr>
          <p:cNvPr id="1741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7700" y="1185863"/>
            <a:ext cx="6188075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92138" y="0"/>
            <a:ext cx="10515600" cy="1325563"/>
          </a:xfrm>
        </p:spPr>
        <p:txBody>
          <a:bodyPr/>
          <a:lstStyle/>
          <a:p>
            <a:r>
              <a:rPr lang="ru-RU" b="1" smtClean="0"/>
              <a:t>Результаты исследования: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530225" y="1690688"/>
            <a:ext cx="4822825" cy="4594225"/>
          </a:xfrm>
        </p:spPr>
        <p:txBody>
          <a:bodyPr/>
          <a:lstStyle/>
          <a:p>
            <a:r>
              <a:rPr lang="ru-RU" smtClean="0"/>
              <a:t>Также выявлены достоверно более высокие (р&lt;0,01) сывороточные уровни общего </a:t>
            </a:r>
            <a:r>
              <a:rPr lang="en-US" smtClean="0"/>
              <a:t>IgE</a:t>
            </a:r>
            <a:r>
              <a:rPr lang="ru-RU" smtClean="0"/>
              <a:t> у обследованных с АтД и ПА, проживающих при высокой интенсивности обстрелов, в сравнении с детьми с территорий с низкой их интенсивностью. </a:t>
            </a:r>
          </a:p>
        </p:txBody>
      </p:sp>
      <p:pic>
        <p:nvPicPr>
          <p:cNvPr id="1843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0863" y="1165225"/>
            <a:ext cx="636428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781050"/>
          </a:xfrm>
        </p:spPr>
        <p:txBody>
          <a:bodyPr/>
          <a:lstStyle/>
          <a:p>
            <a:r>
              <a:rPr lang="ru-RU" b="1" smtClean="0"/>
              <a:t>Результаты исследования: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688" y="928688"/>
            <a:ext cx="11582400" cy="12334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Аналогичные статистически значимые различия (р&lt;0,01) установлены при сравнении уровней IL-4, IL-5 и IL-13 в зависимости от интенсивности обстрелов территорий проживания обследованных детей.</a:t>
            </a:r>
            <a:endParaRPr lang="ru-RU" dirty="0"/>
          </a:p>
        </p:txBody>
      </p:sp>
      <p:pic>
        <p:nvPicPr>
          <p:cNvPr id="1946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25" y="2357438"/>
            <a:ext cx="3800475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0" y="2357438"/>
            <a:ext cx="39497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2357438"/>
            <a:ext cx="37084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838200" y="220663"/>
            <a:ext cx="10515600" cy="969962"/>
          </a:xfrm>
        </p:spPr>
        <p:txBody>
          <a:bodyPr/>
          <a:lstStyle/>
          <a:p>
            <a:r>
              <a:rPr lang="ru-RU" b="1" smtClean="0"/>
              <a:t>Результаты исследования: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838200" y="1190625"/>
            <a:ext cx="10701338" cy="2393950"/>
          </a:xfrm>
        </p:spPr>
        <p:txBody>
          <a:bodyPr/>
          <a:lstStyle/>
          <a:p>
            <a:pPr algn="just"/>
            <a:r>
              <a:rPr lang="ru-RU" smtClean="0"/>
              <a:t>Исследование уровней эозинофилов в крови больных АтД с ПА показало, что у обследованных детей, проживающих на территориях с высокой интенсивностью обстрелов, абсолютное количество эозинофилов было достоверно выше (р&lt;0,05), чем у больных с территорий, обстреливаемых с низкой интенсивностью. </a:t>
            </a:r>
          </a:p>
          <a:p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38200" y="3584575"/>
          <a:ext cx="10701338" cy="3028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5800">
                  <a:extLst>
                    <a:ext uri="{9D8B030D-6E8A-4147-A177-3AD203B41FA5}"/>
                  </a:extLst>
                </a:gridCol>
                <a:gridCol w="3599543">
                  <a:extLst>
                    <a:ext uri="{9D8B030D-6E8A-4147-A177-3AD203B41FA5}"/>
                  </a:extLst>
                </a:gridCol>
                <a:gridCol w="3875314">
                  <a:extLst>
                    <a:ext uri="{9D8B030D-6E8A-4147-A177-3AD203B41FA5}"/>
                  </a:extLst>
                </a:gridCol>
              </a:tblGrid>
              <a:tr h="40639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Интенсивность обстрелов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Эозинофилы (10</a:t>
                      </a:r>
                      <a:r>
                        <a:rPr lang="ru-RU" sz="2400" baseline="30000" dirty="0">
                          <a:effectLst/>
                        </a:rPr>
                        <a:t>9</a:t>
                      </a:r>
                      <a:r>
                        <a:rPr lang="ru-RU" sz="2400" dirty="0">
                          <a:effectLst/>
                        </a:rPr>
                        <a:t>/л) </a:t>
                      </a:r>
                      <a:r>
                        <a:rPr lang="ru-RU" sz="2400" dirty="0" smtClean="0">
                          <a:effectLst/>
                        </a:rPr>
                        <a:t>: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96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Кол-во обследованных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 [Q</a:t>
                      </a:r>
                      <a:r>
                        <a:rPr lang="en-US" sz="2400" baseline="-25000" dirty="0">
                          <a:effectLst/>
                        </a:rPr>
                        <a:t>1</a:t>
                      </a:r>
                      <a:r>
                        <a:rPr lang="en-US" sz="2400" dirty="0">
                          <a:effectLst/>
                        </a:rPr>
                        <a:t>;Q</a:t>
                      </a:r>
                      <a:r>
                        <a:rPr lang="en-US" sz="2400" baseline="-25000" dirty="0">
                          <a:effectLst/>
                        </a:rPr>
                        <a:t>3</a:t>
                      </a:r>
                      <a:r>
                        <a:rPr lang="en-US" sz="2400" dirty="0">
                          <a:effectLst/>
                        </a:rPr>
                        <a:t>]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719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Высокая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0,421 </a:t>
                      </a:r>
                      <a:r>
                        <a:rPr lang="en-US" sz="2400" dirty="0">
                          <a:effectLst/>
                        </a:rPr>
                        <a:t>[</a:t>
                      </a:r>
                      <a:r>
                        <a:rPr lang="ru-RU" sz="2400" dirty="0">
                          <a:effectLst/>
                        </a:rPr>
                        <a:t>0,246; 0,580</a:t>
                      </a:r>
                      <a:r>
                        <a:rPr lang="en-US" sz="2400" dirty="0">
                          <a:effectLst/>
                        </a:rPr>
                        <a:t>]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113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Низкая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0,300 </a:t>
                      </a:r>
                      <a:r>
                        <a:rPr lang="en-US" sz="2400" dirty="0">
                          <a:effectLst/>
                        </a:rPr>
                        <a:t>[</a:t>
                      </a:r>
                      <a:r>
                        <a:rPr lang="ru-RU" sz="2400" dirty="0">
                          <a:effectLst/>
                        </a:rPr>
                        <a:t>0,159; 0,490</a:t>
                      </a:r>
                      <a:r>
                        <a:rPr lang="en-US" sz="2400" dirty="0">
                          <a:effectLst/>
                        </a:rPr>
                        <a:t>]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544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&lt;0,05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838200" y="1552575"/>
            <a:ext cx="10193338" cy="1639888"/>
          </a:xfrm>
        </p:spPr>
        <p:txBody>
          <a:bodyPr/>
          <a:lstStyle/>
          <a:p>
            <a:pPr algn="just"/>
            <a:r>
              <a:rPr lang="ru-RU" smtClean="0"/>
              <a:t>Необходимо отметить, что статистически значимых различий относительного количества эозинофилов в зависимости от интенсивности обстрелов выявлено не было (р&gt;0,05). </a:t>
            </a:r>
          </a:p>
          <a:p>
            <a:pPr algn="just"/>
            <a:endParaRPr lang="ru-RU" smtClean="0"/>
          </a:p>
        </p:txBody>
      </p:sp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Результаты исследования: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38200" y="3398838"/>
          <a:ext cx="10233025" cy="2913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7633">
                  <a:extLst>
                    <a:ext uri="{9D8B030D-6E8A-4147-A177-3AD203B41FA5}"/>
                  </a:extLst>
                </a:gridCol>
                <a:gridCol w="3220681">
                  <a:extLst>
                    <a:ext uri="{9D8B030D-6E8A-4147-A177-3AD203B41FA5}"/>
                  </a:extLst>
                </a:gridCol>
                <a:gridCol w="3944931">
                  <a:extLst>
                    <a:ext uri="{9D8B030D-6E8A-4147-A177-3AD203B41FA5}"/>
                  </a:extLst>
                </a:gridCol>
              </a:tblGrid>
              <a:tr h="30797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Интенсивность обстрелов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Эозинофилы </a:t>
                      </a:r>
                      <a:r>
                        <a:rPr lang="ru-RU" sz="2400" dirty="0" smtClean="0">
                          <a:effectLst/>
                        </a:rPr>
                        <a:t>(%):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9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Кол-во</a:t>
                      </a:r>
                      <a:r>
                        <a:rPr lang="ru-RU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обследованных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 [Q</a:t>
                      </a:r>
                      <a:r>
                        <a:rPr lang="en-US" sz="2400" baseline="-25000" dirty="0">
                          <a:effectLst/>
                        </a:rPr>
                        <a:t>1</a:t>
                      </a:r>
                      <a:r>
                        <a:rPr lang="en-US" sz="2400" dirty="0">
                          <a:effectLst/>
                        </a:rPr>
                        <a:t>;Q</a:t>
                      </a:r>
                      <a:r>
                        <a:rPr lang="en-US" sz="2400" baseline="-25000" dirty="0">
                          <a:effectLst/>
                        </a:rPr>
                        <a:t>3</a:t>
                      </a:r>
                      <a:r>
                        <a:rPr lang="en-US" sz="2400" dirty="0">
                          <a:effectLst/>
                        </a:rPr>
                        <a:t>]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/>
                </a:extLst>
              </a:tr>
              <a:tr h="646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Высокая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5,0 </a:t>
                      </a:r>
                      <a:r>
                        <a:rPr lang="en-US" sz="2400" dirty="0">
                          <a:effectLst/>
                        </a:rPr>
                        <a:t>[</a:t>
                      </a:r>
                      <a:r>
                        <a:rPr lang="ru-RU" sz="2400" dirty="0">
                          <a:effectLst/>
                        </a:rPr>
                        <a:t>3,0; 7,0</a:t>
                      </a:r>
                      <a:r>
                        <a:rPr lang="en-US" sz="2400" dirty="0">
                          <a:effectLst/>
                        </a:rPr>
                        <a:t>]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/>
                </a:extLst>
              </a:tr>
              <a:tr h="620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Низкая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4,0 </a:t>
                      </a:r>
                      <a:r>
                        <a:rPr lang="en-US" sz="2400" dirty="0">
                          <a:effectLst/>
                        </a:rPr>
                        <a:t>[</a:t>
                      </a:r>
                      <a:r>
                        <a:rPr lang="ru-RU" sz="2400" dirty="0">
                          <a:effectLst/>
                        </a:rPr>
                        <a:t>2,0; 6,0</a:t>
                      </a:r>
                      <a:r>
                        <a:rPr lang="en-US" sz="2400" dirty="0">
                          <a:effectLst/>
                        </a:rPr>
                        <a:t>]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/>
                </a:extLst>
              </a:tr>
              <a:tr h="1231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&gt;</a:t>
                      </a:r>
                      <a:r>
                        <a:rPr lang="ru-RU" sz="2400" dirty="0">
                          <a:effectLst/>
                        </a:rPr>
                        <a:t>0,05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472</Words>
  <Application>Microsoft Office PowerPoint</Application>
  <PresentationFormat>Произвольный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Arial</vt:lpstr>
      <vt:lpstr>Calibri Light</vt:lpstr>
      <vt:lpstr>Times New Roman</vt:lpstr>
      <vt:lpstr>Тема Office</vt:lpstr>
      <vt:lpstr>ВЛИЯНИЕ УСЛОВИЙ ВОЕННОГО ВРЕМЕНИ НА КЛИНИКО-ИММУНОЛОГИЧЕСКИЕ ПОКАЗАТЕЛИ АТОПИЧЕСКОГО ДЕРМАТИТА У ДЕТЕЙ </vt:lpstr>
      <vt:lpstr>Актуальность</vt:lpstr>
      <vt:lpstr>Цель исследования:</vt:lpstr>
      <vt:lpstr>Материалы и методы:</vt:lpstr>
      <vt:lpstr>Результаты исследования:</vt:lpstr>
      <vt:lpstr>Результаты исследования:</vt:lpstr>
      <vt:lpstr>Результаты исследования:</vt:lpstr>
      <vt:lpstr>Результаты исследования:</vt:lpstr>
      <vt:lpstr>Результаты исследования:</vt:lpstr>
      <vt:lpstr>Выводы:</vt:lpstr>
      <vt:lpstr>БЛАГОДАРЮ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УСЛОВИЙ ВОЕННОГО ВРЕМЕНИ НА КЛИНИКО-ИММУНОЛОГИЧЕСКИЕ ПОКАЗАТЕЛИ АТОПИЧЕСКОГО ДЕРМАТИТА У ДЕТЕЙ</dc:title>
  <dc:creator>Юлия</dc:creator>
  <cp:lastModifiedBy>Vadim</cp:lastModifiedBy>
  <cp:revision>23</cp:revision>
  <dcterms:created xsi:type="dcterms:W3CDTF">2024-11-23T19:24:08Z</dcterms:created>
  <dcterms:modified xsi:type="dcterms:W3CDTF">2026-02-18T17:10:20Z</dcterms:modified>
</cp:coreProperties>
</file>