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9" r:id="rId2"/>
    <p:sldId id="270" r:id="rId3"/>
    <p:sldId id="279" r:id="rId4"/>
    <p:sldId id="280" r:id="rId5"/>
    <p:sldId id="281" r:id="rId6"/>
    <p:sldId id="282" r:id="rId7"/>
    <p:sldId id="292" r:id="rId8"/>
    <p:sldId id="290" r:id="rId9"/>
    <p:sldId id="291" r:id="rId10"/>
    <p:sldId id="283" r:id="rId11"/>
    <p:sldId id="284" r:id="rId12"/>
    <p:sldId id="285" r:id="rId13"/>
    <p:sldId id="288" r:id="rId14"/>
    <p:sldId id="289" r:id="rId15"/>
    <p:sldId id="287" r:id="rId16"/>
    <p:sldId id="286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454727"/>
            <a:ext cx="5181600" cy="479644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454727"/>
            <a:ext cx="5181600" cy="479644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706581"/>
            <a:ext cx="10515600" cy="598517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893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2003368"/>
            <a:ext cx="5181600" cy="418961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003368"/>
            <a:ext cx="5181600" cy="418961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838200" y="1454728"/>
            <a:ext cx="5157787" cy="39901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454728"/>
            <a:ext cx="5183188" cy="39901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706581"/>
            <a:ext cx="10515600" cy="598517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04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46073" y="987425"/>
            <a:ext cx="6409315" cy="52055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6415"/>
            <a:ext cx="3932237" cy="473341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714895"/>
            <a:ext cx="3933825" cy="590204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5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МИКРОФОН-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454728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454728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714895"/>
            <a:ext cx="10515600" cy="590204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88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МИКРОФОН-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2003368"/>
            <a:ext cx="5181600" cy="418961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003368"/>
            <a:ext cx="5181600" cy="418961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838200" y="1454728"/>
            <a:ext cx="5157787" cy="39901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454728"/>
            <a:ext cx="5183188" cy="39901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706581"/>
            <a:ext cx="10515600" cy="598517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513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МИКРОФОН-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46073" y="987425"/>
            <a:ext cx="6409315" cy="5205557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446415"/>
            <a:ext cx="3932237" cy="473341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714895"/>
            <a:ext cx="3933825" cy="590204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670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7881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224FF7-E4AD-4DF1-A91F-401699FC8ED9}" type="datetimeFigureOut">
              <a:rPr lang="ru-RU" smtClean="0"/>
              <a:pPr/>
              <a:t>17.02.2025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945EE-26F7-4F0A-B3E4-B4B1F0A5D94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65" r:id="rId12"/>
    <p:sldLayoutId id="2147483671" r:id="rId13"/>
    <p:sldLayoutId id="2147483670" r:id="rId14"/>
    <p:sldLayoutId id="2147483673" r:id="rId15"/>
    <p:sldLayoutId id="2147483674" r:id="rId16"/>
    <p:sldLayoutId id="2147483675" r:id="rId17"/>
    <p:sldLayoutId id="2147483666" r:id="rId18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&#1086;&#1073;&#1097;&#1077;&#1077;-&#1076;&#1077;&#1083;&#1086;.&#1088;&#1092;/396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255"/>
            <a:ext cx="9040483" cy="4402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Междисциплинарный подход к сохранению репродуктивного здоровья подростков в условиях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районных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центров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Яценко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Олеговна 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- педиатр, и.о. заместителя главного врача по педиатрической службе </a:t>
            </a:r>
            <a:b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ЛО «Ломоносовская МБ»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Ленинградская область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C2D2E"/>
                </a:solidFill>
                <a:latin typeface="Arial" panose="020B0604020202020204" pitchFamily="34" charset="0"/>
              </a:rPr>
              <a:t>ІI Научно-практическая конференция с международным участием </a:t>
            </a:r>
            <a:endParaRPr lang="ru-RU" b="1" dirty="0" smtClean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2C2D2E"/>
                </a:solidFill>
                <a:latin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2C2D2E"/>
                </a:solidFill>
                <a:latin typeface="Arial" panose="020B0604020202020204" pitchFamily="34" charset="0"/>
              </a:rPr>
              <a:t>Инновации </a:t>
            </a:r>
            <a:r>
              <a:rPr lang="ru-RU" b="1" dirty="0" smtClean="0">
                <a:solidFill>
                  <a:srgbClr val="2C2D2E"/>
                </a:solidFill>
                <a:latin typeface="Arial" panose="020B0604020202020204" pitchFamily="34" charset="0"/>
              </a:rPr>
              <a:t>в области </a:t>
            </a:r>
            <a:r>
              <a:rPr lang="ru-RU" b="1" dirty="0">
                <a:solidFill>
                  <a:srgbClr val="2C2D2E"/>
                </a:solidFill>
                <a:latin typeface="Arial" panose="020B0604020202020204" pitchFamily="34" charset="0"/>
              </a:rPr>
              <a:t>репродуктивного здоровья молодёжи»,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2C2D2E"/>
                </a:solidFill>
                <a:latin typeface="Arial" panose="020B0604020202020204" pitchFamily="34" charset="0"/>
              </a:rPr>
              <a:t>19 февраля 2025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6739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399"/>
            <a:ext cx="6958033" cy="5503985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Ленинградская область включает 17 районных центров и 1 городской округ.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Население районных центров колеблется от  4321 (г.Любань) до 100000 (</a:t>
            </a:r>
            <a:r>
              <a:rPr lang="ru-RU" sz="1600" dirty="0" err="1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г.Мурино</a:t>
            </a:r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В сельской местности  проживает 35 % всех молодых людей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в возрасте от 10 -17 лет. Практически 50%  живут в малых городах, численностью населения до 50 тысяч.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Ломоносовский муниципальный район в составе своей территории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не имеет ни одного города. Население проживает на территории сел и поселков городского типа, что в свою очередь определяет сложности оказания специализированной медицинской помощи девочкам в детском и подростковом возрасте.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Поэтому, наш район стал «</a:t>
            </a:r>
            <a:r>
              <a:rPr lang="ru-RU" sz="1600" dirty="0" err="1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пилотным</a:t>
            </a:r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» для реализации проекта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«Организация Центра охраны репродуктивного здоровья подростков в условиях сельской территории».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Проект реализуется при поддержке: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Комитета по здравоохранению Ленинградской области,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Уполномоченного по правам ребенка Ленинградской области и регионального отделения общественно – государственной организации «Союз женщин России»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000" y="1517227"/>
            <a:ext cx="5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399"/>
            <a:ext cx="6958033" cy="550398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реализации проекта было проведено совместное совещание с руководителями Комитета по образованию Ломоносовского муниципального района,  специалистами Ленинградского центра психического здоровья, привлечены волонтеры среди студентов –медиков, создана рабочая группа проекта, определены основные проблемы реализации проекта и пути их решения.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организациями подписаны соглашения совместной работе.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</a:t>
            </a:r>
            <a:r>
              <a:rPr lang="ru-RU" sz="1600" b="1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на базе детского поликлинического отделения ГБУЗ ЛО «Ломоносовского района» открыт ЦОРЗП  на функциональной основе.</a:t>
            </a:r>
            <a:b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проекта: возрождение традиционных семейных ценностей и сохранение репродуктивного здоровья.</a:t>
            </a:r>
            <a:b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совместно с Комитетом по образованию Ломоносовского муниципального района запущен совместный проект «Здоровое детство».</a:t>
            </a:r>
            <a:b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проекта стал игрушечный кот Апельсин</a:t>
            </a:r>
            <a:b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акцент реализации проекта -просвещение ,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основной метод работы – выездной.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3586" y="592007"/>
            <a:ext cx="3374463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6" y="3787497"/>
            <a:ext cx="2973701" cy="22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399"/>
            <a:ext cx="6958033" cy="5503985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проекта с подростками: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 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просветительский: семинары, лекции, </a:t>
            </a:r>
            <a:r>
              <a:rPr lang="ru-RU" sz="1600" dirty="0" err="1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интерактивы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гигиены, физиологии </a:t>
            </a:r>
            <a:r>
              <a:rPr lang="ru-RU" sz="1600" dirty="0" err="1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пубертата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профилактики ИППП,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ответственного поведения к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собственному репродуктивному здоровью, вопросы этики и психологии отношений, семьи, вопросы поведения в кризисных ситуациях и другие. 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года включен просмотр фильмов социальной направленности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(«Как научиться любить?» и др. обществ. Организации «Общее дело»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600" b="1" dirty="0" err="1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общее-дело.рф</a:t>
            </a:r>
            <a:r>
              <a:rPr lang="ru-RU" sz="1600" b="1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/39664</a:t>
            </a:r>
            <a:endParaRPr lang="ru-RU" sz="1600" b="1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–профилактический осмотр (приказ 514н 10.08.2017г «О порядке проведения профилактических медицинских осмотров несовершеннолетних).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семинары по репродуктивному здоровью, семейным ценностям проводятся раздельно для мальчиков и девочек акушером –гинекологом, психологом, урологом -</a:t>
            </a:r>
            <a:r>
              <a:rPr lang="ru-RU" sz="1600" dirty="0" err="1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андрологом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80" y="169601"/>
            <a:ext cx="2840982" cy="3113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27" y="2899428"/>
            <a:ext cx="4039737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1706" y="1526876"/>
            <a:ext cx="9592573" cy="360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132 девушки (15- 17 лет)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возраст  вступления в брак: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18-20 лет 32%  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лет  26% 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26-30 15%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вступления в брак: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10%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любви 88%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родителей 2%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большинства девушек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должна быть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полной, с равными правами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мужа и жены.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Главой семьи по мнению опрошенных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в 29%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будущем: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1 -23% 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2 -31% 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3 - 3%  </a:t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не будет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16%!!!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AutoShape 2" descr="C:\Users\yacenko\AppData\Local\Temp\{755AF4CE-80E5-4A93-A359-96AB655BFFA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C:\Users\yacenko\AppData\Local\Temp\{9A1C6C3B-0031-4EEB-A1E3-5173BE989292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731" y="3993530"/>
            <a:ext cx="383895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AutoShape 2" descr="C:\Users\yacenko\AppData\Local\Temp\0efc3ce6-36e3-4c27-a7ce-00566ee85086_фото 1 лекции с трудными подростками девушками.zip.086\лекция 1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C:\Users\yacenko\Desktop\лекция 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622" y="942455"/>
            <a:ext cx="2949707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66295" y="724619"/>
            <a:ext cx="2855344" cy="561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AutoShape 2" descr="C:\Users\yacenko\AppData\Local\Temp\{755AF4CE-80E5-4A93-A359-96AB655BFFA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C:\Users\yacenko\AppData\Local\Temp\{9A1C6C3B-0031-4EEB-A1E3-5173BE989292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430" y="1932318"/>
            <a:ext cx="7875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Жизненные приоритеты: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34%  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31% 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 18%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карьера, работа  11%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друзья 3%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хобби 3%</a:t>
            </a:r>
            <a:endParaRPr lang="ru-RU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392" y="998508"/>
            <a:ext cx="2886148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5442" y="854015"/>
            <a:ext cx="6003984" cy="525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– ЛИСТ РЕАЛИЗАЦИИ ПРОЕКТА СОХРАНЕНИЯ РЕПРОДУКТИВНОГО ЗДОРОВЬЯ ДЕВОЧЕК В УСЛОВИЯХ СЕЛЬСКОЙ ТЕРРИТОРИИ: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проект на уровне центрального ЛПУ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совместное рабочее совещание по реализации проекта с о специалистами отдела образования муниципалитета,  специалистами  кабинета (центра ) психического здоровья (кабинета помощи в кризисной ситуации)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рабочую группу и определяем основные проблемы реализации проекта и пути их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Подписываем соглашение между службами о совместной работе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 к задачам проекта общественные организации (женсовет  и т.д.), студентов –волонтеров медиков и педагогов, родительскую общественность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график выездов специалистов медиков, волонтеров в образовательные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методические дни  по темам для  специалистов первичного звена (медики школ и садов, педагоги)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 уроки  по вопросам репродуктивного здоровья  подростков с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составленному плану – графику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выездной метод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Соблюдаем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проекта : просвещение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 эффективность, корректируем работу в динамике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AutoShape 2" descr="C:\Users\yacenko\AppData\Local\Temp\{755AF4CE-80E5-4A93-A359-96AB655BFFA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C:\Users\yacenko\AppData\Local\Temp\{9A1C6C3B-0031-4EEB-A1E3-5173BE989292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523" y="4612423"/>
            <a:ext cx="3201037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10475262" y="944344"/>
            <a:ext cx="146572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266329" y="1322390"/>
            <a:ext cx="1492624" cy="1072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458201" y="363071"/>
            <a:ext cx="1425387" cy="1196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8243050" y="2985247"/>
            <a:ext cx="2528047" cy="155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подросток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6" idx="4"/>
          </p:cNvCxnSpPr>
          <p:nvPr/>
        </p:nvCxnSpPr>
        <p:spPr>
          <a:xfrm>
            <a:off x="9170893" y="1559858"/>
            <a:ext cx="201707" cy="1359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0441643" y="1963275"/>
            <a:ext cx="638735" cy="1205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758955" y="1196788"/>
            <a:ext cx="699247" cy="363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883589" y="1130853"/>
            <a:ext cx="558055" cy="90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728698" y="1705627"/>
            <a:ext cx="2884393" cy="3062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515046" y="2295429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66294" y="1017917"/>
            <a:ext cx="5825706" cy="574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письму  МЗ РФ  Проект вошел в число лучших практик  РФ по итогам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года, 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проект вошел в число финалистов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Всероссийской премии </a:t>
            </a:r>
            <a:r>
              <a:rPr lang="ru-RU" sz="1600" dirty="0" err="1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Оргздрав</a:t>
            </a:r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лидеры отрасли  в номинации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медицинской помощи: изменение стереотипов,  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вошел в число победителей Всероссийского конкурса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кругу семьи» проекта «Многодетная Россия».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фактор успеха – межведомственное, междисциплинарное взаимодействие и…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профессиональный подход к проблеме организации специализированной помощи современным подросткам, в том числе в условиях сельской территории.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2" name="AutoShape 2" descr="C:\Users\yacenko\AppData\Local\Temp\{755AF4CE-80E5-4A93-A359-96AB655BFFA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C:\Users\yacenko\AppData\Local\Temp\{9A1C6C3B-0031-4EEB-A1E3-5173BE989292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yacenko\Desktop\55-orgzdrav-2024-lidery-otrasli-lomonosovskaia-mb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43" y="1725762"/>
            <a:ext cx="5131597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556" y="5355512"/>
            <a:ext cx="2744064" cy="1152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-859428" y="5364710"/>
            <a:ext cx="12180160" cy="1251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367352"/>
            <a:ext cx="3968050" cy="33675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83677" y="1006082"/>
            <a:ext cx="92670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88923" y="3156437"/>
            <a:ext cx="37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proacademya@yandex.ru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" y="5259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ІI Научно-практическая конференция с международным участием </a:t>
            </a:r>
            <a:endParaRPr lang="ru-RU" dirty="0" smtClean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C2D2E"/>
                </a:solidFill>
                <a:latin typeface="Arial" panose="020B0604020202020204" pitchFamily="34" charset="0"/>
              </a:rPr>
              <a:t>«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Инновации </a:t>
            </a:r>
            <a:r>
              <a:rPr lang="ru-RU" dirty="0" smtClean="0">
                <a:solidFill>
                  <a:srgbClr val="2C2D2E"/>
                </a:solidFill>
                <a:latin typeface="Arial" panose="020B0604020202020204" pitchFamily="34" charset="0"/>
              </a:rPr>
              <a:t>в области </a:t>
            </a: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репродуктивного здоровья молодёжи»,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C2D2E"/>
                </a:solidFill>
                <a:latin typeface="Arial" panose="020B0604020202020204" pitchFamily="34" charset="0"/>
              </a:rPr>
              <a:t>19 февраля 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50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0" y="5606249"/>
            <a:ext cx="12180160" cy="1251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940" y="16764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985" y="705373"/>
            <a:ext cx="73022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«Приходится бежать со всех ног,  чтобы только остаться на том же месте. Если хочешь попасть куда – 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</a:rPr>
              <a:t>нибудь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,   тогда нужно бежать в два раза быстрее»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Льюис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Кэррол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«Алиса в Зазеркалье»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7019" y="754368"/>
            <a:ext cx="3456000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2309" y="2570673"/>
            <a:ext cx="11706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 в РФ продолжает сохраняться тревожной. </a:t>
            </a:r>
          </a:p>
          <a:p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Среди основных причин называют невысокий уровень рождаемости, как следствие бесплодия супружеских пар и отрицательной  репродуктивной установки молодых людей.</a:t>
            </a:r>
          </a:p>
          <a:p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Сейчас детского населения в РФ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22%</a:t>
            </a:r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от всей численности населения страны.</a:t>
            </a:r>
          </a:p>
          <a:p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При сохраняющемся темпе рождаемости прогноз социологов неутешителен 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100 лет население России может сократиться практически в 2 раза.</a:t>
            </a:r>
          </a:p>
          <a:p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Чтобы оставаться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том же уровне </a:t>
            </a:r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нужно, чтобы каждая женщина родила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детей, чтобы шел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прирост</a:t>
            </a:r>
            <a:r>
              <a:rPr lang="ru-RU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населения  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3-х.</a:t>
            </a:r>
          </a:p>
        </p:txBody>
      </p:sp>
      <p:pic>
        <p:nvPicPr>
          <p:cNvPr id="11" name="Picture 2" descr="C:\Users\adminb\Desktop\fpYu8hm5H8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177" y="5070295"/>
            <a:ext cx="64395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8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17" y="845389"/>
            <a:ext cx="11250283" cy="5382883"/>
          </a:xfrm>
        </p:spPr>
        <p:txBody>
          <a:bodyPr>
            <a:normAutofit fontScale="92500" lnSpcReduction="10000"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Статистически в настоящее время более 18%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супружеских пар страдает бесплодием.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7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рождения первенца в среднем составляет </a:t>
            </a: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лет, что ограничивает период, </a:t>
            </a: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женщина может забеременеть, выносить, родить и </a:t>
            </a: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ВОСПИТАТЬ  ребенка.</a:t>
            </a: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(современная девушка не торопиться осчастливить</a:t>
            </a: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 рождением нового человека).</a:t>
            </a:r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endParaRPr lang="ru-RU" sz="17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данным нашего исследования более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16% </a:t>
            </a:r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девушек -подростков в возрасте 15-17 лет </a:t>
            </a:r>
          </a:p>
          <a:p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отвечая на вопросы разработанной нами анкеты, отвечают, что не планируют иметь детей в будущем.  </a:t>
            </a:r>
          </a:p>
          <a:p>
            <a:r>
              <a:rPr lang="ru-RU" sz="17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7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Чайлдфри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- свободный от детей нередко встречается среди современной молодежи.</a:t>
            </a:r>
            <a:endParaRPr lang="ru-RU" sz="1700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 </a:t>
            </a:r>
          </a:p>
          <a:p>
            <a:endParaRPr lang="ru-RU" sz="1700" b="1" dirty="0" smtClean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для целого поколения основной ценности в жизни – рождение ребенка.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приоритеты –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карьера, финансовое благополучие.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Среди основных причин -  нарушение репродуктивного здоровья, чаще всего это </a:t>
            </a:r>
            <a:r>
              <a:rPr lang="ru-RU" sz="1700" dirty="0" err="1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недиагностированная</a:t>
            </a:r>
            <a:r>
              <a:rPr lang="ru-RU" sz="17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в детском и подростковом возрасте патология органов репродуктивной системы. отсутствие знаний о культуре здоровья и сексуальных отношениях.</a:t>
            </a:r>
          </a:p>
          <a:p>
            <a:endParaRPr lang="ru-RU" dirty="0" smtClean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400"/>
            <a:ext cx="8505646" cy="51499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СССР ПРИКАЗ от 10 апреля 1981 г. N 387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«О МЕРАХ ПО СОВЕРШЕНСТВОВАНИЮ МЕДИКО-САНИТАРНОЙ  ПОМОЩИ ПОДРОСТКАМ»  (не действующий)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2.1. В течение I полугодия 1981 г. проверить качество оказания медико-санитарной помощи подросткам, разработать план конкретных мероприятий по устранению выявленных недостатков, уделив особое внимание: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- своевременному и качественному проведению ежегодных предварительных и периодических медицинских осмотров подростков, обеспечению их квалифицированной медицинской помощью в полном объеме;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-проведению плановых лечебно-оздоровительных мероприятий диспансерной группе подростков, прежде всего по группам заболеваний: </a:t>
            </a:r>
            <a:r>
              <a:rPr lang="ru-RU" sz="1600" dirty="0" err="1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ЛОР-органов</a:t>
            </a:r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, ревматическим болезням сердца, болезням желудочно-кишечного тракта, неврозам, психозам и заболеваниям легких; хирургическим заболеваниям, заболеваниям органов зрения.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2.2. Укомплектовать в течение 1981 года должности подростковых врачей лечебно-профилактических учреждений, обеспечив систематическое повышение их квалификации …..и т.д</a:t>
            </a:r>
            <a:r>
              <a:rPr lang="ru-RU" sz="1800" i="1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23" y="894406"/>
            <a:ext cx="1976955" cy="29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adminb\Desktop\роман и юль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46" y="3266954"/>
            <a:ext cx="285882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399"/>
            <a:ext cx="6958033" cy="5503985"/>
          </a:xfrm>
        </p:spPr>
        <p:txBody>
          <a:bodyPr>
            <a:normAutofit fontScale="92500" lnSpcReduction="20000"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сохранения репродуктивного здоровья с детского и юношеского возраста в условиях практического отсутствия центров специализированной помощи подросткам и молодежи, в том числе в кризисных ситуациях сохраняет свою актуальность.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33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Приказ МЗ РФ №514н от 19.08.2017г (предусмотрен осмотр акушером –гинекологом, урологом – </a:t>
            </a:r>
            <a:r>
              <a:rPr lang="ru-RU" sz="1600" dirty="0" err="1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андрологом</a:t>
            </a:r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приказ МЗ РФ от 20 октября 2020 г. N 1130н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 "Об утверждении Порядка оказания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медицинской помощи по профилю "акушерство и гинекология. </a:t>
            </a:r>
          </a:p>
          <a:p>
            <a:r>
              <a:rPr lang="ru-RU" sz="1600" dirty="0" smtClean="0">
                <a:solidFill>
                  <a:srgbClr val="0033A0"/>
                </a:solidFill>
                <a:latin typeface="Times New Roman" pitchFamily="18" charset="0"/>
                <a:cs typeface="Times New Roman" pitchFamily="18" charset="0"/>
              </a:rPr>
              <a:t>Приложение N 41. Правила организации деятельности Центра охраны репродуктивного здоровья подростков.</a:t>
            </a:r>
          </a:p>
          <a:p>
            <a:endParaRPr lang="ru-RU" sz="1600" dirty="0" smtClean="0">
              <a:solidFill>
                <a:srgbClr val="0033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современных реалиях в Российской Федерации организовано и работают  около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</a:t>
            </a: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Центров охраны репродуктивного здоровья подростков и около тысячи молодежных консультаций,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функцией которых является, в том числе функция, разъясняющая вопросы семьи и брака, этики и психологии отношений,  вопросов сохранения здоровья репродуктивной системы мужчины и женщины,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говорит 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крайне недостаточном количестве таких центров </a:t>
            </a: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соответственно ограничение получения  профилактической, консультативной,  специализированной </a:t>
            </a:r>
            <a:r>
              <a:rPr lang="ru-RU" sz="1600" b="1" dirty="0" err="1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медикопсихологической</a:t>
            </a: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социальноправовой</a:t>
            </a:r>
            <a:r>
              <a:rPr lang="ru-RU" sz="1600" b="1" dirty="0" smtClean="0">
                <a:solidFill>
                  <a:srgbClr val="0033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помощи подросткам и молодежи, особенно в условиях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отдаленных сельских территорий и районных центров.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yacenko\Desktop\0bd777257f9a299c90a15c4096baa9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556" y="816362"/>
            <a:ext cx="3456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C:\Users\yacenko\Desktop\medosmotr-v-14-let_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508" y="3227777"/>
            <a:ext cx="351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0" y="1293962"/>
            <a:ext cx="6820011" cy="5124422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Проведенный анонимный опрос среди старшеклассников восьми  школ Ломоносовского района (197 человек) по вопросам своего здоровья показал, что, несмотря на обилие информации в сети интернет практически 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случаев молодым людям интересны вопросы сбережения. репродуктивного здоровья, психологии отношений и  ЗОЖ.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Большинство подростков отмечали низкий уровень удовлетворенности от проведенного профилактического осмотра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(ограничен по времени, некомфортные условия, нет возможности  задать вопросы врачу)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18%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 обсуждают свои проблемы с родителями,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11%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педагог,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9%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врач 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подростков, живущих в условиях сельской местности специализированная помощь практически недоступна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76" y="1422857"/>
            <a:ext cx="4803760" cy="39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0" y="1293962"/>
            <a:ext cx="6820011" cy="5124422"/>
          </a:xfrm>
        </p:spPr>
        <p:txBody>
          <a:bodyPr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Проанализировано 112 анкет, среди которых 72  - девушки 15-17 лет.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Преимущественно это девочки из полных семей, в которых помимо них есть ещё братья и сестры.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практически половине семей есть вредные привычки – никотиновая зависимость.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наших девочек уже имеет вредные привычки, среди которых в основном также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никотиновая зависимость, курение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вейпов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Треть девушек отметили не очень хорошие отношения с родителями, отсутствие понимания.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Своими переживаниями подростки делятся в основном с друзьями, с родителями лишь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18 %,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остаются со своими проблемами один на один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девушек.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кризисной ситуации, переживаниях в настоящее время существуют телефоны доверия.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спросили знают ли они его?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71% ответили нет.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воспользовались ли вы помощью специалиста телефона – нет.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399"/>
            <a:ext cx="6958033" cy="5503985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вопрос, что такое РЗ девушки отвечали: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29% - способность к воспроизводству.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24% безопасная сексуальная жизнь;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39%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-состояние полного благополучия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нарушений РЗ: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раннее начало половой жизни  19% 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ИППП 22% 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несоблюдение правил личной гигиены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57%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воздержание 2%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Обсуждаете ли вы темы РЗ с родителями: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 18%  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сама все знаю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39%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относитесь к своему РЗ: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обследуюсь регулярно 29%  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вообще не посещаю специалистов (беспокоится не о чем)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46%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редко 25%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информированности молодежи о РЗ:      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нужна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9" y="914399"/>
            <a:ext cx="11015931" cy="5598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Ранние половые контакты: 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  </a:t>
            </a: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возможно 35% 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категорически против 39%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 вступления в 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сексуальные отношения: 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16 - 18 лет  - 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53%  </a:t>
            </a: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19 -21  - 38%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контрацепции: не знаю 26%   презервативы   65%  другое  -12% 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начала сексуальных отношений: любовь – 63%  сексуальное влечение 19%  алкогольное/наркотическое опьянение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   </a:t>
            </a: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любопытство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24%</a:t>
            </a: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приобретение сексуального опыта 3%  боязнь потерять любимого человека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13%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Аборт это: не знаю 11%  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над рождаемостью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11% 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обычное дело 18%  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безвыходная ситуация </a:t>
            </a:r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56%    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убийство ребенка 12% </a:t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784"/>
          <a:stretch/>
        </p:blipFill>
        <p:spPr>
          <a:xfrm>
            <a:off x="11840" y="5606249"/>
            <a:ext cx="12180160" cy="12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836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</TotalTime>
  <Words>1052</Words>
  <Application>Microsoft Office PowerPoint</Application>
  <PresentationFormat>Произвольный</PresentationFormat>
  <Paragraphs>207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Междисциплинарный подход к сохранению репродуктивного здоровья подростков в условиях  районных центров    Яценко Наталья Олеговна  врач - педиатр, и.о. заместителя главного врача по педиатрической службе  ГБУЗ ЛО «Ломоносовская МБ»  Ленинградская область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</dc:creator>
  <cp:lastModifiedBy>Пользователь</cp:lastModifiedBy>
  <cp:revision>42</cp:revision>
  <dcterms:created xsi:type="dcterms:W3CDTF">2025-01-10T07:43:09Z</dcterms:created>
  <dcterms:modified xsi:type="dcterms:W3CDTF">2025-02-17T14:57:28Z</dcterms:modified>
</cp:coreProperties>
</file>