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7" r:id="rId2"/>
    <p:sldId id="302" r:id="rId3"/>
    <p:sldId id="268" r:id="rId4"/>
    <p:sldId id="269" r:id="rId5"/>
    <p:sldId id="274" r:id="rId6"/>
    <p:sldId id="285" r:id="rId7"/>
    <p:sldId id="273" r:id="rId8"/>
    <p:sldId id="280" r:id="rId9"/>
    <p:sldId id="304" r:id="rId10"/>
    <p:sldId id="305" r:id="rId11"/>
    <p:sldId id="313" r:id="rId12"/>
    <p:sldId id="318" r:id="rId13"/>
    <p:sldId id="277" r:id="rId14"/>
    <p:sldId id="288" r:id="rId15"/>
    <p:sldId id="30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9900"/>
    <a:srgbClr val="FF0066"/>
    <a:srgbClr val="691507"/>
    <a:srgbClr val="FFFFCC"/>
    <a:srgbClr val="341412"/>
    <a:srgbClr val="501E1C"/>
    <a:srgbClr val="570511"/>
    <a:srgbClr val="6C0404"/>
    <a:srgbClr val="4D1C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>
        <p:scale>
          <a:sx n="60" d="100"/>
          <a:sy n="60" d="100"/>
        </p:scale>
        <p:origin x="-2035" y="-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bg1"/>
                </a:solidFill>
              </a:rPr>
              <a:t>Уровни циркулирующих иммунных комплексов у </a:t>
            </a:r>
            <a:r>
              <a:rPr lang="ru-RU" dirty="0" smtClean="0">
                <a:solidFill>
                  <a:schemeClr val="bg1"/>
                </a:solidFill>
              </a:rPr>
              <a:t>детей</a:t>
            </a:r>
            <a:r>
              <a:rPr lang="ru-RU" baseline="0" dirty="0" smtClean="0">
                <a:solidFill>
                  <a:schemeClr val="bg1"/>
                </a:solidFill>
              </a:rPr>
              <a:t> групп сравнения</a:t>
            </a:r>
            <a:r>
              <a:rPr lang="ru-RU" dirty="0" smtClean="0">
                <a:solidFill>
                  <a:schemeClr val="bg1"/>
                </a:solidFill>
              </a:rPr>
              <a:t>, %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ru-RU" dirty="0" smtClean="0">
                <a:solidFill>
                  <a:schemeClr val="bg1"/>
                </a:solidFill>
              </a:rPr>
              <a:t>(р˂0,05)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 smtClean="0"/>
                      <a:t>128,43</a:t>
                    </a:r>
                    <a:r>
                      <a:rPr lang="en-US" sz="2000" b="1" dirty="0" smtClean="0"/>
                      <a:t>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C0-4018-B49A-2C5EFC6B5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0-4018-B49A-2C5EFC6B5B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C0-4018-B49A-2C5EFC6B5B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C0-4018-B49A-2C5EFC6B5B39}"/>
            </c:ext>
          </c:extLst>
        </c:ser>
        <c:dLbls/>
        <c:gapWidth val="75"/>
        <c:overlap val="40"/>
        <c:axId val="131471616"/>
        <c:axId val="131510272"/>
      </c:barChart>
      <c:catAx>
        <c:axId val="131471616"/>
        <c:scaling>
          <c:orientation val="minMax"/>
        </c:scaling>
        <c:axPos val="b"/>
        <c:numFmt formatCode="General" sourceLinked="1"/>
        <c:majorTickMark val="none"/>
        <c:tickLblPos val="nextTo"/>
        <c:crossAx val="131510272"/>
        <c:crosses val="autoZero"/>
        <c:auto val="1"/>
        <c:lblAlgn val="ctr"/>
        <c:lblOffset val="100"/>
      </c:catAx>
      <c:valAx>
        <c:axId val="1315102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1471616"/>
        <c:crosses val="autoZero"/>
        <c:crossBetween val="between"/>
      </c:valAx>
    </c:plotArea>
    <c:legend>
      <c:legendPos val="r"/>
      <c:legendEntry>
        <c:idx val="2"/>
        <c:delete val="1"/>
      </c:legendEntry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7069-E6A8-40F1-B683-2CC28286D292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CFA50-CE4D-448E-804F-09088B8AE0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57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46C92EBF-FF74-4EAF-A7FD-09E10CF30DD2}" type="slidenum">
              <a:rPr lang="en-GB" altLang="ru-RU" sz="1200" smtClean="0"/>
              <a:pPr/>
              <a:t>9</a:t>
            </a:fld>
            <a:endParaRPr lang="en-GB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8DAE8B-C199-4570-B41C-19E85438A36E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3889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6063526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296144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ФГБОУ ВО «ЛУГАНСКИЙ ГОСУДАРСТВЕННЫЙ МЕДИЦИНСКИЙ УНИВЕРСИТЕТ ИМЕНИ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СВЯТИТЕЛЯ ЛУКИ» МЗ РФ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Кафедра педиатрии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детских инфекций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4314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Влияние </a:t>
            </a:r>
            <a:r>
              <a:rPr lang="ru-RU" b="1" dirty="0" err="1" smtClean="0">
                <a:solidFill>
                  <a:srgbClr val="FFFF00"/>
                </a:solidFill>
                <a:latin typeface="Arial Black" pitchFamily="34" charset="0"/>
              </a:rPr>
              <a:t>пренатального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 стресса на инфекционную заболеваемость у детей раннего возраста</a:t>
            </a:r>
            <a:endParaRPr lang="ru-RU" b="1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Ассистент кафедры </a:t>
            </a:r>
            <a:r>
              <a:rPr lang="ru-RU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педиатрии </a:t>
            </a:r>
          </a:p>
          <a:p>
            <a:pPr algn="r">
              <a:buNone/>
            </a:pPr>
            <a:r>
              <a:rPr lang="ru-RU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детских инфекций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Васендина М.В.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11138"/>
            <a:ext cx="2646363" cy="431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900" b="1" dirty="0" smtClean="0">
                <a:solidFill>
                  <a:schemeClr val="bg2"/>
                </a:solidFill>
                <a:cs typeface="Arial" charset="0"/>
              </a:rPr>
              <a:t/>
            </a:r>
            <a:br>
              <a:rPr lang="ru-RU" altLang="ru-RU" sz="2900" b="1" dirty="0" smtClean="0">
                <a:solidFill>
                  <a:schemeClr val="bg2"/>
                </a:solidFill>
                <a:cs typeface="Arial" charset="0"/>
              </a:rPr>
            </a:br>
            <a:endParaRPr lang="ru-RU" altLang="ru-RU" b="1" dirty="0" smtClean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059742897"/>
              </p:ext>
            </p:extLst>
          </p:nvPr>
        </p:nvGraphicFramePr>
        <p:xfrm>
          <a:off x="571472" y="116632"/>
          <a:ext cx="835824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120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764271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86700" cy="6002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Корреляционные взаимосвязи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9446490"/>
              </p:ext>
            </p:extLst>
          </p:nvPr>
        </p:nvGraphicFramePr>
        <p:xfrm>
          <a:off x="6085" y="716835"/>
          <a:ext cx="9144000" cy="8161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1619">
                  <a:extLst>
                    <a:ext uri="{9D8B030D-6E8A-4147-A177-3AD203B41FA5}">
                      <a16:colId xmlns="" xmlns:a16="http://schemas.microsoft.com/office/drawing/2014/main" val="672549878"/>
                    </a:ext>
                  </a:extLst>
                </a:gridCol>
                <a:gridCol w="941473">
                  <a:extLst>
                    <a:ext uri="{9D8B030D-6E8A-4147-A177-3AD203B41FA5}">
                      <a16:colId xmlns="" xmlns:a16="http://schemas.microsoft.com/office/drawing/2014/main" val="3230210192"/>
                    </a:ext>
                  </a:extLst>
                </a:gridCol>
                <a:gridCol w="1002743">
                  <a:extLst>
                    <a:ext uri="{9D8B030D-6E8A-4147-A177-3AD203B41FA5}">
                      <a16:colId xmlns="" xmlns:a16="http://schemas.microsoft.com/office/drawing/2014/main" val="1615333057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12531721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65408635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775423744"/>
                    </a:ext>
                  </a:extLst>
                </a:gridCol>
                <a:gridCol w="761661">
                  <a:extLst>
                    <a:ext uri="{9D8B030D-6E8A-4147-A177-3AD203B41FA5}">
                      <a16:colId xmlns="" xmlns:a16="http://schemas.microsoft.com/office/drawing/2014/main" val="90726404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Патология</a:t>
                      </a:r>
                      <a:endParaRPr lang="ru-RU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Частые ОРЗ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Болезни</a:t>
                      </a:r>
                      <a:r>
                        <a:rPr lang="ru-RU" sz="1800" baseline="0" dirty="0" smtClean="0"/>
                        <a:t> орг. дых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Инф. ЛОР органов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Инф.  экзантемы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Инф.</a:t>
                      </a:r>
                      <a:r>
                        <a:rPr lang="ru-RU" sz="1800" baseline="0" dirty="0" smtClean="0"/>
                        <a:t> кожи и </a:t>
                      </a:r>
                      <a:r>
                        <a:rPr lang="ru-RU" sz="1800" baseline="0" dirty="0" err="1" smtClean="0"/>
                        <a:t>подкож</a:t>
                      </a:r>
                      <a:r>
                        <a:rPr lang="ru-RU" sz="1800" baseline="0" dirty="0" smtClean="0"/>
                        <a:t>. клетчатки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ОКИ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31723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Неспецифичес</a:t>
                      </a:r>
                      <a:r>
                        <a:rPr lang="ru-RU" sz="1800" dirty="0" smtClean="0"/>
                        <a:t>-кий </a:t>
                      </a:r>
                      <a:r>
                        <a:rPr lang="ru-RU" sz="1800" dirty="0" err="1" smtClean="0"/>
                        <a:t>энетроколит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59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897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СДР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559366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ГИП ЦНС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39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376532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Гипотрофия перинатальная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9895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Забол</a:t>
                      </a:r>
                      <a:r>
                        <a:rPr lang="ru-RU" sz="1800" dirty="0" smtClean="0"/>
                        <a:t>. глаз и придаточного ап.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r=0,22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60571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Заболевания МВС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44859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Неонатальная</a:t>
                      </a:r>
                      <a:r>
                        <a:rPr lang="ru-RU" sz="1800" dirty="0" smtClean="0"/>
                        <a:t> энцефалопатия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389305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Эндокринные заболевания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47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45844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Синдром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двигат</a:t>
                      </a:r>
                      <a:r>
                        <a:rPr lang="ru-RU" sz="1800" baseline="0" dirty="0" smtClean="0"/>
                        <a:t>. нарушений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59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659033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Заболевания ССС</a:t>
                      </a:r>
                      <a:endParaRPr lang="ru-RU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r=0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18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112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ВЫВОДЫ: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57864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latin typeface="Arial Black" pitchFamily="34" charset="0"/>
              </a:rPr>
              <a:t>У детей основной группы преобладают длительность, частота и тяжесть инфекционных заболеваний.</a:t>
            </a:r>
          </a:p>
          <a:p>
            <a:pPr marL="514350" indent="-514350">
              <a:buAutoNum type="arabicPeriod"/>
            </a:pPr>
            <a:endParaRPr lang="ru-RU" sz="29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latin typeface="Arial Black" pitchFamily="34" charset="0"/>
              </a:rPr>
              <a:t>ЧБД среди них встречаются в 2,3 раза чаще.</a:t>
            </a:r>
          </a:p>
          <a:p>
            <a:pPr>
              <a:buNone/>
            </a:pPr>
            <a:endParaRPr lang="ru-RU" sz="29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bg1"/>
                </a:solidFill>
                <a:latin typeface="Arial Black" pitchFamily="34" charset="0"/>
              </a:rPr>
              <a:t>3.  Характерно повышение частоты респираторной патологии в  1,5 раза, и осложнений после нее - в 2 раза.</a:t>
            </a:r>
          </a:p>
          <a:p>
            <a:pPr>
              <a:buNone/>
            </a:pPr>
            <a:endParaRPr lang="ru-RU" sz="29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9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ВЫВОДЫ: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640960" cy="5054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4. У детей,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пренатальное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развитие которых проходило в условиях активных боевых действий, наблюдался дисбаланс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субпопуляционного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состава лимфоцитов и снижение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иммунорегуляторного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индекса.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5. Установлено более чем в 2 раза увеличение уровня ЦИК.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6. У детей основной группы наблюдается неадекватный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интерфероновый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ответ на ОРЗ, проявляющийся в снижении индуцированных ИФ </a:t>
            </a:r>
            <a:r>
              <a:rPr lang="el-GR" sz="28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α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и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β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715404" cy="10972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Пусть у наших детей впереди всегда было безоблачное небо!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s://webpulse.imgsmail.ru/imgpreview?key=pulse_cabinet-image-afca8627-f62c-480a-a80a-096ef3e7ef03&amp;mb=webpu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40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ФАКТОРЫ, ВЛИЯЮЩИЕ НА ЗАБОЛЕВАЕМОСТЬ И КЛИНИЧЕСКОЕ ТЕЧЕНИЕ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БОЛЕЗНЕЙ</a:t>
            </a:r>
          </a:p>
          <a:p>
            <a:pPr algn="ctr">
              <a:spcBef>
                <a:spcPct val="50000"/>
              </a:spcBef>
            </a:pP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b="1" dirty="0">
                <a:solidFill>
                  <a:srgbClr val="0000CC"/>
                </a:solidFill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1.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Этиологические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(адаптация возбудителей к меняющимся условиям среды обитания за счет модификации основной и соподчиненной систем генотипа)</a:t>
            </a: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    2.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Иммунологические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на популяционном уровне (снижение иммунитета вследствие неблагоприятных изменений экологии локального, регионального и глобального масштаба)</a:t>
            </a: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Социально-демографические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(изменение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возрастной структуры населения, ухудшение условий жизни, медицинского обслуживания, приводящие к интенсификации механизма передачи)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  4. </a:t>
            </a:r>
            <a:r>
              <a:rPr lang="ru-RU" sz="2000" b="1" dirty="0">
                <a:solidFill>
                  <a:srgbClr val="FFFF00"/>
                </a:solidFill>
                <a:cs typeface="Times New Roman" pitchFamily="18" charset="0"/>
              </a:rPr>
              <a:t>Техногенные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(формирование условий, позволяющих патогенным и условно патогенным микроорганизмам занимать новые экологические ниши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5. </a:t>
            </a:r>
            <a:r>
              <a:rPr lang="ru-RU" sz="2000" b="1" dirty="0" smtClean="0">
                <a:solidFill>
                  <a:srgbClr val="FFFF00"/>
                </a:solidFill>
              </a:rPr>
              <a:t>Военные конфликты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4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/>
              </a:rPr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Изучить инфекционную </a:t>
            </a: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заболеваемость детей </a:t>
            </a: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раннего возраста, матери которых перенесли стресс военных действий во время беременности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Питер ДОКЛАД\Материалы для доклада\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71942"/>
            <a:ext cx="34121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/>
              </a:rPr>
              <a:t>Методы исследования: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6988" y="3284984"/>
            <a:ext cx="6878568" cy="2952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100" b="1" i="1" dirty="0" smtClean="0">
                <a:solidFill>
                  <a:srgbClr val="FFC000"/>
                </a:solidFill>
                <a:latin typeface="Arial Black" pitchFamily="34" charset="0"/>
              </a:rPr>
              <a:t>	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	</a:t>
            </a:r>
          </a:p>
          <a:p>
            <a:pPr>
              <a:buNone/>
            </a:pPr>
            <a:endParaRPr lang="ru-RU" sz="24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</a:rPr>
              <a:t>2. Лабораторные исследования: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иммунологические;</a:t>
            </a: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white"/>
                </a:solidFill>
                <a:latin typeface="Arial Black" pitchFamily="34" charset="0"/>
              </a:rPr>
              <a:t>серологические.</a:t>
            </a:r>
          </a:p>
          <a:p>
            <a:pPr lvl="0">
              <a:buFontTx/>
              <a:buChar char="-"/>
            </a:pP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  <a:p>
            <a:pPr lvl="0">
              <a:buFontTx/>
              <a:buChar char="-"/>
            </a:pPr>
            <a:endParaRPr lang="ru-RU" sz="2000" dirty="0">
              <a:solidFill>
                <a:prstClr val="white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43737"/>
            <a:ext cx="22086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1052736"/>
            <a:ext cx="6286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1</a:t>
            </a: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. </a:t>
            </a: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</a:rPr>
              <a:t>Изучение заболеваемости: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анализ амбулаторных карт (ф. 025/у-04)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данных историй болезней (ф. 003/у)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п-д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обращаемости в течение года).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Дизайн исследования: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Основная группа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123 ребенка, </a:t>
            </a: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пренатальное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развитие которых проходило в у условиях </a:t>
            </a: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стрессогенной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обстановке военных действий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Контрольная группа: </a:t>
            </a:r>
            <a:r>
              <a:rPr lang="ru-RU" sz="2400" u="sng" dirty="0" smtClean="0">
                <a:solidFill>
                  <a:schemeClr val="bg1"/>
                </a:solidFill>
                <a:latin typeface="Arial Black" pitchFamily="34" charset="0"/>
              </a:rPr>
              <a:t>111 детей, </a:t>
            </a:r>
            <a:r>
              <a:rPr lang="ru-RU" sz="2400" u="sng" dirty="0" err="1" smtClean="0">
                <a:solidFill>
                  <a:schemeClr val="bg1"/>
                </a:solidFill>
                <a:latin typeface="Arial Black" pitchFamily="34" charset="0"/>
              </a:rPr>
              <a:t>пренальное</a:t>
            </a:r>
            <a:r>
              <a:rPr lang="ru-RU" sz="2400" u="sng" dirty="0" smtClean="0">
                <a:solidFill>
                  <a:schemeClr val="bg1"/>
                </a:solidFill>
                <a:latin typeface="Arial Black" pitchFamily="34" charset="0"/>
              </a:rPr>
              <a:t> развитие которых проходило в мирных условиях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068960"/>
            <a:ext cx="5852140" cy="3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072330" cy="53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Результаты исследования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Arial Black" pitchFamily="34" charset="0"/>
              </a:rPr>
              <a:t>Анализ характеристики заболеваемости детей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3928194"/>
              </p:ext>
            </p:extLst>
          </p:nvPr>
        </p:nvGraphicFramePr>
        <p:xfrm>
          <a:off x="357158" y="1357298"/>
          <a:ext cx="8429684" cy="437397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1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5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5360"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Характеристика заболеваемости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Основная (n=123)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35175" algn="l"/>
                        </a:tabLs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Контрольная (n=111)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Абс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«мало болеющие» дети (МБД)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66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эпизодически болеющие» дети (ЭБД)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28,5**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40,5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«часто болеющие» дети (ЧБД)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88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71,5*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24,3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&lt;0,01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3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Индекс здоровья»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41412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rgbClr val="341412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6072206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Примечание: Р - уровень достоверности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**- р&lt;0,05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, *-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р&lt;0,01,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Arial Black" pitchFamily="34" charset="0"/>
              </a:rPr>
              <a:t>Показатели респираторной заболеваемости детей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44029" cy="24856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794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8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076"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Инфекционный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индекс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71805"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Основная (n=123)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Контрольная (n=111)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М±m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М±m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1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Среднее количество ОРЗ (случаев/год)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4,01±0,10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2,75±0,10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2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07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Длительность ОРЗ (дни)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9,66±0,18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6,64±0,19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 Black" pitchFamily="34" charset="0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20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Частота осложнений (%)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77,5±1,96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36,7±2,76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357187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Примечание: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Р - уровень достоверности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 descr="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000504"/>
            <a:ext cx="556640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426" y="476672"/>
            <a:ext cx="8718550" cy="8953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Показатели клеточного </a:t>
            </a:r>
            <a:r>
              <a:rPr lang="ru-RU" alt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иммунитета </a:t>
            </a:r>
            <a:endParaRPr lang="ru-RU" alt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30678" name="Group 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03182803"/>
              </p:ext>
            </p:extLst>
          </p:nvPr>
        </p:nvGraphicFramePr>
        <p:xfrm>
          <a:off x="315813" y="1556792"/>
          <a:ext cx="8359776" cy="4320480"/>
        </p:xfrm>
        <a:graphic>
          <a:graphicData uri="http://schemas.openxmlformats.org/drawingml/2006/table">
            <a:tbl>
              <a:tblPr/>
              <a:tblGrid>
                <a:gridCol w="2786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6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Основная группа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Контрольная группа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(х10</a:t>
                      </a:r>
                      <a:r>
                        <a:rPr kumimoji="0" 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/мм)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63,7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±10,0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1,54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±0,37*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62,36±1,82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1,22±0,06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4, %</a:t>
                      </a:r>
                    </a:p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(х10</a:t>
                      </a:r>
                      <a:r>
                        <a:rPr kumimoji="0" lang="ru-RU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/мм)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38,0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±2,4*</a:t>
                      </a:r>
                    </a:p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±0,38*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41,57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±1,59</a:t>
                      </a:r>
                    </a:p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0,81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±0,05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8, %</a:t>
                      </a:r>
                    </a:p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(х10</a:t>
                      </a:r>
                      <a:r>
                        <a:rPr kumimoji="0" lang="ru-RU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/мм)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31,00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±1,79*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0,73±0,20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28,75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±1,28</a:t>
                      </a:r>
                    </a:p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0,56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±0,04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6213" marR="0" lvl="0" indent="0" algn="l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у.ед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1,10±0,13*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5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1,19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±0,04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38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4923</TotalTime>
  <Words>765</Words>
  <Application>Microsoft Office PowerPoint</Application>
  <PresentationFormat>Экран (4:3)</PresentationFormat>
  <Paragraphs>218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ФГБОУ ВО «ЛУГАНСКИЙ ГОСУДАРСТВЕННЫЙ МЕДИЦИНСКИЙ УНИВЕРСИТЕТ ИМЕНИ СВЯТИТЕЛЯ ЛУКИ» МЗ РФ Кафедра педиатрии и детских инфекций  </vt:lpstr>
      <vt:lpstr>Слайд 2</vt:lpstr>
      <vt:lpstr>Цель исследования:</vt:lpstr>
      <vt:lpstr>Методы исследования:  </vt:lpstr>
      <vt:lpstr>Дизайн исследования:</vt:lpstr>
      <vt:lpstr>Слайд 6</vt:lpstr>
      <vt:lpstr>Анализ характеристики заболеваемости детей  </vt:lpstr>
      <vt:lpstr>Показатели респираторной заболеваемости детей</vt:lpstr>
      <vt:lpstr>Показатели клеточного иммунитета </vt:lpstr>
      <vt:lpstr> </vt:lpstr>
      <vt:lpstr>Слайд 11</vt:lpstr>
      <vt:lpstr>Корреляционные взаимосвязи</vt:lpstr>
      <vt:lpstr>ВЫВОДЫ:</vt:lpstr>
      <vt:lpstr>   ВЫВОДЫ:  </vt:lpstr>
      <vt:lpstr>Пусть у наших детей впереди всегда было безоблачное небо!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ВоВойна  вввввв вывввв</dc:title>
  <dc:creator>Ирина</dc:creator>
  <cp:lastModifiedBy>Andrey</cp:lastModifiedBy>
  <cp:revision>313</cp:revision>
  <dcterms:modified xsi:type="dcterms:W3CDTF">2025-04-10T14:42:49Z</dcterms:modified>
</cp:coreProperties>
</file>