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7" r:id="rId2"/>
    <p:sldId id="260" r:id="rId3"/>
    <p:sldId id="274" r:id="rId4"/>
    <p:sldId id="262" r:id="rId5"/>
    <p:sldId id="263" r:id="rId6"/>
    <p:sldId id="264" r:id="rId7"/>
    <p:sldId id="268" r:id="rId8"/>
    <p:sldId id="265" r:id="rId9"/>
    <p:sldId id="279" r:id="rId10"/>
    <p:sldId id="267" r:id="rId11"/>
    <p:sldId id="269" r:id="rId12"/>
    <p:sldId id="270" r:id="rId13"/>
    <p:sldId id="271" r:id="rId14"/>
    <p:sldId id="272" r:id="rId15"/>
    <p:sldId id="302" r:id="rId16"/>
    <p:sldId id="306" r:id="rId17"/>
    <p:sldId id="258" r:id="rId18"/>
  </p:sldIdLst>
  <p:sldSz cx="9144000" cy="5715000" type="screen16x10"/>
  <p:notesSz cx="9144000" cy="5715000"/>
  <p:defaultTextStyle>
    <a:defPPr>
      <a:defRPr lang="ru-RU"/>
    </a:defPPr>
    <a:lvl1pPr marL="0" algn="l" defTabSz="713232">
      <a:defRPr sz="14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>
      <a:defRPr sz="14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>
      <a:defRPr sz="14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>
      <a:defRPr sz="14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>
      <a:defRPr sz="14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>
      <a:defRPr sz="14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>
      <a:defRPr sz="14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>
      <a:defRPr sz="14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>
      <a:defRPr sz="14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32C4D-B6C0-42DB-90AF-0121BD03C57B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714375"/>
            <a:ext cx="3086100" cy="1928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751138"/>
            <a:ext cx="7315200" cy="2249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2925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542925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60317-EBA7-4452-BC9F-E18B7614E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8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В последние годы отмечается рост патологии плода, приводящей к нарушению или невозможности адаптации ребенка 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внеутробной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жизни.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Внедрение современных методов диагностики, которые способны выявлять перинатальные нарушения на самых ранних стадиях является одной из важных задач неонатологии и педиатрии, решение которой позволит не только объективно оценить риск развития патологических состояний у младенцев в раннем неонатальном периоде, но и разработать комплекс мер по снижению ранней неонатальной и, как следствие, младенческой заболеваемости и смертности.</a:t>
            </a:r>
            <a:endParaRPr lang="ru-RU" sz="18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Изучение свойств вегетативной регуляции сердечно-сосудистой системы остается актуальным направлением фундаментальной медицины</a:t>
            </a:r>
            <a:endParaRPr lang="ru-RU" sz="18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5220E-738C-4628-A1BA-61616A78DB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5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действием неблагоприятных факторов возможно развитие функциональной недостаточности симпатического звена нейровегетативной регуляции с возникновением вегетативного дисбаланса во время ранней неонатальной адаптации [Долгова З.Р., 2014; Иванов Д.О., 2017;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Fairchild K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2010].  В свою очередь дисбаланс способствует развитию нарушений функций сердца, а именно нарушению сердечного ритма, формированию электрофизиологической нестабильности миокарда с риском возникновения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жизнеугрожающих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состояний, особенно у недоношенных новорожденных детей, у незрелых и ослабленных младенцев [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Деревцов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В.В., 2010; Крутова А.В., 2015; Макаров Л.М., 2017г;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Sanatani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2012].  На фоне вегетативного дисбаланса также могут развиться нарушения центральной и периферической гемодинамики, нарушение функции ЖКТ (синдром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срыгиваний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рвоты) нарушение частоты и ритма дыхания, что отягощает состояние новорожденных детей [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Близнецова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 А, 2014; Козлова Л.В., 2017; Тумаева Т. С, 2018; Хазанов А.И., 2014;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Porges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S.W., 2011;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Zimmerman E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2015]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60317-EBA7-4452-BC9F-E18B7614EC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8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Всем детям проводилось комплексное обследование, включающее лабораторные (ОАК, Б/х анализ крови) и  инструментальные (НСГ, мониторинг АД, ЭКГ,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ДЭхо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-КГ)  методы  обследования.</a:t>
            </a:r>
            <a:endParaRPr lang="ru-RU" sz="18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Вегетативная регуляция кровообращения исследовалась с помощью синхронной регистрации сигналов электрокардиограммы (ЭКГ),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фотоплетизмограммы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(ФПГ) и дыхания при помощи многоканального регистратора биологических сигналов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Реакор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-Т» (Медиком-МТД, Таганрог, Russia) у всех детей, включенных в исследование.  </a:t>
            </a:r>
            <a:endParaRPr lang="ru-RU" sz="18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5220E-738C-4628-A1BA-61616A78DB2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3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Для показателей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HF2%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LF/HF2 ФПГ с области большого родничка были построены 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ROC – кривые </a:t>
            </a:r>
            <a:endParaRPr lang="ru-RU" sz="18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5220E-738C-4628-A1BA-61616A78DB2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50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На основе полученных нами данных, предложено оптимизировать практические рекомендации по диагностике раннего выявления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кардиореспираторных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нарушений (изменение ритма сердца, ЧСС, паузы ритма,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жизнеугрожающие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аритмии, нарушение проводимости, изменение ритма дыхания, периоды апноэ) у новорожденных детей.  </a:t>
            </a:r>
            <a:endParaRPr lang="ru-RU" sz="18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План дополнительного наблюдения за детьми для раннего выявления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кардиореспираторных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нарушений представлен на данном слайде. </a:t>
            </a:r>
            <a:endParaRPr lang="ru-RU" sz="18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5220E-738C-4628-A1BA-61616A78DB2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1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97D221-D390-4456-AD06-49616B47640B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42865F-E9A7-4236-B812-C308BF80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97D221-D390-4456-AD06-49616B47640B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42865F-E9A7-4236-B812-C308BF80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543675" y="304271"/>
            <a:ext cx="1971675" cy="484319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04271"/>
            <a:ext cx="5800725" cy="484319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97D221-D390-4456-AD06-49616B47640B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42865F-E9A7-4236-B812-C308BF80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97D221-D390-4456-AD06-49616B47640B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42865F-E9A7-4236-B812-C308BF80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7" y="1424782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97D221-D390-4456-AD06-49616B47640B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42865F-E9A7-4236-B812-C308BF80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628650" y="1521354"/>
            <a:ext cx="3886200" cy="362611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4629150" y="1521354"/>
            <a:ext cx="3886200" cy="362611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97D221-D390-4456-AD06-49616B47640B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42865F-E9A7-4236-B812-C308BF80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04271"/>
            <a:ext cx="7886700" cy="1104636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29842" y="2087562"/>
            <a:ext cx="3868340" cy="307049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29150" y="2087562"/>
            <a:ext cx="3887391" cy="307049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97D221-D390-4456-AD06-49616B47640B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42865F-E9A7-4236-B812-C308BF80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97D221-D390-4456-AD06-49616B47640B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42865F-E9A7-4236-B812-C308BF80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97D221-D390-4456-AD06-49616B47640B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42865F-E9A7-4236-B812-C308BF80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887391" y="822855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97D221-D390-4456-AD06-49616B47640B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42865F-E9A7-4236-B812-C308BF80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97D221-D390-4456-AD06-49616B47640B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42865F-E9A7-4236-B812-C308BF80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97D221-D390-4456-AD06-49616B47640B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42865F-E9A7-4236-B812-C308BF80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3232">
        <a:lnSpc>
          <a:spcPct val="90000"/>
        </a:lnSpc>
        <a:spcBef>
          <a:spcPts val="0"/>
        </a:spcBef>
        <a:buNone/>
        <a:defRPr sz="3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>
        <a:lnSpc>
          <a:spcPct val="90000"/>
        </a:lnSpc>
        <a:spcBef>
          <a:spcPts val="780"/>
        </a:spcBef>
        <a:buFont typeface="Arial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>
        <a:lnSpc>
          <a:spcPct val="90000"/>
        </a:lnSpc>
        <a:spcBef>
          <a:spcPts val="39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>
        <a:lnSpc>
          <a:spcPct val="90000"/>
        </a:lnSpc>
        <a:spcBef>
          <a:spcPts val="39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>
        <a:lnSpc>
          <a:spcPct val="90000"/>
        </a:lnSpc>
        <a:spcBef>
          <a:spcPts val="39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>
        <a:lnSpc>
          <a:spcPct val="90000"/>
        </a:lnSpc>
        <a:spcBef>
          <a:spcPts val="39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>
        <a:lnSpc>
          <a:spcPct val="90000"/>
        </a:lnSpc>
        <a:spcBef>
          <a:spcPts val="39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>
        <a:lnSpc>
          <a:spcPct val="90000"/>
        </a:lnSpc>
        <a:spcBef>
          <a:spcPts val="39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>
        <a:lnSpc>
          <a:spcPct val="90000"/>
        </a:lnSpc>
        <a:spcBef>
          <a:spcPts val="39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031235" indent="-178308" algn="l" defTabSz="713232">
        <a:lnSpc>
          <a:spcPct val="90000"/>
        </a:lnSpc>
        <a:spcBef>
          <a:spcPts val="39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3232"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>
        <a:defRPr sz="1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TextBox 5"/>
          <p:cNvSpPr/>
          <p:nvPr/>
        </p:nvSpPr>
        <p:spPr bwMode="auto">
          <a:xfrm>
            <a:off x="89502" y="2422199"/>
            <a:ext cx="8466554" cy="151743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70200" tIns="35100" rIns="70200" bIns="351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Регуляция сердечно-сосудистой деятельности вегетативной нервной системой у младенцев: специфические аспекты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200" b="1" spc="-1" dirty="0">
              <a:solidFill>
                <a:srgbClr val="C00000"/>
              </a:solidFill>
            </a:endParaRPr>
          </a:p>
        </p:txBody>
      </p:sp>
      <p:sp>
        <p:nvSpPr>
          <p:cNvPr id="89" name="TextBox 6"/>
          <p:cNvSpPr/>
          <p:nvPr/>
        </p:nvSpPr>
        <p:spPr bwMode="auto">
          <a:xfrm>
            <a:off x="413538" y="3817607"/>
            <a:ext cx="8129440" cy="114810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70200" tIns="35100" rIns="70200" bIns="35100" anchor="t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Муреева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Елена Николаевна, к.м.н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ассистент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кафедры госпитальной педиатрии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неонатологии КИДЗ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Черненков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Юрий Валентинович, д.м.н., профессор, заведующий кафедрой госпитальной педиатрии и неонатологии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КИДЗ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ФГБОУ ВО Саратовский ГМУ им. В.И. Разумовского МЗ РФ, Саратов, Россия</a:t>
            </a:r>
          </a:p>
        </p:txBody>
      </p:sp>
      <p:sp>
        <p:nvSpPr>
          <p:cNvPr id="90" name="Прямоугольник 1"/>
          <p:cNvSpPr/>
          <p:nvPr/>
        </p:nvSpPr>
        <p:spPr bwMode="auto">
          <a:xfrm>
            <a:off x="8669430" y="-57600"/>
            <a:ext cx="561870" cy="582870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1" name="Рисунок 2"/>
          <p:cNvPicPr/>
          <p:nvPr/>
        </p:nvPicPr>
        <p:blipFill>
          <a:blip r:embed="rId2"/>
          <a:stretch/>
        </p:blipFill>
        <p:spPr bwMode="auto">
          <a:xfrm>
            <a:off x="0" y="30358"/>
            <a:ext cx="2763180" cy="1159799"/>
          </a:xfrm>
          <a:prstGeom prst="rect">
            <a:avLst/>
          </a:prstGeom>
          <a:ln w="0">
            <a:noFill/>
          </a:ln>
        </p:spPr>
      </p:pic>
      <p:sp>
        <p:nvSpPr>
          <p:cNvPr id="92" name="Прямоугольник 7"/>
          <p:cNvSpPr/>
          <p:nvPr/>
        </p:nvSpPr>
        <p:spPr bwMode="auto">
          <a:xfrm>
            <a:off x="3653898" y="981186"/>
            <a:ext cx="4889080" cy="62488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70200" tIns="35100" rIns="70200" bIns="351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200" spc="-1" dirty="0">
                <a:solidFill>
                  <a:srgbClr val="000000"/>
                </a:solidFill>
                <a:ea typeface="DejaVu Sans"/>
              </a:rPr>
              <a:t>Кафедра госпитальной педиатрии и </a:t>
            </a:r>
            <a:r>
              <a:rPr lang="ru-RU" sz="1200" spc="-1" dirty="0">
                <a:solidFill>
                  <a:srgbClr val="000000"/>
                </a:solidFill>
                <a:ea typeface="DejaVu Sans"/>
              </a:rPr>
              <a:t>неонатологии </a:t>
            </a: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200" spc="-1" dirty="0">
                <a:solidFill>
                  <a:srgbClr val="000000"/>
                </a:solidFill>
                <a:ea typeface="DejaVu Sans"/>
              </a:rPr>
              <a:t>Клинического Института Детского Здоровья (КИДЗ), </a:t>
            </a:r>
            <a:endParaRPr lang="ru-RU" sz="1200" spc="-1" dirty="0">
              <a:solidFill>
                <a:srgbClr val="000000"/>
              </a:solidFill>
              <a:ea typeface="DejaVu Sans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200" spc="-1" dirty="0">
                <a:solidFill>
                  <a:srgbClr val="000000"/>
                </a:solidFill>
                <a:ea typeface="DejaVu Sans"/>
              </a:rPr>
              <a:t>зав. кафедрой - д.м.н., профессор Ю. В. </a:t>
            </a:r>
            <a:r>
              <a:rPr lang="ru-RU" sz="1200" spc="-1" dirty="0" err="1">
                <a:solidFill>
                  <a:srgbClr val="000000"/>
                </a:solidFill>
                <a:ea typeface="DejaVu Sans"/>
              </a:rPr>
              <a:t>Черненков</a:t>
            </a:r>
            <a:endParaRPr lang="ru-RU" sz="1200" spc="-1" dirty="0">
              <a:solidFill>
                <a:srgbClr val="000000"/>
              </a:solidFill>
              <a:ea typeface="DejaVu Sans"/>
            </a:endParaRPr>
          </a:p>
        </p:txBody>
      </p:sp>
      <p:pic>
        <p:nvPicPr>
          <p:cNvPr id="93" name="Picture 2" descr="https://sun119-2.userapi.com/impg/AYpqU3fwb7pYYOFIjkGCGr9gWTWw48wjy-jcOA/qzQhjwlBJ7w.jpg?size=2560x652&amp;quality=95&amp;sign=92b409c7605ef86ea09a20f95b46bf1d&amp;type=album"/>
          <p:cNvPicPr/>
          <p:nvPr/>
        </p:nvPicPr>
        <p:blipFill>
          <a:blip r:embed="rId3"/>
          <a:stretch/>
        </p:blipFill>
        <p:spPr bwMode="auto">
          <a:xfrm>
            <a:off x="5740378" y="183749"/>
            <a:ext cx="2802600" cy="792300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239" y="1019669"/>
            <a:ext cx="3960210" cy="81068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1200" b="1" dirty="0"/>
              <a:t>VIII</a:t>
            </a:r>
            <a:r>
              <a:rPr lang="ru-RU" sz="1200" b="1" dirty="0"/>
              <a:t> </a:t>
            </a:r>
            <a:r>
              <a:rPr lang="ru-RU" sz="1200" b="1" dirty="0"/>
              <a:t>Республиканская</a:t>
            </a:r>
            <a:endParaRPr lang="ru-RU" sz="1200" b="1" dirty="0"/>
          </a:p>
          <a:p>
            <a:r>
              <a:rPr lang="ru-RU" sz="1200" b="1" dirty="0"/>
              <a:t>научно-практическая интернет-конференция </a:t>
            </a:r>
            <a:endParaRPr lang="ru-RU" sz="1200" b="1" dirty="0"/>
          </a:p>
          <a:p>
            <a:r>
              <a:rPr lang="ru-RU" sz="1200" b="1" dirty="0"/>
              <a:t>«Актуальные вопросы педиатрии</a:t>
            </a:r>
            <a:r>
              <a:rPr lang="ru-RU" sz="1200" b="1" dirty="0"/>
              <a:t>», Донецкая Народная Республика, Донецк, 16.04.2026 г.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0333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39552" y="193204"/>
            <a:ext cx="7543750" cy="725946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Техника проведения данного исследования.  </a:t>
            </a:r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32255"/>
            <a:ext cx="8136904" cy="4826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Регистрация сигналов проводилась однократно, на 3-и сутки у доношенных новорожденных с физиологическим течение периода ранней неонатальной адаптации, у маловесных новорожденных и доношенных, с патологическим течение ранней неонатальной адаптации, регистрацию сигналов проводили при отсутствии инвазивных вмешательств (на 10-14 сутки жизни). 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Инфракрасные датчики ФПГ отраженного света накладывались на пятку и на область большого родничка новорожденного (был использован оптический датчик инфракрасного диапазона (950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с активной подсветкой в отраженном свете, полоса пропускания 0,016–30 Гц).  Датчик рекурсии дыхания (РД) позволил зарегистрировать торакальное и абдоминальное дыхание. Регистрация сигнала ЭКГ проводилась в I стандартном отведении по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Эйнтховену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Информация о вариабельности сердечного ритма была получена из ЭКГ с помощью выделения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кардиоинтервалограммы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 использованием специально разработанной для этой задачи программы </a:t>
            </a:r>
            <a:r>
              <a:rPr lang="ru-RU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(Свидетельство о государственной регистрации программы для ЭВМ №2010611339 от 16.02.2010 г.).</a:t>
            </a:r>
          </a:p>
          <a:p>
            <a:pPr indent="457200" algn="just"/>
            <a:endParaRPr lang="ru-RU" sz="1600" dirty="0">
              <a:cs typeface="Times New Roman" panose="02020603050405020304" pitchFamily="18" charset="0"/>
            </a:endParaRPr>
          </a:p>
          <a:p>
            <a:pPr indent="269875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Сигналы фиксировались во время сна младенца. Процесс регистрации происходил в тихой комнате с контролируемой температурой. Все данные </a:t>
            </a:r>
            <a:r>
              <a:rPr lang="ru-RU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дискретизировались</a:t>
            </a: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со скоростью 250 выборок в секунду и преобразовывались в цифровой формат с разрядностью 14 бит, имея полосу частот от 0,05 до 100 Гц.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8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39552" y="193204"/>
            <a:ext cx="7543750" cy="725946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6244" y="47141"/>
            <a:ext cx="788682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     Обработка данных записи ЭКГ, ФПГ и дыхания проводилась с помощью программного обеспечения  устройства «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Реакор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-т» :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програмное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обеспечение «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Энцефалан-са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» обеспечивает расчет и визуализацию трендов, отражающих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покардиоцикловую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(изменения показателей от сердечного цикла к циклу) динамику различных физиологических показателей сердечно-сосудистой (ССС), вегетативной (ВНС), центральной нервной систем (ЦНС) и дыхания в едином временном масштабе, что обеспечивает возможность визуальной оценки их взаимосвязи (сигналы из перечня (при наличии соответствующих датчиков: ЭКГ, РД, ФПГ. )) </a:t>
            </a: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(патент РФ 2252692 от 2003г, С. М. Захаров, А. А. Скоморохов, Б.Е. Смирнов).</a:t>
            </a:r>
            <a:endParaRPr lang="ru-RU" sz="11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6139" t="35993" r="49999" b="10782"/>
          <a:stretch/>
        </p:blipFill>
        <p:spPr>
          <a:xfrm>
            <a:off x="3448450" y="2964858"/>
            <a:ext cx="4977927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6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39552" y="193204"/>
            <a:ext cx="7543750" cy="7259464"/>
          </a:xfrm>
        </p:spPr>
        <p:txBody>
          <a:bodyPr>
            <a:noAutofit/>
          </a:bodyPr>
          <a:lstStyle/>
          <a:p>
            <a:pPr marL="0" indent="0" algn="r"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4691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cs typeface="Times New Roman" panose="02020603050405020304" pitchFamily="18" charset="0"/>
              </a:rPr>
              <a:t>На рисунке 2 представлены примеры экспериментальных записей ЭКГ, последовательности RR-интервалов и ФПГ на примере новорожденного 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14" y="1541807"/>
            <a:ext cx="8291279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-1764704" y="-6846"/>
            <a:ext cx="7543750" cy="725946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5292"/>
            <a:ext cx="7536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       </a:t>
            </a:r>
            <a:r>
              <a:rPr lang="ru-RU" sz="2400" dirty="0">
                <a:cs typeface="Times New Roman" panose="02020603050405020304" pitchFamily="18" charset="0"/>
              </a:rPr>
              <a:t>Для измерения силы синхронизации между низкочастотными колебаниями ВСР и вариабельности </a:t>
            </a:r>
            <a:r>
              <a:rPr lang="ru-RU" sz="2400" dirty="0" err="1">
                <a:cs typeface="Times New Roman" panose="02020603050405020304" pitchFamily="18" charset="0"/>
              </a:rPr>
              <a:t>фотоплетизмографических</a:t>
            </a:r>
            <a:r>
              <a:rPr lang="ru-RU" sz="2400" dirty="0">
                <a:cs typeface="Times New Roman" panose="02020603050405020304" pitchFamily="18" charset="0"/>
              </a:rPr>
              <a:t> волн у новорожденных был </a:t>
            </a:r>
            <a:r>
              <a:rPr lang="ru-RU" sz="2400" u="sng" dirty="0">
                <a:cs typeface="Times New Roman" panose="02020603050405020304" pitchFamily="18" charset="0"/>
              </a:rPr>
              <a:t>впервые</a:t>
            </a:r>
            <a:r>
              <a:rPr lang="ru-RU" sz="2400" dirty="0">
                <a:cs typeface="Times New Roman" panose="02020603050405020304" pitchFamily="18" charset="0"/>
              </a:rPr>
              <a:t> введен показатель общего процента фазовой синхронизации (</a:t>
            </a:r>
            <a:r>
              <a:rPr lang="en-US" sz="2400" dirty="0">
                <a:cs typeface="Times New Roman" panose="02020603050405020304" pitchFamily="18" charset="0"/>
              </a:rPr>
              <a:t>S</a:t>
            </a:r>
            <a:r>
              <a:rPr lang="ru-RU" sz="2400" dirty="0">
                <a:cs typeface="Times New Roman" panose="02020603050405020304" pitchFamily="18" charset="0"/>
              </a:rPr>
              <a:t>-индекс). Этот индекс рассчитывается для пары сигналов: ФПГ  и </a:t>
            </a:r>
            <a:r>
              <a:rPr lang="en-US" sz="2400" dirty="0">
                <a:cs typeface="Times New Roman" panose="02020603050405020304" pitchFamily="18" charset="0"/>
              </a:rPr>
              <a:t>RR</a:t>
            </a:r>
            <a:r>
              <a:rPr lang="ru-RU" sz="2400" dirty="0">
                <a:cs typeface="Times New Roman" panose="02020603050405020304" pitchFamily="18" charset="0"/>
              </a:rPr>
              <a:t>-интервалов ЭКГ.</a:t>
            </a:r>
          </a:p>
        </p:txBody>
      </p:sp>
    </p:spTree>
    <p:extLst>
      <p:ext uri="{BB962C8B-B14F-4D97-AF65-F5344CB8AC3E}">
        <p14:creationId xmlns:p14="http://schemas.microsoft.com/office/powerpoint/2010/main" val="281256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-1764704" y="-6846"/>
            <a:ext cx="7543750" cy="725946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2857" y="327662"/>
            <a:ext cx="753692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В ходе проведения данного метода исследования у новорожденных были выявлены следующие данные: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Новорожденные дети с физиологическим течением периода неонатальной адаптации характеризуются функциональной незрелостью симпатической вегетативной регуляции кровообращения (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-индекс - 14,4-18,5) и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преобладание симпатического и </a:t>
            </a:r>
            <a:r>
              <a:rPr lang="ru-RU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барорефлекторного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влияния на функцию сердца, а в регуляции периферического кровотока преобладают дыхательные влияния над симпатическими.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Новорожденные дети с патологическим течением неонатальной адаптации характеризуются 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функциональной незрелостью симпатической вегетативной регуляции кровообращения (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-индекс - 14,4-18,5) и преобладанием симпатических влияний и на функцию сердца и на периферический кровоток.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2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076" y="2231801"/>
            <a:ext cx="3888432" cy="3537570"/>
          </a:xfrm>
          <a:prstGeom prst="rect">
            <a:avLst/>
          </a:prstGeom>
        </p:spPr>
      </p:pic>
      <p:sp>
        <p:nvSpPr>
          <p:cNvPr id="6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4" y="2200251"/>
            <a:ext cx="4104456" cy="35375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1684" y="1374760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ROC- кривая для показателя HF2% ФПГ с области большого родничка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066581" y="1904931"/>
            <a:ext cx="2155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27799" y="1374760"/>
            <a:ext cx="3682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ROC- кривая для показателя LF/HF2 ФПГ с области большого родничка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6168954" y="1904931"/>
            <a:ext cx="21716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D6C8E5B-BF32-4B94-A334-D163D1032D80}"/>
              </a:ext>
            </a:extLst>
          </p:cNvPr>
          <p:cNvSpPr txBox="1"/>
          <p:nvPr/>
        </p:nvSpPr>
        <p:spPr>
          <a:xfrm>
            <a:off x="104962" y="170727"/>
            <a:ext cx="820891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Определены наиболее значимые показатели вариабельности сердечного ритма и фотоплетизмографии (HF2%, LF/HF2 ФПГ), мониторирование которых позволит на доклиническом этапе диагностировать развитие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кардиореспираторных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нарушений (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жизнеугрожающие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аритмии, изменение ритма дыхания, периоды апноэ) у новорожденных детей с патологическим течением ранней неонатальной адаптации.</a:t>
            </a:r>
          </a:p>
        </p:txBody>
      </p:sp>
    </p:spTree>
    <p:extLst>
      <p:ext uri="{BB962C8B-B14F-4D97-AF65-F5344CB8AC3E}">
        <p14:creationId xmlns:p14="http://schemas.microsoft.com/office/powerpoint/2010/main" val="2767023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6006" y="165592"/>
            <a:ext cx="7920880" cy="606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дополнительного наблюдения за детьми для раннего выявления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кардиореспираторных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нарушений.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60353" y="940983"/>
            <a:ext cx="3028950" cy="8262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ФПГ с фиксацией инфракрасного датчика отраженного света на области большого родничка всем младенцам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131" y="1847199"/>
            <a:ext cx="2762250" cy="8662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Новорожденным с физиологическим течением неонатальной адаптации - на 3-4 сутки жизни 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945" y="1852505"/>
            <a:ext cx="3057525" cy="8609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Новорожденным с патологическим течением неонатальной адаптации- после при отсутствии инвазивных вмешательств (10-14 сутки жизни)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36553" y="2742832"/>
            <a:ext cx="2876550" cy="3381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Вычисление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HF2% и LF/HF2.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5960" y="3206550"/>
            <a:ext cx="2190750" cy="5034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HF2% &gt;56,805</a:t>
            </a: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LF/HF2 ФПГ ≤0,5709</a:t>
            </a: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945" y="3206550"/>
            <a:ext cx="2523189" cy="5034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HF2% ≤56,805</a:t>
            </a: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LF/HF2 ФПГ ≥0,5709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7690" y="3867801"/>
            <a:ext cx="2771775" cy="1771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плановых медицинских осмотров согласно п</a:t>
            </a:r>
            <a:r>
              <a:rPr lang="ru-RU" sz="12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риказу Министерства здравоохранения РФ от 10 августа 2017 г. N514н «О Порядке проведения профилактических медицинских осмотров несовершеннолетних» (с изменениями от 19.11.2020г)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16541" y="3752911"/>
            <a:ext cx="3067050" cy="6020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группы дополнительного диспансерного наблюдения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70502" y="4397866"/>
            <a:ext cx="3479968" cy="12167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Повторное проведение ФПГ с фиксацией инфракрасного датчика отраженного света на области большого родничка через 1 месяц, </a:t>
            </a:r>
            <a:endParaRPr lang="ru-RU" sz="11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Наблюдение педиатра, невролога, кардиолога </a:t>
            </a:r>
            <a:endParaRPr lang="ru-RU" sz="1100" dirty="0">
              <a:effectLst/>
              <a:ea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>
            <a:cxnSpLocks/>
            <a:stCxn id="7" idx="3"/>
            <a:endCxn id="9" idx="0"/>
          </p:cNvCxnSpPr>
          <p:nvPr/>
        </p:nvCxnSpPr>
        <p:spPr>
          <a:xfrm>
            <a:off x="5789303" y="1354133"/>
            <a:ext cx="1032405" cy="498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  <a:stCxn id="7" idx="1"/>
            <a:endCxn id="8" idx="0"/>
          </p:cNvCxnSpPr>
          <p:nvPr/>
        </p:nvCxnSpPr>
        <p:spPr>
          <a:xfrm flipH="1">
            <a:off x="1903256" y="1354133"/>
            <a:ext cx="857097" cy="493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  <a:stCxn id="8" idx="2"/>
            <a:endCxn id="10" idx="1"/>
          </p:cNvCxnSpPr>
          <p:nvPr/>
        </p:nvCxnSpPr>
        <p:spPr>
          <a:xfrm>
            <a:off x="1903256" y="2713484"/>
            <a:ext cx="933297" cy="198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  <a:stCxn id="9" idx="2"/>
            <a:endCxn id="10" idx="3"/>
          </p:cNvCxnSpPr>
          <p:nvPr/>
        </p:nvCxnSpPr>
        <p:spPr>
          <a:xfrm flipH="1">
            <a:off x="5713103" y="2713484"/>
            <a:ext cx="1108605" cy="198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  <a:stCxn id="10" idx="2"/>
            <a:endCxn id="11" idx="3"/>
          </p:cNvCxnSpPr>
          <p:nvPr/>
        </p:nvCxnSpPr>
        <p:spPr>
          <a:xfrm flipH="1">
            <a:off x="3256710" y="3080969"/>
            <a:ext cx="1018118" cy="37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  <a:stCxn id="10" idx="2"/>
            <a:endCxn id="12" idx="1"/>
          </p:cNvCxnSpPr>
          <p:nvPr/>
        </p:nvCxnSpPr>
        <p:spPr>
          <a:xfrm>
            <a:off x="4274828" y="3080969"/>
            <a:ext cx="1018117" cy="37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  <a:stCxn id="11" idx="1"/>
          </p:cNvCxnSpPr>
          <p:nvPr/>
        </p:nvCxnSpPr>
        <p:spPr>
          <a:xfrm flipH="1">
            <a:off x="633912" y="3458262"/>
            <a:ext cx="432048" cy="420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cxnSpLocks/>
          </p:cNvCxnSpPr>
          <p:nvPr/>
        </p:nvCxnSpPr>
        <p:spPr>
          <a:xfrm flipH="1">
            <a:off x="6317353" y="3723563"/>
            <a:ext cx="945590" cy="281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cxnSpLocks/>
          </p:cNvCxnSpPr>
          <p:nvPr/>
        </p:nvCxnSpPr>
        <p:spPr>
          <a:xfrm>
            <a:off x="3871962" y="4354928"/>
            <a:ext cx="978104" cy="464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7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rcRect t="13349" r="2977" b="7090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Прямоугольник 1"/>
          <p:cNvSpPr/>
          <p:nvPr/>
        </p:nvSpPr>
        <p:spPr bwMode="auto">
          <a:xfrm>
            <a:off x="1" y="3795622"/>
            <a:ext cx="9144000" cy="191937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r>
              <a:rPr lang="en-US"/>
              <a:t>v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4049574"/>
            <a:ext cx="7886700" cy="774031"/>
          </a:xfrm>
        </p:spPr>
        <p:txBody>
          <a:bodyPr/>
          <a:lstStyle/>
          <a:p>
            <a:pPr>
              <a:defRPr/>
            </a:pPr>
            <a:r>
              <a:rPr lang="ru-RU"/>
              <a:t>Спасибо за внимание</a:t>
            </a:r>
          </a:p>
        </p:txBody>
      </p:sp>
      <p:sp>
        <p:nvSpPr>
          <p:cNvPr id="10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39552" y="193204"/>
            <a:ext cx="7543750" cy="725946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Исследование степени взаимодействия различных систем организма является перспективным направлением развития медицины. </a:t>
            </a:r>
            <a:r>
              <a:rPr lang="ru-RU" sz="2400" dirty="0">
                <a:ea typeface="Calibri" pitchFamily="34" charset="0"/>
                <a:cs typeface="Times New Roman" panose="02020603050405020304" pitchFamily="18" charset="0"/>
              </a:rPr>
              <a:t>Более </a:t>
            </a:r>
            <a:r>
              <a:rPr lang="ru-RU" sz="2400" i="1" u="sng" dirty="0">
                <a:ea typeface="Calibri" pitchFamily="34" charset="0"/>
                <a:cs typeface="Times New Roman" panose="02020603050405020304" pitchFamily="18" charset="0"/>
              </a:rPr>
              <a:t>30% </a:t>
            </a:r>
            <a:r>
              <a:rPr lang="ru-RU" sz="2400" dirty="0">
                <a:ea typeface="Calibri" pitchFamily="34" charset="0"/>
                <a:cs typeface="Times New Roman" panose="02020603050405020304" pitchFamily="18" charset="0"/>
              </a:rPr>
              <a:t>всех форм хронических заболеваний взрослого населения  имеют свои истоки в детском возрасте. </a:t>
            </a:r>
            <a:r>
              <a:rPr lang="ru-RU" sz="2400" dirty="0">
                <a:cs typeface="Times New Roman" panose="02020603050405020304" pitchFamily="18" charset="0"/>
              </a:rPr>
              <a:t>В последние годы отмечается рост патологии плода, приводящей к нарушению или невозможности адаптации ребенка к </a:t>
            </a:r>
            <a:r>
              <a:rPr lang="ru-RU" sz="2400" dirty="0" err="1">
                <a:cs typeface="Times New Roman" panose="02020603050405020304" pitchFamily="18" charset="0"/>
              </a:rPr>
              <a:t>внеутробной</a:t>
            </a:r>
            <a:r>
              <a:rPr lang="ru-RU" sz="2400" dirty="0">
                <a:cs typeface="Times New Roman" panose="02020603050405020304" pitchFamily="18" charset="0"/>
              </a:rPr>
              <a:t> жизни</a:t>
            </a:r>
            <a:r>
              <a:rPr lang="ru-RU" sz="200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 1. 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77" y="3003511"/>
            <a:ext cx="8004742" cy="2743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02E628-91E6-40F4-A632-141FA191F2B8}"/>
              </a:ext>
            </a:extLst>
          </p:cNvPr>
          <p:cNvSpPr txBox="1"/>
          <p:nvPr/>
        </p:nvSpPr>
        <p:spPr>
          <a:xfrm>
            <a:off x="123120" y="4902470"/>
            <a:ext cx="8376613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ru-RU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Гриценко В.А., </a:t>
            </a:r>
            <a:r>
              <a:rPr lang="ru-RU" sz="9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Вялкова</a:t>
            </a:r>
            <a:r>
              <a:rPr lang="ru-RU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А.А., Азарова Е.В., Гриценко Я.В. Клинико-анамнестическая и микробиологическая характеристика новорожденных с разным характером ранней неонатальной адаптации. Курский научно-практический вестник "Человек и его здоровье". 2009. 3: 38-46.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 bwMode="auto">
          <a:xfrm>
            <a:off x="4211960" y="271318"/>
            <a:ext cx="4127003" cy="56446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/>
          <p:nvPr/>
        </p:nvSpPr>
        <p:spPr bwMode="auto">
          <a:xfrm>
            <a:off x="1214414" y="4429136"/>
            <a:ext cx="7272068" cy="34901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r"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26428" y="1166705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428" y="3308586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7660" y="-603144"/>
            <a:ext cx="7886700" cy="785982"/>
          </a:xfrm>
        </p:spPr>
        <p:txBody>
          <a:bodyPr/>
          <a:lstStyle/>
          <a:p>
            <a:pPr algn="ctr"/>
            <a:endParaRPr lang="ru-RU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87355" y="121195"/>
            <a:ext cx="8090946" cy="5737819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В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недрение современных методов диагностики, которые способны выявлять перинатальные нарушения на самых ранних стадиях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является одной из важных задач неонатологии и педиатрии, решение которой позволит не только объективно оценить риск развития патологических состояний у младенцев в раннем неонатальном периоде, но и разработать комплекс мер по снижению ранней неонатальной и, как следствие, младенческой заболеваемости и смертности.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Изучение свойств вегетативной регуляции сердечно-сосудистой системы остается актуальным направлением фундаментальной медицины. </a:t>
            </a:r>
            <a:r>
              <a:rPr lang="ru-RU" baseline="30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3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3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3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3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3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3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Allen J., Di Maria C., </a:t>
            </a:r>
            <a:r>
              <a:rPr lang="en-US" sz="1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Mizeva</a:t>
            </a:r>
            <a:r>
              <a:rPr lang="en-US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I., </a:t>
            </a:r>
            <a:r>
              <a:rPr lang="en-US" sz="1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Podtaev</a:t>
            </a:r>
            <a:r>
              <a:rPr lang="en-US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 Finger microvascular responses to deep inspiratory gasp assessed and quantified using wavelet analysis. Physiological Measurement 2013; 34 (7): 769-779.</a:t>
            </a:r>
            <a:endParaRPr lang="ru-RU" sz="1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ru-RU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676F85A-591B-4DC5-8188-10D7880B9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471" y="3371677"/>
            <a:ext cx="3962743" cy="21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2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251520" y="193204"/>
            <a:ext cx="4896544" cy="725946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ru-RU" sz="1800" dirty="0">
                <a:cs typeface="Times New Roman" panose="02020603050405020304" pitchFamily="18" charset="0"/>
              </a:rPr>
              <a:t>В последние годы в педиатрии и неонатологии активно проводятся исследования вегетативного гомеостаза с использованием вариабельности сердечного ритма, являющимся высокочувствительным маркером состояния адаптации ребенка.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309" y="193204"/>
            <a:ext cx="3375329" cy="240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3"/>
          <p:cNvSpPr/>
          <p:nvPr/>
        </p:nvSpPr>
        <p:spPr bwMode="auto">
          <a:xfrm>
            <a:off x="8617638" y="0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065412"/>
            <a:ext cx="8510134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Изменения вариабельности сердечного ритма могут быть использованы у недоношенных новорожденных для прогнозирования развития неврологических нарушений</a:t>
            </a:r>
            <a:r>
              <a:rPr lang="ru-RU" sz="1800" baseline="30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 также риска ранних вегетативно обусловленных осложнений</a:t>
            </a:r>
            <a:r>
              <a:rPr lang="ru-RU" sz="1800" baseline="30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клиническое значение которых у детей раннего возраста очень велико. </a:t>
            </a:r>
          </a:p>
          <a:p>
            <a:pPr algn="just"/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Имеются данные о связи между изменением </a:t>
            </a:r>
            <a:r>
              <a:rPr lang="ru-RU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кардиореспираторного</a:t>
            </a: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взимодействия</a:t>
            </a: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внезапной детской смертью</a:t>
            </a:r>
            <a:r>
              <a:rPr lang="ru-RU" sz="1800" baseline="30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3,4,5</a:t>
            </a:r>
            <a:r>
              <a:rPr lang="ru-RU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Соловьева Г.А. Характеристика состояния вегетативной регуляции по результатам анализа вариабельности сердечного ритма у недоношенных новорожденных с перинатальным поражением центральной нервной системы. Рос </a:t>
            </a:r>
            <a:r>
              <a:rPr lang="ru-RU" sz="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вестн</a:t>
            </a:r>
            <a:r>
              <a:rPr lang="ru-RU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перинатол</a:t>
            </a:r>
            <a:r>
              <a:rPr lang="ru-RU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педиатр</a:t>
            </a:r>
            <a:r>
              <a:rPr lang="en-US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2012; 57 (2): 10-13. </a:t>
            </a:r>
            <a:endParaRPr lang="ru-RU" sz="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Николаева Т.Н., </a:t>
            </a:r>
            <a:r>
              <a:rPr lang="ru-RU" sz="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Дашичев</a:t>
            </a:r>
            <a:r>
              <a:rPr lang="ru-RU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В.В. Исходное состояние и динамика показателей сердечного ритма у недоношенных новорожденных в периоде ранней постнатальной адаптации. Вестник Ивановской медицинской академии</a:t>
            </a:r>
            <a:r>
              <a:rPr lang="en-US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2011; 16 (3): 27-31. </a:t>
            </a:r>
            <a:endParaRPr lang="ru-RU" sz="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Кораблева Н.Н. Синдром внезапной смерти младенца: эволюция определений, эпидемиология и факторы риска. Вопросы современной педиатрии. 2021;20(3):201-209.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de-DE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Garcia AJ 3rd, </a:t>
            </a:r>
            <a:r>
              <a:rPr lang="de-DE" sz="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Koschnitzky</a:t>
            </a:r>
            <a:r>
              <a:rPr lang="de-DE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JE, </a:t>
            </a:r>
            <a:r>
              <a:rPr lang="de-DE" sz="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Dashevskiy</a:t>
            </a:r>
            <a:r>
              <a:rPr lang="de-DE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T, Ramirez JM. </a:t>
            </a:r>
            <a:r>
              <a:rPr lang="en-US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Cardiorespiratory coupling in health and disease. </a:t>
            </a:r>
            <a:r>
              <a:rPr lang="en-US" sz="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</a:t>
            </a:r>
            <a:r>
              <a:rPr lang="en-US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Neurosci</a:t>
            </a:r>
            <a:r>
              <a:rPr lang="en-US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2013; 175(1-2): 26-37.  </a:t>
            </a:r>
            <a:endParaRPr lang="ru-RU" sz="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Pease, A., Fleming, P., Hauck, F. R., Moon, R. Y., Horne, R. S. C., </a:t>
            </a:r>
            <a:r>
              <a:rPr lang="en-US" sz="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L'hoir</a:t>
            </a:r>
            <a:r>
              <a:rPr lang="en-US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P., Ponsonby, A.-L., &amp; Blair, P. (2016). Swaddling and the Risk of Sudden Infant Death Syndrome: A Meta-analysis. </a:t>
            </a:r>
            <a:r>
              <a:rPr lang="ru-RU" sz="7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Pediatrics</a:t>
            </a:r>
            <a:r>
              <a:rPr lang="ru-RU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sz="7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137</a:t>
            </a:r>
            <a:r>
              <a:rPr lang="ru-RU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(6), </a:t>
            </a:r>
            <a:r>
              <a:rPr lang="ru-RU" sz="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Article</a:t>
            </a:r>
            <a:r>
              <a:rPr lang="ru-RU" sz="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e20153275. </a:t>
            </a:r>
            <a:endParaRPr lang="ru-RU" sz="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14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33924" y="123992"/>
            <a:ext cx="5148607" cy="681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неблагоприятных факторов в период ранней неонатальной адаптации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36464" y="999832"/>
            <a:ext cx="5139429" cy="6999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недостаточность симпатического звена нейровегетативной регуляции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43102" y="1869785"/>
            <a:ext cx="5139429" cy="574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вегетативного дисбаланса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8926" y="2669569"/>
            <a:ext cx="3168352" cy="6781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кардиальной дисфункции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077117" y="800493"/>
            <a:ext cx="288032" cy="28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092010" y="1652986"/>
            <a:ext cx="288032" cy="257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70367">
            <a:off x="2138058" y="2415306"/>
            <a:ext cx="288032" cy="273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3285" y="3545157"/>
            <a:ext cx="2236209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сердечного ритма и его циркадной организации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056" y="4508286"/>
            <a:ext cx="2632876" cy="10565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электрофизиологической нестабильности миокарда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49862" y="2787198"/>
            <a:ext cx="2145520" cy="9343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центральной и периферической гемодинамики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68769" y="4074466"/>
            <a:ext cx="1918008" cy="749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срыгиваний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рвоты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382604" y="3316918"/>
            <a:ext cx="216024" cy="201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622983" y="3337860"/>
            <a:ext cx="171534" cy="1186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0209202">
            <a:off x="6820818" y="2431024"/>
            <a:ext cx="165027" cy="422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50083" y="4079333"/>
            <a:ext cx="1796430" cy="7343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 кишечника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38225" y="2794758"/>
            <a:ext cx="1953204" cy="9343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ритма дыхания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5031498" y="2444581"/>
            <a:ext cx="164675" cy="394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684492" y="2454268"/>
            <a:ext cx="136235" cy="162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25"/>
          <p:cNvSpPr>
            <a:spLocks noGrp="1"/>
          </p:cNvSpPr>
          <p:nvPr>
            <p:ph idx="1"/>
          </p:nvPr>
        </p:nvSpPr>
        <p:spPr>
          <a:xfrm>
            <a:off x="8316416" y="5089748"/>
            <a:ext cx="198934" cy="5772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6124189" y="2444581"/>
            <a:ext cx="141776" cy="1629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5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 flipH="1">
            <a:off x="8172400" y="304271"/>
            <a:ext cx="1008112" cy="681021"/>
          </a:xfrm>
        </p:spPr>
        <p:txBody>
          <a:bodyPr/>
          <a:lstStyle/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39552" y="409228"/>
            <a:ext cx="7543750" cy="704344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Оценить уровень нейровегетативного контроля можно при проведении анализа вариабельности ритма сердца с использованием различных методов, в том числе</a:t>
            </a:r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0454" y="1914724"/>
            <a:ext cx="3473474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временного, или статистического (</a:t>
            </a:r>
            <a:r>
              <a:rPr lang="ru-R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time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domain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ru-RU" sz="2000" dirty="0">
                <a:cs typeface="Times New Roman" panose="02020603050405020304" pitchFamily="18" charset="0"/>
              </a:rPr>
              <a:t>),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58264" y="1914723"/>
            <a:ext cx="3669587" cy="16561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частотного, или спектрального (</a:t>
            </a:r>
            <a:r>
              <a:rPr lang="ru-R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freguence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domain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  <a:r>
              <a:rPr lang="ru-RU" sz="2000" dirty="0">
                <a:cs typeface="Times New Roman" panose="02020603050405020304" pitchFamily="18" charset="0"/>
              </a:rPr>
              <a:t>анализа</a:t>
            </a:r>
            <a:r>
              <a:rPr lang="ru-RU" dirty="0"/>
              <a:t>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930948"/>
            <a:ext cx="3600400" cy="1446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Средний NN интервал (нормальный к нормальному интервалы), средняя ЧСС, разница между самым длинным и самым коротким NN интервалом, отличие между дневной и ночной ЧСС и т.д.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58264" y="3930948"/>
            <a:ext cx="3714136" cy="14468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Количественная оценка различных частотных составляющих колебаний ритма сердца (очень низких частот (VLF), низких частот (LF) и высоких частот (HF))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796136" y="1489348"/>
            <a:ext cx="504056" cy="425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339752" y="1489348"/>
            <a:ext cx="504056" cy="425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051720" y="3570908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8" idx="0"/>
          </p:cNvCxnSpPr>
          <p:nvPr/>
        </p:nvCxnSpPr>
        <p:spPr>
          <a:xfrm>
            <a:off x="6293058" y="3570908"/>
            <a:ext cx="2227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810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Частотный (спектральный) анализ вариабельности ритма сердца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179512" y="985292"/>
            <a:ext cx="8136904" cy="1224135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1600" dirty="0">
                <a:cs typeface="Times New Roman" panose="02020603050405020304" pitchFamily="18" charset="0"/>
              </a:rPr>
              <a:t> Частотный спектр от 0 до 2 Гц, разделенный на три основных интересующих диапазона, стандартизированный в 1996 году и определяющий регуляцию сердечного сигнала человека: </a:t>
            </a:r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498" y="1713306"/>
            <a:ext cx="4426542" cy="37856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04" y="1713306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очень низкие частоты (VLF) от 0 до 0,04 Гц отражают долгосрочные регуляторные механизмы (терморегуляция, сосудодвигательный тонус периферической, ренин-</a:t>
            </a:r>
            <a:r>
              <a:rPr lang="ru-RU" sz="1600" dirty="0" err="1">
                <a:cs typeface="Times New Roman" panose="02020603050405020304" pitchFamily="18" charset="0"/>
              </a:rPr>
              <a:t>ангиотензиновая</a:t>
            </a:r>
            <a:r>
              <a:rPr lang="ru-RU" sz="1600" dirty="0">
                <a:cs typeface="Times New Roman" panose="02020603050405020304" pitchFamily="18" charset="0"/>
              </a:rPr>
              <a:t> система)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низкие частоты (LF) от 0,04 до 0,15 Гц соответствуют вовлечению в основном симпатической системы и, что более важно, парасимпатической системы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высокие частоты (HF) от 0,15 до 2 Гц у новорожденных соответствуют вентиляционному компоненту под исключительным контролем парасимпатической системы. </a:t>
            </a:r>
          </a:p>
        </p:txBody>
      </p:sp>
    </p:spTree>
    <p:extLst>
      <p:ext uri="{BB962C8B-B14F-4D97-AF65-F5344CB8AC3E}">
        <p14:creationId xmlns:p14="http://schemas.microsoft.com/office/powerpoint/2010/main" val="5445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23528" y="643219"/>
            <a:ext cx="7543750" cy="725946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Для наблюдения за вариабельностью сердечного ритма и раннего выявления </a:t>
            </a:r>
            <a:r>
              <a:rPr lang="ru-RU" sz="2400" dirty="0" err="1">
                <a:cs typeface="Times New Roman" panose="02020603050405020304" pitchFamily="18" charset="0"/>
              </a:rPr>
              <a:t>кардиореспираторных</a:t>
            </a:r>
            <a:r>
              <a:rPr lang="ru-RU" sz="2400" dirty="0">
                <a:cs typeface="Times New Roman" panose="02020603050405020304" pitchFamily="18" charset="0"/>
              </a:rPr>
              <a:t> нарушений (изменение ритма сердца, ЧСС, паузы ритма, </a:t>
            </a:r>
            <a:r>
              <a:rPr lang="ru-RU" sz="2400" dirty="0" err="1">
                <a:cs typeface="Times New Roman" panose="02020603050405020304" pitchFamily="18" charset="0"/>
              </a:rPr>
              <a:t>жизнеугрожающие</a:t>
            </a:r>
            <a:r>
              <a:rPr lang="ru-RU" sz="2400" dirty="0">
                <a:cs typeface="Times New Roman" panose="02020603050405020304" pitchFamily="18" charset="0"/>
              </a:rPr>
              <a:t> аритмии, нарушение проводимости, изменение ритма дыхания, периоды апноэ) у новорожденных мы использовали новый метод исследования: </a:t>
            </a:r>
            <a:r>
              <a:rPr lang="ru-RU" sz="2400" u="sng" dirty="0">
                <a:cs typeface="Times New Roman" panose="02020603050405020304" pitchFamily="18" charset="0"/>
              </a:rPr>
              <a:t>метод синхронной регистрации сигналов электрокардиограммы, </a:t>
            </a:r>
            <a:r>
              <a:rPr lang="ru-RU" sz="2400" u="sng" dirty="0" err="1">
                <a:cs typeface="Times New Roman" panose="02020603050405020304" pitchFamily="18" charset="0"/>
              </a:rPr>
              <a:t>фотоплетизмограммы</a:t>
            </a:r>
            <a:r>
              <a:rPr lang="ru-RU" sz="2400" u="sng" dirty="0">
                <a:cs typeface="Times New Roman" panose="02020603050405020304" pitchFamily="18" charset="0"/>
              </a:rPr>
              <a:t> и дыхания </a:t>
            </a:r>
            <a:r>
              <a:rPr lang="ru-RU" sz="2400" dirty="0">
                <a:cs typeface="Times New Roman" panose="02020603050405020304" pitchFamily="18" charset="0"/>
              </a:rPr>
              <a:t>при помощи многоканального регистратора биологических сигналов «</a:t>
            </a:r>
            <a:r>
              <a:rPr lang="ru-RU" sz="2400" dirty="0" err="1">
                <a:cs typeface="Times New Roman" panose="02020603050405020304" pitchFamily="18" charset="0"/>
              </a:rPr>
              <a:t>Реакор</a:t>
            </a:r>
            <a:r>
              <a:rPr lang="ru-RU" sz="2400" dirty="0">
                <a:cs typeface="Times New Roman" panose="02020603050405020304" pitchFamily="18" charset="0"/>
              </a:rPr>
              <a:t>-Т» (Медиком-МТД, Таганрог, Russia).</a:t>
            </a:r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1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85EE7B-AD59-4C01-875D-DC57F653FB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3358"/>
            <a:ext cx="7992889" cy="52204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3"/>
          <p:cNvSpPr/>
          <p:nvPr/>
        </p:nvSpPr>
        <p:spPr bwMode="auto">
          <a:xfrm>
            <a:off x="8617638" y="1"/>
            <a:ext cx="562874" cy="5737820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4355" y="193204"/>
            <a:ext cx="7886700" cy="6810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Комплектация и принцип работы устройства показан на рис. 1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4400" u="sng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33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ГМ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C1842"/>
      </a:accent2>
      <a:accent3>
        <a:srgbClr val="923254"/>
      </a:accent3>
      <a:accent4>
        <a:srgbClr val="034A90"/>
      </a:accent4>
      <a:accent5>
        <a:srgbClr val="4472C4"/>
      </a:accent5>
      <a:accent6>
        <a:srgbClr val="6F3B55"/>
      </a:accent6>
      <a:hlink>
        <a:srgbClr val="D7B5C6"/>
      </a:hlink>
      <a:folHlink>
        <a:srgbClr val="FF7F7F"/>
      </a:folHlink>
    </a:clrScheme>
    <a:fontScheme name="Разумовский университет">
      <a:majorFont>
        <a:latin typeface="Manrope "/>
        <a:ea typeface="Arial"/>
        <a:cs typeface="Arial"/>
      </a:majorFont>
      <a:minorFont>
        <a:latin typeface="Manrope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3902</TotalTime>
  <Words>1815</Words>
  <Application>Microsoft Office PowerPoint</Application>
  <DocSecurity>0</DocSecurity>
  <PresentationFormat>Экран (16:10)</PresentationFormat>
  <Paragraphs>112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Частотный (спектральный) анализ вариабельности ритма сердца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Erik Shevchenko</dc:creator>
  <cp:keywords/>
  <dc:description/>
  <cp:lastModifiedBy>Пользователь Windows</cp:lastModifiedBy>
  <cp:revision>149</cp:revision>
  <dcterms:created xsi:type="dcterms:W3CDTF">2020-08-17T10:01:19Z</dcterms:created>
  <dcterms:modified xsi:type="dcterms:W3CDTF">2026-04-06T17:21:00Z</dcterms:modified>
  <cp:category/>
  <dc:identifier/>
  <cp:contentStatus/>
  <dc:language/>
  <cp:version/>
</cp:coreProperties>
</file>