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9" r:id="rId13"/>
    <p:sldId id="271" r:id="rId14"/>
    <p:sldId id="270" r:id="rId15"/>
    <p:sldId id="267" r:id="rId16"/>
    <p:sldId id="281" r:id="rId17"/>
    <p:sldId id="26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9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0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7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9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9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6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6771-E1D2-46C7-8EE9-AD2A2D66096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4668-34DD-4D31-9EED-F71AB4E8E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2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5922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ПРИМЕНЕНИЕ ПРОГРАММНОГО </a:t>
            </a:r>
            <a:r>
              <a:rPr lang="ru-RU" sz="2800" b="1" dirty="0"/>
              <a:t>ПРОГНОЗА ЛЕЧЕБНО-ДИАГНОСТИЧЕСКИХ МЕРОПРИЯТИЙ ПРИ ВРОЖДЕННЫХ РАСЩЕЛИНАХ ВЕРХНЕЙ ГУБЫ И/ИЛИ НЕБА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488832" cy="2708920"/>
          </a:xfrm>
        </p:spPr>
        <p:txBody>
          <a:bodyPr>
            <a:normAutofit/>
          </a:bodyPr>
          <a:lstStyle/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Подготовили: </a:t>
            </a:r>
            <a:r>
              <a:rPr lang="ru-RU" sz="1600" dirty="0" smtClean="0"/>
              <a:t>к.м.н., ассистент </a:t>
            </a:r>
            <a:r>
              <a:rPr lang="ru-RU" sz="1600" dirty="0"/>
              <a:t>кафедры хирургической стоматологии и челюстно-лицевой хирургии ФГБОУ ВО </a:t>
            </a:r>
            <a:r>
              <a:rPr lang="ru-RU" sz="1600" dirty="0" err="1"/>
              <a:t>ДонГМУ</a:t>
            </a:r>
            <a:r>
              <a:rPr lang="ru-RU" sz="1600" dirty="0"/>
              <a:t> Минздрава </a:t>
            </a:r>
            <a:r>
              <a:rPr lang="ru-RU" sz="1600" dirty="0" smtClean="0"/>
              <a:t>России – </a:t>
            </a:r>
            <a:r>
              <a:rPr lang="ru-RU" sz="1600" b="1" dirty="0" err="1" smtClean="0"/>
              <a:t>Тутова</a:t>
            </a:r>
            <a:r>
              <a:rPr lang="ru-RU" sz="1600" b="1" dirty="0" smtClean="0"/>
              <a:t> Карина Сергеевна </a:t>
            </a:r>
          </a:p>
          <a:p>
            <a:pPr algn="r"/>
            <a:r>
              <a:rPr lang="ru-RU" sz="1600" dirty="0"/>
              <a:t>Заведующий кафедрой хирургической стоматологии и челюстно-лицевой хирургии, доцент, кандидат медицинских наук – </a:t>
            </a:r>
          </a:p>
          <a:p>
            <a:pPr algn="r"/>
            <a:r>
              <a:rPr lang="ru-RU" sz="1600" b="1" dirty="0" err="1"/>
              <a:t>Музычина</a:t>
            </a:r>
            <a:r>
              <a:rPr lang="ru-RU" sz="1600" b="1" dirty="0"/>
              <a:t> Анна </a:t>
            </a:r>
            <a:r>
              <a:rPr lang="ru-RU" sz="1600" b="1" dirty="0" err="1" smtClean="0"/>
              <a:t>Алимовна</a:t>
            </a: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97686"/>
            <a:ext cx="1224136" cy="10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 през\IMG_4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76246" y="1633790"/>
            <a:ext cx="6190947" cy="43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Без именитолкп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78" y="1268760"/>
            <a:ext cx="4898122" cy="483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8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273824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/>
              <a:t>Интерфейс модели прогнозирования качества лечения врожденных пороков челюстно-лицевой области (I этап), построенной на основании 10 наиболее значимых </a:t>
            </a:r>
            <a:r>
              <a:rPr lang="ru-RU" dirty="0" smtClean="0"/>
              <a:t>признаков.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3" y="683151"/>
            <a:ext cx="8712968" cy="4543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26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Пример </a:t>
            </a:r>
            <a:r>
              <a:rPr lang="ru-RU" dirty="0"/>
              <a:t>применения математической модели прогнозирования комплексного подхода к ведению индивидуальной </a:t>
            </a:r>
            <a:r>
              <a:rPr lang="ru-RU" dirty="0" smtClean="0"/>
              <a:t>реабилитации:</a:t>
            </a:r>
          </a:p>
          <a:p>
            <a:pPr marL="109728" indent="0">
              <a:buNone/>
            </a:pPr>
            <a:r>
              <a:rPr lang="ru-RU" dirty="0"/>
              <a:t>I этап:</a:t>
            </a:r>
            <a:endParaRPr lang="ru-RU" b="1" dirty="0"/>
          </a:p>
          <a:p>
            <a:pPr marL="109728" indent="0">
              <a:buNone/>
            </a:pPr>
            <a:r>
              <a:rPr lang="ru-RU" dirty="0" smtClean="0"/>
              <a:t>1) </a:t>
            </a:r>
            <a:r>
              <a:rPr lang="ru-RU" dirty="0"/>
              <a:t>выявлено 10 признаков, в наибольшей степени влияющих на результаты </a:t>
            </a:r>
            <a:r>
              <a:rPr lang="ru-RU" dirty="0" smtClean="0"/>
              <a:t>лечения.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7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r>
              <a:rPr lang="ru-RU" dirty="0" smtClean="0"/>
              <a:t>2) Была </a:t>
            </a:r>
            <a:r>
              <a:rPr lang="ru-RU" dirty="0"/>
              <a:t>построена математическая модель прогнозирования результатов лечения, которая показала прогноз в 79.3% (ДИ 73.5%–84.6%), показатель </a:t>
            </a:r>
            <a:r>
              <a:rPr lang="ru-RU" dirty="0" err="1"/>
              <a:t>kappa</a:t>
            </a:r>
            <a:r>
              <a:rPr lang="ru-RU" dirty="0"/>
              <a:t> </a:t>
            </a:r>
            <a:r>
              <a:rPr lang="ru-RU" dirty="0" err="1"/>
              <a:t>Кохена</a:t>
            </a:r>
            <a:r>
              <a:rPr lang="ru-RU" dirty="0"/>
              <a:t> составил 0.65 (ДИ 0.55–0.74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170" name="Picture 2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8374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1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r>
              <a:rPr lang="ru-RU" dirty="0" smtClean="0"/>
              <a:t>3) Результаты прогноза 1 этап: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726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r>
              <a:rPr lang="ru-RU" dirty="0"/>
              <a:t> (II этап) Факторные признаки оценки специфичности показателя неудовлетворительного и удовлетворительного результата лечения врожденных пороков челюстно-лицевой области </a:t>
            </a:r>
            <a:r>
              <a:rPr lang="ru-RU" dirty="0" smtClean="0"/>
              <a:t>(</a:t>
            </a:r>
            <a:r>
              <a:rPr lang="ru-RU" dirty="0"/>
              <a:t>в порядке убывания их значимости</a:t>
            </a:r>
            <a:r>
              <a:rPr lang="ru-RU" dirty="0" smtClean="0"/>
              <a:t>):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Осложнения </a:t>
            </a:r>
            <a:r>
              <a:rPr lang="ru-RU" dirty="0" err="1"/>
              <a:t>ураностафилопластики</a:t>
            </a:r>
            <a:r>
              <a:rPr lang="ru-RU" dirty="0"/>
              <a:t> хирургические (X29);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Выполнение </a:t>
            </a:r>
            <a:r>
              <a:rPr lang="ru-RU" dirty="0"/>
              <a:t>реабилитационных мероприятий (X130);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Недостаточность </a:t>
            </a:r>
            <a:r>
              <a:rPr lang="ru-RU" dirty="0"/>
              <a:t>питания Класс IU (Е40-Е68) (X37);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Количество </a:t>
            </a:r>
            <a:r>
              <a:rPr lang="ru-RU" dirty="0"/>
              <a:t>этапов пластики неба (X31);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Активность </a:t>
            </a:r>
            <a:r>
              <a:rPr lang="ru-RU" dirty="0"/>
              <a:t>родителей (X129);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Социальное </a:t>
            </a:r>
            <a:r>
              <a:rPr lang="ru-RU" dirty="0"/>
              <a:t>положение матери (X102);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Диспансеризация </a:t>
            </a:r>
            <a:r>
              <a:rPr lang="ru-RU" dirty="0"/>
              <a:t>хирургическая после операции (х107);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Логопедическое </a:t>
            </a:r>
            <a:r>
              <a:rPr lang="ru-RU" dirty="0"/>
              <a:t>лечение (X114).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0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през\IMG_7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28" y="1556793"/>
            <a:ext cx="41267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6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489352"/>
          </a:xfrm>
        </p:spPr>
        <p:txBody>
          <a:bodyPr>
            <a:normAutofit/>
          </a:bodyPr>
          <a:lstStyle/>
          <a:p>
            <a:r>
              <a:rPr lang="ru-RU" dirty="0"/>
              <a:t>Интерфейс модели прогнозирования показателя неудовлетворительного и удовлетворительного результата лечения врожденных пороков челюстно-лицевой области (II этап), построенной на основании 8 наиболее значимых </a:t>
            </a:r>
            <a:r>
              <a:rPr lang="ru-RU" dirty="0" smtClean="0"/>
              <a:t>признаков.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97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r>
              <a:rPr lang="ru-RU" dirty="0"/>
              <a:t>В результате построения модели интегральную оценки качества лечения врожденных пороков челюстно-лицевой области (II этап):</a:t>
            </a:r>
          </a:p>
          <a:p>
            <a:pPr marL="109728" indent="0">
              <a:buNone/>
            </a:pPr>
            <a:r>
              <a:rPr lang="ru-RU" dirty="0" smtClean="0"/>
              <a:t>1) </a:t>
            </a:r>
            <a:r>
              <a:rPr lang="ru-RU" dirty="0"/>
              <a:t>выявлено 8 признаков, в наибольшей степени влияющих на результаты </a:t>
            </a:r>
            <a:r>
              <a:rPr lang="ru-RU" dirty="0" smtClean="0"/>
              <a:t>лечения.</a:t>
            </a:r>
            <a:endParaRPr lang="ru-RU" dirty="0"/>
          </a:p>
        </p:txBody>
      </p:sp>
      <p:pic>
        <p:nvPicPr>
          <p:cNvPr id="4098" name="Picture 2" descr="C:\Users\User\Desktop\Без имени аз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3" y="3571999"/>
            <a:ext cx="4283968" cy="32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ез имени аждвпвзжкаьрвдло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571999"/>
            <a:ext cx="4186809" cy="32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r>
              <a:rPr lang="ru-RU" dirty="0" smtClean="0"/>
              <a:t>2) Математическая </a:t>
            </a:r>
            <a:r>
              <a:rPr lang="ru-RU" dirty="0"/>
              <a:t>модель прогнозирования результатов лечения: чувствительность составила 84.2% (ДИ 76.1%–90.9%), специфичность – 87.2% (ДИ 74.5%–89.5%), доля ложно положительных прогнозов – 17.5% (ДИ 10.6%–25.8%), доля ложно отрицательных прогнозов – 15.6% (ДИ 9.0%–23.6%).</a:t>
            </a:r>
          </a:p>
          <a:p>
            <a:endParaRPr lang="ru-RU" dirty="0"/>
          </a:p>
        </p:txBody>
      </p:sp>
      <p:pic>
        <p:nvPicPr>
          <p:cNvPr id="9218" name="Picture 2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69695"/>
            <a:ext cx="5472608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25112"/>
          </a:xfrm>
        </p:spPr>
        <p:txBody>
          <a:bodyPr/>
          <a:lstStyle/>
          <a:p>
            <a:r>
              <a:rPr lang="ru-RU" sz="2400" dirty="0"/>
              <a:t>Несмотря на все достижения в медицине, эффективный прогноз лечения и реабилитации по-прежнему считается проблемой. Разработка инструментов раннего прогноза является актуальным для снижения медико-экономических затрат, индивидуализации программ лечения и упрощения различных механизмов</a:t>
            </a:r>
          </a:p>
          <a:p>
            <a:endParaRPr lang="ru-RU" dirty="0"/>
          </a:p>
        </p:txBody>
      </p:sp>
      <p:pic>
        <p:nvPicPr>
          <p:cNvPr id="5122" name="Picture 2" descr="C:\Users\User\Desktop\Без имениероп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4" y="3927573"/>
            <a:ext cx="4286200" cy="28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Без имени ал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0"/>
          <a:stretch/>
        </p:blipFill>
        <p:spPr bwMode="auto">
          <a:xfrm>
            <a:off x="4853484" y="3879372"/>
            <a:ext cx="3678956" cy="28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1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048672"/>
          </a:xfrm>
        </p:spPr>
        <p:txBody>
          <a:bodyPr/>
          <a:lstStyle/>
          <a:p>
            <a:r>
              <a:rPr lang="ru-RU" dirty="0" smtClean="0"/>
              <a:t>3) Результаты прогноза 2 этап: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741532" cy="45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52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3645024"/>
            <a:ext cx="5400600" cy="34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2808312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программного обеспечения «Диспансерный учет» позволяет объективизировать оценку факторов риска, а в ряде случаев решать одновременно множество задач: определения сроков оперативного </a:t>
            </a:r>
            <a:r>
              <a:rPr lang="ru-RU" dirty="0" smtClean="0"/>
              <a:t>лечения, выявления </a:t>
            </a:r>
            <a:r>
              <a:rPr lang="ru-RU" dirty="0" err="1"/>
              <a:t>коррегируемых</a:t>
            </a:r>
            <a:r>
              <a:rPr lang="ru-RU" dirty="0"/>
              <a:t> и не </a:t>
            </a:r>
            <a:r>
              <a:rPr lang="ru-RU" dirty="0" err="1"/>
              <a:t>коррегируемых</a:t>
            </a:r>
            <a:r>
              <a:rPr lang="ru-RU" dirty="0"/>
              <a:t> </a:t>
            </a:r>
            <a:r>
              <a:rPr lang="ru-RU" dirty="0" smtClean="0"/>
              <a:t>факторов, </a:t>
            </a:r>
            <a:r>
              <a:rPr lang="ru-RU" dirty="0"/>
              <a:t>влияющих на </a:t>
            </a:r>
            <a:r>
              <a:rPr lang="ru-RU" dirty="0" err="1"/>
              <a:t>этапность</a:t>
            </a:r>
            <a:r>
              <a:rPr lang="ru-RU" dirty="0"/>
              <a:t> лечения.</a:t>
            </a:r>
          </a:p>
          <a:p>
            <a:endParaRPr lang="ru-RU" dirty="0"/>
          </a:p>
        </p:txBody>
      </p:sp>
      <p:pic>
        <p:nvPicPr>
          <p:cNvPr id="12290" name="Picture 2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743400" cy="33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1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4224787"/>
            <a:ext cx="3024336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r>
              <a:rPr lang="ru-RU" dirty="0"/>
              <a:t>Разработанная методика использования </a:t>
            </a:r>
            <a:r>
              <a:rPr lang="ru-RU" dirty="0" smtClean="0"/>
              <a:t>программного обеспечения </a:t>
            </a:r>
            <a:r>
              <a:rPr lang="ru-RU" dirty="0"/>
              <a:t>«Диспансерный учет» на основе прогностической модели значительно упростит работу </a:t>
            </a:r>
            <a:r>
              <a:rPr lang="ru-RU" dirty="0" smtClean="0"/>
              <a:t>специалиста и </a:t>
            </a:r>
            <a:r>
              <a:rPr lang="ru-RU" dirty="0"/>
              <a:t>позволит модернизировать рабочее место в рамках усовершенствования качества оказания лечебно-реабилитационных мероприятий.</a:t>
            </a:r>
          </a:p>
        </p:txBody>
      </p:sp>
      <p:pic>
        <p:nvPicPr>
          <p:cNvPr id="11266" name="Picture 2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94" y="3810000"/>
            <a:ext cx="3152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3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42" name="Picture 2" descr="https://avatars.mds.yandex.net/i?id=d542832ebeaad5540a769b9bb23a9234220f8571-1271450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7534"/>
            <a:ext cx="7296745" cy="4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6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/>
          <a:lstStyle/>
          <a:p>
            <a:r>
              <a:rPr lang="ru-RU" dirty="0" smtClean="0"/>
              <a:t>Существует потребность в разработке </a:t>
            </a:r>
            <a:r>
              <a:rPr lang="ru-RU" dirty="0"/>
              <a:t>специализированного аналитического инструмента, позволяющего решать практические и научные задачи, связанные с лечением и реабилитацией детей с </a:t>
            </a:r>
            <a:r>
              <a:rPr lang="ru-RU" dirty="0" smtClean="0"/>
              <a:t>врожденной расщелиной губы </a:t>
            </a:r>
            <a:r>
              <a:rPr lang="ru-RU" dirty="0"/>
              <a:t>с/без </a:t>
            </a:r>
            <a:r>
              <a:rPr lang="ru-RU" dirty="0" smtClean="0"/>
              <a:t>врожденной расщелиной нёба </a:t>
            </a:r>
            <a:r>
              <a:rPr lang="ru-RU" dirty="0"/>
              <a:t>на базе Центра детской челюстно-лицевой хирургии </a:t>
            </a:r>
          </a:p>
          <a:p>
            <a:pPr marL="109728" indent="0">
              <a:buNone/>
            </a:pPr>
            <a:r>
              <a:rPr lang="ru-RU" dirty="0" smtClean="0"/>
              <a:t>   г</a:t>
            </a:r>
            <a:r>
              <a:rPr lang="ru-RU" dirty="0"/>
              <a:t>. Донецка.</a:t>
            </a:r>
          </a:p>
        </p:txBody>
      </p:sp>
      <p:pic>
        <p:nvPicPr>
          <p:cNvPr id="7170" name="Picture 2" descr="C:\Users\User\Desktop\Без имени анеполкьпнркеш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9248" r="19367"/>
          <a:stretch/>
        </p:blipFill>
        <p:spPr bwMode="auto">
          <a:xfrm>
            <a:off x="6127728" y="4097597"/>
            <a:ext cx="2403815" cy="27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Без имени спарве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15724" r="19453"/>
          <a:stretch/>
        </p:blipFill>
        <p:spPr bwMode="auto">
          <a:xfrm>
            <a:off x="3131840" y="4083933"/>
            <a:ext cx="2720840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25112"/>
          </a:xfrm>
        </p:spPr>
        <p:txBody>
          <a:bodyPr/>
          <a:lstStyle/>
          <a:p>
            <a:r>
              <a:rPr lang="ru-RU" dirty="0" smtClean="0"/>
              <a:t>Выявление эффективности </a:t>
            </a:r>
            <a:r>
              <a:rPr lang="ru-RU" dirty="0"/>
              <a:t>использования методики прогноза качества лечения и </a:t>
            </a:r>
            <a:r>
              <a:rPr lang="ru-RU" dirty="0" smtClean="0"/>
              <a:t>реабилитации на основе программного обеспечения «Диспансерный учёт».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1" y="3266677"/>
            <a:ext cx="2698853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06" y="3278145"/>
            <a:ext cx="2845762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21" y="3278145"/>
            <a:ext cx="2664297" cy="32632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0577" y="4221088"/>
            <a:ext cx="237626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70276" y="4494537"/>
            <a:ext cx="1080120" cy="3171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21865" y="4725143"/>
            <a:ext cx="843408" cy="173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80" y="3667947"/>
            <a:ext cx="4283969" cy="32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25112"/>
          </a:xfrm>
        </p:spPr>
        <p:txBody>
          <a:bodyPr/>
          <a:lstStyle/>
          <a:p>
            <a:r>
              <a:rPr lang="ru-RU" dirty="0" smtClean="0"/>
              <a:t>Использована разработанная </a:t>
            </a:r>
            <a:r>
              <a:rPr lang="ru-RU" dirty="0"/>
              <a:t>ранее модель прогнозирования качества лечения на основе анализа факторов и показателей, отражающих различные аспекты процесса лечения и </a:t>
            </a:r>
            <a:r>
              <a:rPr lang="ru-RU" dirty="0" smtClean="0"/>
              <a:t>реабилитации </a:t>
            </a:r>
            <a:r>
              <a:rPr lang="ru-RU" dirty="0"/>
              <a:t>на основе программного обеспечения «Диспансерный учет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8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96" y="188640"/>
            <a:ext cx="8229600" cy="10668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2" y="4437112"/>
            <a:ext cx="9136687" cy="2520280"/>
          </a:xfrm>
        </p:spPr>
        <p:txBody>
          <a:bodyPr/>
          <a:lstStyle/>
          <a:p>
            <a:r>
              <a:rPr lang="ru-RU" dirty="0"/>
              <a:t>Ключевым </a:t>
            </a:r>
            <a:r>
              <a:rPr lang="ru-RU" dirty="0" smtClean="0"/>
              <a:t>моментом </a:t>
            </a:r>
            <a:r>
              <a:rPr lang="ru-RU" dirty="0"/>
              <a:t>ПО «Диспансерный учет» является карта факторов </a:t>
            </a:r>
            <a:r>
              <a:rPr lang="ru-RU" dirty="0" smtClean="0"/>
              <a:t>риска (</a:t>
            </a:r>
            <a:r>
              <a:rPr lang="ru-RU" dirty="0"/>
              <a:t>от социально-гигиенических до тяжести расщелины и функциональных нарушений, обусловленных пороком развития челюстно-лицевой </a:t>
            </a:r>
            <a:r>
              <a:rPr lang="ru-RU" dirty="0" smtClean="0"/>
              <a:t>области).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33865" cy="44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4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6025856"/>
          </a:xfrm>
        </p:spPr>
        <p:txBody>
          <a:bodyPr/>
          <a:lstStyle/>
          <a:p>
            <a:r>
              <a:rPr lang="ru-RU" dirty="0"/>
              <a:t>При каждом окончании работы автоматически подводится цифровой итог и высчитывается бальный коэффициент факторов риска, влияющих на качество жизни больного в данный </a:t>
            </a:r>
            <a:r>
              <a:rPr lang="ru-RU" dirty="0" smtClean="0"/>
              <a:t>момент.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104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95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808312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читывался </a:t>
            </a:r>
            <a:r>
              <a:rPr lang="ru-RU" dirty="0"/>
              <a:t>факторный перечень данных от 263 </a:t>
            </a:r>
            <a:r>
              <a:rPr lang="ru-RU" dirty="0" smtClean="0"/>
              <a:t>детей,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проверки адекватности построенных моделей все наблюдения были разбиты (с использованием генератора случайных чисел) на три множества: обучающее, контрольное и </a:t>
            </a:r>
            <a:r>
              <a:rPr lang="ru-RU" dirty="0" smtClean="0"/>
              <a:t>тестовое.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716615"/>
            <a:ext cx="2880320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Обучающее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157192"/>
            <a:ext cx="2880320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Тестовое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5488" y="3717032"/>
            <a:ext cx="2880320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Контрольное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7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/>
          </a:bodyPr>
          <a:lstStyle/>
          <a:p>
            <a:r>
              <a:rPr lang="ru-RU" dirty="0"/>
              <a:t>(I этап): После </a:t>
            </a:r>
            <a:r>
              <a:rPr lang="ru-RU" dirty="0" smtClean="0"/>
              <a:t>проведенного анализа расположены </a:t>
            </a:r>
            <a:r>
              <a:rPr lang="ru-RU" dirty="0"/>
              <a:t>факторные признаки оценки качества лечения врожденных пороков челюстно-лицевой области </a:t>
            </a:r>
            <a:r>
              <a:rPr lang="ru-RU" dirty="0" smtClean="0"/>
              <a:t>(</a:t>
            </a:r>
            <a:r>
              <a:rPr lang="ru-RU" dirty="0"/>
              <a:t>в порядке убывания их значимости</a:t>
            </a:r>
            <a:r>
              <a:rPr lang="ru-RU" dirty="0" smtClean="0"/>
              <a:t>):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логопедическое </a:t>
            </a:r>
            <a:r>
              <a:rPr lang="ru-RU" dirty="0"/>
              <a:t>лечение (X114);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диагноз </a:t>
            </a:r>
            <a:r>
              <a:rPr lang="ru-RU" dirty="0"/>
              <a:t>(X5);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специализированное </a:t>
            </a:r>
            <a:r>
              <a:rPr lang="ru-RU" dirty="0"/>
              <a:t>реабилитационное лечение (X115);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врожденные </a:t>
            </a:r>
            <a:r>
              <a:rPr lang="ru-RU" dirty="0"/>
              <a:t>аномалии [пороки развития] нервной системы Класс XUII Q00-Q07 (X83);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активность </a:t>
            </a:r>
            <a:r>
              <a:rPr lang="ru-RU" dirty="0"/>
              <a:t>родителей в реабилитационном процессе (X129);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вид </a:t>
            </a:r>
            <a:r>
              <a:rPr lang="ru-RU" dirty="0" err="1"/>
              <a:t>хейлопластики</a:t>
            </a:r>
            <a:r>
              <a:rPr lang="ru-RU" dirty="0"/>
              <a:t> и возраст (X19);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ОРВИ </a:t>
            </a:r>
            <a:r>
              <a:rPr lang="ru-RU" dirty="0"/>
              <a:t>Класс X (J00-J06) (X48);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выполнение </a:t>
            </a:r>
            <a:r>
              <a:rPr lang="ru-RU" dirty="0"/>
              <a:t>реабилитационных мероприятий (X130);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степень </a:t>
            </a:r>
            <a:r>
              <a:rPr lang="ru-RU" dirty="0"/>
              <a:t>расщелины альвеолярного отростка (X10);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диспансеризация </a:t>
            </a:r>
            <a:r>
              <a:rPr lang="ru-RU" dirty="0"/>
              <a:t>хирургическая после операции (Х107).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63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716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ПРИМЕНЕНИЕ ПРОГРАММНОГО ПРОГНОЗА ЛЕЧЕБНО-ДИАГНОСТИЧЕСКИХ МЕРОПРИЯТИЙ ПРИ ВРОЖДЕННЫХ РАСЩЕЛИНАХ ВЕРХНЕЙ ГУБЫ И/ИЛИ НЕБА </vt:lpstr>
      <vt:lpstr>Актуальность</vt:lpstr>
      <vt:lpstr>Презентация PowerPoint</vt:lpstr>
      <vt:lpstr>Цель</vt:lpstr>
      <vt:lpstr>Материалы и методы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ВЫЯВЛЕНИЕ ЭФФЕКТИВНОСТИ ПРОГРАММНОГО ПРОГНОЗА ЛЕЧЕБНО-ДИАГНОСТИЧЕСКИХ МЕРОПРИЯТИЙ ПРИ ВРОЖДЕННЫХ РАСЩЕЛИНАХ ВЕРХНЕЙ ГУБЫ И/ИЛИ НЕБА</dc:title>
  <dc:creator>User</dc:creator>
  <cp:lastModifiedBy>Пользователь Windows</cp:lastModifiedBy>
  <cp:revision>36</cp:revision>
  <dcterms:created xsi:type="dcterms:W3CDTF">2024-09-15T10:09:05Z</dcterms:created>
  <dcterms:modified xsi:type="dcterms:W3CDTF">2026-05-20T17:38:12Z</dcterms:modified>
</cp:coreProperties>
</file>