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1" r:id="rId1"/>
  </p:sldMasterIdLst>
  <p:sldIdLst>
    <p:sldId id="256" r:id="rId2"/>
    <p:sldId id="287" r:id="rId3"/>
    <p:sldId id="295" r:id="rId4"/>
    <p:sldId id="278" r:id="rId5"/>
    <p:sldId id="291" r:id="rId6"/>
    <p:sldId id="294" r:id="rId7"/>
    <p:sldId id="296" r:id="rId8"/>
    <p:sldId id="297" r:id="rId9"/>
    <p:sldId id="298" r:id="rId10"/>
    <p:sldId id="299" r:id="rId11"/>
    <p:sldId id="300" r:id="rId12"/>
    <p:sldId id="301" r:id="rId13"/>
    <p:sldId id="302" r:id="rId14"/>
    <p:sldId id="303" r:id="rId15"/>
    <p:sldId id="304" r:id="rId16"/>
    <p:sldId id="276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5" d="100"/>
          <a:sy n="85" d="100"/>
        </p:scale>
        <p:origin x="-12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100E0B1-FD0E-4002-BB5A-E2255789D694}" type="doc">
      <dgm:prSet loTypeId="urn:microsoft.com/office/officeart/2005/8/layout/hList1" loCatId="list" qsTypeId="urn:microsoft.com/office/officeart/2005/8/quickstyle/3d1" qsCatId="3D" csTypeId="urn:microsoft.com/office/officeart/2005/8/colors/accent3_1" csCatId="accent3" phldr="1"/>
      <dgm:spPr/>
      <dgm:t>
        <a:bodyPr/>
        <a:lstStyle/>
        <a:p>
          <a:endParaRPr lang="ru-RU"/>
        </a:p>
      </dgm:t>
    </dgm:pt>
    <dgm:pt modelId="{AC004AA3-D735-4839-AACB-50169CC30382}">
      <dgm:prSet phldrT="[Текст]"/>
      <dgm:spPr/>
      <dgm:t>
        <a:bodyPr/>
        <a:lstStyle/>
        <a:p>
          <a:r>
            <a:rPr lang="ru-RU" b="1" i="0" dirty="0">
              <a:latin typeface="Arial" panose="020B0604020202020204" pitchFamily="34" charset="0"/>
              <a:cs typeface="Arial" panose="020B0604020202020204" pitchFamily="34" charset="0"/>
            </a:rPr>
            <a:t>ВЭБ – широко распространенный вирус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AF6CF8A-2D28-48F6-AF8E-FEF0BBD5290E}" type="parTrans" cxnId="{AB5F1F13-442F-427F-83C5-96011C50B7A1}">
      <dgm:prSet/>
      <dgm:spPr/>
      <dgm:t>
        <a:bodyPr/>
        <a:lstStyle/>
        <a:p>
          <a:endParaRPr lang="ru-RU"/>
        </a:p>
      </dgm:t>
    </dgm:pt>
    <dgm:pt modelId="{B942189F-C3A8-4B4A-B934-8467166E075C}" type="sibTrans" cxnId="{AB5F1F13-442F-427F-83C5-96011C50B7A1}">
      <dgm:prSet/>
      <dgm:spPr/>
      <dgm:t>
        <a:bodyPr/>
        <a:lstStyle/>
        <a:p>
          <a:endParaRPr lang="ru-RU"/>
        </a:p>
      </dgm:t>
    </dgm:pt>
    <dgm:pt modelId="{A789188A-BCCE-4CD8-92EE-DFAF1466C871}">
      <dgm:prSet phldrT="[Текст]"/>
      <dgm:spPr/>
      <dgm:t>
        <a:bodyPr/>
        <a:lstStyle/>
        <a:p>
          <a:pPr algn="just"/>
          <a:r>
            <a:rPr lang="ru-RU" b="0" i="0" dirty="0">
              <a:latin typeface="Arial" panose="020B0604020202020204" pitchFamily="34" charset="0"/>
              <a:cs typeface="Arial" panose="020B0604020202020204" pitchFamily="34" charset="0"/>
            </a:rPr>
            <a:t>Инфекция, как правило, протекает бессимптомно или проявляется как инфекционный </a:t>
          </a:r>
          <a:r>
            <a:rPr lang="ru-RU" b="0" i="0" dirty="0" smtClean="0">
              <a:latin typeface="Arial" panose="020B0604020202020204" pitchFamily="34" charset="0"/>
              <a:cs typeface="Arial" panose="020B0604020202020204" pitchFamily="34" charset="0"/>
            </a:rPr>
            <a:t>мононуклеоз.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251D366-E177-4EC1-8F05-B37CB5DFEEC5}" type="parTrans" cxnId="{680259A5-983D-49E4-ADED-842965E14E2D}">
      <dgm:prSet/>
      <dgm:spPr/>
      <dgm:t>
        <a:bodyPr/>
        <a:lstStyle/>
        <a:p>
          <a:endParaRPr lang="ru-RU"/>
        </a:p>
      </dgm:t>
    </dgm:pt>
    <dgm:pt modelId="{E4440CA7-7C73-4B89-9823-FB1AA7A55A5E}" type="sibTrans" cxnId="{680259A5-983D-49E4-ADED-842965E14E2D}">
      <dgm:prSet/>
      <dgm:spPr/>
      <dgm:t>
        <a:bodyPr/>
        <a:lstStyle/>
        <a:p>
          <a:endParaRPr lang="ru-RU"/>
        </a:p>
      </dgm:t>
    </dgm:pt>
    <dgm:pt modelId="{63ACB21C-5419-4F15-8177-F949349BE925}">
      <dgm:prSet phldrT="[Текст]"/>
      <dgm:spPr/>
      <dgm:t>
        <a:bodyPr/>
        <a:lstStyle/>
        <a:p>
          <a:pPr algn="just">
            <a:buFont typeface="Arial" panose="020B0604020202020204" pitchFamily="34" charset="0"/>
            <a:buChar char="•"/>
          </a:pPr>
          <a:r>
            <a:rPr lang="ru-RU" b="0" i="0" dirty="0">
              <a:latin typeface="Arial" panose="020B0604020202020204" pitchFamily="34" charset="0"/>
              <a:cs typeface="Arial" panose="020B0604020202020204" pitchFamily="34" charset="0"/>
            </a:rPr>
            <a:t>Поражает лимфоидную ткань, но может оказывать влияние и на другие органы, включая печень.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EDAEF1A-A439-456F-9B52-988CD9761088}" type="parTrans" cxnId="{C10C8103-08A5-4315-AB35-A4A9931C4B2F}">
      <dgm:prSet/>
      <dgm:spPr/>
      <dgm:t>
        <a:bodyPr/>
        <a:lstStyle/>
        <a:p>
          <a:endParaRPr lang="ru-RU"/>
        </a:p>
      </dgm:t>
    </dgm:pt>
    <dgm:pt modelId="{25B87DB7-453E-40F3-9F0A-F31D344DF119}" type="sibTrans" cxnId="{C10C8103-08A5-4315-AB35-A4A9931C4B2F}">
      <dgm:prSet/>
      <dgm:spPr/>
      <dgm:t>
        <a:bodyPr/>
        <a:lstStyle/>
        <a:p>
          <a:endParaRPr lang="ru-RU"/>
        </a:p>
      </dgm:t>
    </dgm:pt>
    <dgm:pt modelId="{9314B0A0-1839-4160-8946-CC3EB21157DA}">
      <dgm:prSet/>
      <dgm:spPr/>
      <dgm:t>
        <a:bodyPr/>
        <a:lstStyle/>
        <a:p>
          <a:r>
            <a:rPr lang="ru-RU" b="1" i="0" dirty="0">
              <a:latin typeface="Arial" panose="020B0604020202020204" pitchFamily="34" charset="0"/>
              <a:cs typeface="Arial" panose="020B0604020202020204" pitchFamily="34" charset="0"/>
            </a:rPr>
            <a:t>Механизмы развития холестаза при ВЭБГ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F7DB345-6309-4F2B-A7E6-62251025638C}" type="parTrans" cxnId="{D9D03669-0826-42D6-ADBD-3775D09D47E9}">
      <dgm:prSet/>
      <dgm:spPr/>
      <dgm:t>
        <a:bodyPr/>
        <a:lstStyle/>
        <a:p>
          <a:endParaRPr lang="ru-RU"/>
        </a:p>
      </dgm:t>
    </dgm:pt>
    <dgm:pt modelId="{E0B63064-4654-4DFB-9812-3DA8D2671430}" type="sibTrans" cxnId="{D9D03669-0826-42D6-ADBD-3775D09D47E9}">
      <dgm:prSet/>
      <dgm:spPr/>
      <dgm:t>
        <a:bodyPr/>
        <a:lstStyle/>
        <a:p>
          <a:endParaRPr lang="ru-RU"/>
        </a:p>
      </dgm:t>
    </dgm:pt>
    <dgm:pt modelId="{1375620E-6233-4723-9DD2-0CDC81357508}">
      <dgm:prSet/>
      <dgm:spPr/>
      <dgm:t>
        <a:bodyPr/>
        <a:lstStyle/>
        <a:p>
          <a:pPr algn="just"/>
          <a:r>
            <a:rPr lang="ru-RU" b="0" i="0" dirty="0">
              <a:latin typeface="Arial" panose="020B0604020202020204" pitchFamily="34" charset="0"/>
              <a:cs typeface="Arial" panose="020B0604020202020204" pitchFamily="34" charset="0"/>
            </a:rPr>
            <a:t>Прямое </a:t>
          </a:r>
          <a:r>
            <a:rPr lang="ru-RU" b="0" i="0" dirty="0" err="1">
              <a:latin typeface="Arial" panose="020B0604020202020204" pitchFamily="34" charset="0"/>
              <a:cs typeface="Arial" panose="020B0604020202020204" pitchFamily="34" charset="0"/>
            </a:rPr>
            <a:t>цитопатическое</a:t>
          </a:r>
          <a:r>
            <a:rPr lang="ru-RU" b="0" i="0" dirty="0">
              <a:latin typeface="Arial" panose="020B0604020202020204" pitchFamily="34" charset="0"/>
              <a:cs typeface="Arial" panose="020B0604020202020204" pitchFamily="34" charset="0"/>
            </a:rPr>
            <a:t> действие вируса на </a:t>
          </a:r>
          <a:r>
            <a:rPr lang="ru-RU" b="0" i="0" dirty="0" err="1">
              <a:latin typeface="Arial" panose="020B0604020202020204" pitchFamily="34" charset="0"/>
              <a:cs typeface="Arial" panose="020B0604020202020204" pitchFamily="34" charset="0"/>
            </a:rPr>
            <a:t>гепатоциты</a:t>
          </a:r>
          <a:r>
            <a:rPr lang="ru-RU" b="0" i="0" dirty="0">
              <a:latin typeface="Arial" panose="020B0604020202020204" pitchFamily="34" charset="0"/>
              <a:cs typeface="Arial" panose="020B0604020202020204" pitchFamily="34" charset="0"/>
            </a:rPr>
            <a:t> (клетки печени</a:t>
          </a:r>
          <a:r>
            <a:rPr lang="ru-RU" b="0" i="0" dirty="0" smtClean="0">
              <a:latin typeface="Arial" panose="020B0604020202020204" pitchFamily="34" charset="0"/>
              <a:cs typeface="Arial" panose="020B0604020202020204" pitchFamily="34" charset="0"/>
            </a:rPr>
            <a:t>).</a:t>
          </a:r>
          <a:endParaRPr lang="ru-RU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90123DF-EF8A-4D42-B1B2-C46D8CFC8D77}" type="parTrans" cxnId="{545D9457-8ED9-47ED-88B9-1875D0541CC1}">
      <dgm:prSet/>
      <dgm:spPr/>
      <dgm:t>
        <a:bodyPr/>
        <a:lstStyle/>
        <a:p>
          <a:endParaRPr lang="ru-RU"/>
        </a:p>
      </dgm:t>
    </dgm:pt>
    <dgm:pt modelId="{82472F38-47ED-484D-884F-BA261BBBCC8E}" type="sibTrans" cxnId="{545D9457-8ED9-47ED-88B9-1875D0541CC1}">
      <dgm:prSet/>
      <dgm:spPr/>
      <dgm:t>
        <a:bodyPr/>
        <a:lstStyle/>
        <a:p>
          <a:endParaRPr lang="ru-RU"/>
        </a:p>
      </dgm:t>
    </dgm:pt>
    <dgm:pt modelId="{A156E153-5826-45E9-80BE-4C6C5D12B861}">
      <dgm:prSet/>
      <dgm:spPr/>
      <dgm:t>
        <a:bodyPr/>
        <a:lstStyle/>
        <a:p>
          <a:pPr algn="just"/>
          <a:r>
            <a:rPr lang="ru-RU" b="0" i="0" dirty="0" err="1">
              <a:latin typeface="Arial" panose="020B0604020202020204" pitchFamily="34" charset="0"/>
              <a:cs typeface="Arial" panose="020B0604020202020204" pitchFamily="34" charset="0"/>
            </a:rPr>
            <a:t>Иммуноопосредованное</a:t>
          </a:r>
          <a:r>
            <a:rPr lang="ru-RU" b="0" i="0" dirty="0">
              <a:latin typeface="Arial" panose="020B0604020202020204" pitchFamily="34" charset="0"/>
              <a:cs typeface="Arial" panose="020B0604020202020204" pitchFamily="34" charset="0"/>
            </a:rPr>
            <a:t> повреждение </a:t>
          </a:r>
          <a:r>
            <a:rPr lang="ru-RU" b="0" i="0" dirty="0" smtClean="0">
              <a:latin typeface="Arial" panose="020B0604020202020204" pitchFamily="34" charset="0"/>
              <a:cs typeface="Arial" panose="020B0604020202020204" pitchFamily="34" charset="0"/>
            </a:rPr>
            <a:t>печени.</a:t>
          </a:r>
          <a:endParaRPr lang="ru-RU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61E09DB-A385-4B4F-BC8E-602C9390C558}" type="parTrans" cxnId="{00F023E6-2DCF-4B3A-96E4-65CE89BD5E78}">
      <dgm:prSet/>
      <dgm:spPr/>
      <dgm:t>
        <a:bodyPr/>
        <a:lstStyle/>
        <a:p>
          <a:endParaRPr lang="ru-RU"/>
        </a:p>
      </dgm:t>
    </dgm:pt>
    <dgm:pt modelId="{99DA351D-34F4-4A68-AD8A-BEA43E5879B5}" type="sibTrans" cxnId="{00F023E6-2DCF-4B3A-96E4-65CE89BD5E78}">
      <dgm:prSet/>
      <dgm:spPr/>
      <dgm:t>
        <a:bodyPr/>
        <a:lstStyle/>
        <a:p>
          <a:endParaRPr lang="ru-RU"/>
        </a:p>
      </dgm:t>
    </dgm:pt>
    <dgm:pt modelId="{43C68E3C-86B8-4AF9-819A-6031E18DEBC2}">
      <dgm:prSet/>
      <dgm:spPr/>
      <dgm:t>
        <a:bodyPr/>
        <a:lstStyle/>
        <a:p>
          <a:pPr algn="just">
            <a:buFont typeface="Arial" panose="020B0604020202020204" pitchFamily="34" charset="0"/>
            <a:buChar char="•"/>
          </a:pPr>
          <a:r>
            <a:rPr lang="ru-RU" b="0" i="0" dirty="0">
              <a:latin typeface="Arial" panose="020B0604020202020204" pitchFamily="34" charset="0"/>
              <a:cs typeface="Arial" panose="020B0604020202020204" pitchFamily="34" charset="0"/>
            </a:rPr>
            <a:t>Воспалительная реакция, нарушающая работу желчных протоков.</a:t>
          </a:r>
          <a:endParaRPr lang="ru-RU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3AC1F4E-B688-4232-90E3-7DC8CF5FE525}" type="parTrans" cxnId="{CD84ACAB-0FA2-480D-B35C-96647BA80C5B}">
      <dgm:prSet/>
      <dgm:spPr/>
      <dgm:t>
        <a:bodyPr/>
        <a:lstStyle/>
        <a:p>
          <a:endParaRPr lang="ru-RU"/>
        </a:p>
      </dgm:t>
    </dgm:pt>
    <dgm:pt modelId="{718669D6-CFDB-4293-821E-8AAE4FB7F7E4}" type="sibTrans" cxnId="{CD84ACAB-0FA2-480D-B35C-96647BA80C5B}">
      <dgm:prSet/>
      <dgm:spPr/>
      <dgm:t>
        <a:bodyPr/>
        <a:lstStyle/>
        <a:p>
          <a:endParaRPr lang="ru-RU"/>
        </a:p>
      </dgm:t>
    </dgm:pt>
    <dgm:pt modelId="{612E00FD-0D3B-4033-AA3B-41BDC2008686}" type="pres">
      <dgm:prSet presAssocID="{E100E0B1-FD0E-4002-BB5A-E2255789D69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6249960-B089-424E-8099-8EDBB5A867F1}" type="pres">
      <dgm:prSet presAssocID="{AC004AA3-D735-4839-AACB-50169CC30382}" presName="composite" presStyleCnt="0"/>
      <dgm:spPr/>
    </dgm:pt>
    <dgm:pt modelId="{2ACE5B09-5848-4DFF-9666-2833B7E02AE0}" type="pres">
      <dgm:prSet presAssocID="{AC004AA3-D735-4839-AACB-50169CC30382}" presName="parTx" presStyleLbl="alignNode1" presStyleIdx="0" presStyleCnt="2" custLinFactNeighborX="665" custLinFactNeighborY="89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DB5311-99B5-4A02-AD1A-EF1444C49E82}" type="pres">
      <dgm:prSet presAssocID="{AC004AA3-D735-4839-AACB-50169CC30382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457CEA-4193-4A3D-9B82-B35585241599}" type="pres">
      <dgm:prSet presAssocID="{B942189F-C3A8-4B4A-B934-8467166E075C}" presName="space" presStyleCnt="0"/>
      <dgm:spPr/>
    </dgm:pt>
    <dgm:pt modelId="{9A477B83-E25C-48C0-B7C1-E77460ECB00F}" type="pres">
      <dgm:prSet presAssocID="{9314B0A0-1839-4160-8946-CC3EB21157DA}" presName="composite" presStyleCnt="0"/>
      <dgm:spPr/>
    </dgm:pt>
    <dgm:pt modelId="{33FD2988-E16D-4096-8FFC-469087F7456C}" type="pres">
      <dgm:prSet presAssocID="{9314B0A0-1839-4160-8946-CC3EB21157DA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1E8D70-BE17-4EDA-B5A8-201AF046F5FA}" type="pres">
      <dgm:prSet presAssocID="{9314B0A0-1839-4160-8946-CC3EB21157DA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B5F1F13-442F-427F-83C5-96011C50B7A1}" srcId="{E100E0B1-FD0E-4002-BB5A-E2255789D694}" destId="{AC004AA3-D735-4839-AACB-50169CC30382}" srcOrd="0" destOrd="0" parTransId="{BAF6CF8A-2D28-48F6-AF8E-FEF0BBD5290E}" sibTransId="{B942189F-C3A8-4B4A-B934-8467166E075C}"/>
    <dgm:cxn modelId="{0EF2E9AA-753A-4DC9-A8C1-FB4D8E471BDC}" type="presOf" srcId="{E100E0B1-FD0E-4002-BB5A-E2255789D694}" destId="{612E00FD-0D3B-4033-AA3B-41BDC2008686}" srcOrd="0" destOrd="0" presId="urn:microsoft.com/office/officeart/2005/8/layout/hList1"/>
    <dgm:cxn modelId="{00F023E6-2DCF-4B3A-96E4-65CE89BD5E78}" srcId="{9314B0A0-1839-4160-8946-CC3EB21157DA}" destId="{A156E153-5826-45E9-80BE-4C6C5D12B861}" srcOrd="1" destOrd="0" parTransId="{961E09DB-A385-4B4F-BC8E-602C9390C558}" sibTransId="{99DA351D-34F4-4A68-AD8A-BEA43E5879B5}"/>
    <dgm:cxn modelId="{7D09EA68-D29D-4EA0-890A-1555CA49F5FB}" type="presOf" srcId="{63ACB21C-5419-4F15-8177-F949349BE925}" destId="{0DDB5311-99B5-4A02-AD1A-EF1444C49E82}" srcOrd="0" destOrd="1" presId="urn:microsoft.com/office/officeart/2005/8/layout/hList1"/>
    <dgm:cxn modelId="{CD84ACAB-0FA2-480D-B35C-96647BA80C5B}" srcId="{9314B0A0-1839-4160-8946-CC3EB21157DA}" destId="{43C68E3C-86B8-4AF9-819A-6031E18DEBC2}" srcOrd="2" destOrd="0" parTransId="{F3AC1F4E-B688-4232-90E3-7DC8CF5FE525}" sibTransId="{718669D6-CFDB-4293-821E-8AAE4FB7F7E4}"/>
    <dgm:cxn modelId="{545D9457-8ED9-47ED-88B9-1875D0541CC1}" srcId="{9314B0A0-1839-4160-8946-CC3EB21157DA}" destId="{1375620E-6233-4723-9DD2-0CDC81357508}" srcOrd="0" destOrd="0" parTransId="{D90123DF-EF8A-4D42-B1B2-C46D8CFC8D77}" sibTransId="{82472F38-47ED-484D-884F-BA261BBBCC8E}"/>
    <dgm:cxn modelId="{239FD019-1CE4-40D6-AB4A-58F30D8062F9}" type="presOf" srcId="{A156E153-5826-45E9-80BE-4C6C5D12B861}" destId="{1F1E8D70-BE17-4EDA-B5A8-201AF046F5FA}" srcOrd="0" destOrd="1" presId="urn:microsoft.com/office/officeart/2005/8/layout/hList1"/>
    <dgm:cxn modelId="{CBEFF586-EB24-43A3-8189-E6451A856DB4}" type="presOf" srcId="{1375620E-6233-4723-9DD2-0CDC81357508}" destId="{1F1E8D70-BE17-4EDA-B5A8-201AF046F5FA}" srcOrd="0" destOrd="0" presId="urn:microsoft.com/office/officeart/2005/8/layout/hList1"/>
    <dgm:cxn modelId="{C10C8103-08A5-4315-AB35-A4A9931C4B2F}" srcId="{AC004AA3-D735-4839-AACB-50169CC30382}" destId="{63ACB21C-5419-4F15-8177-F949349BE925}" srcOrd="1" destOrd="0" parTransId="{9EDAEF1A-A439-456F-9B52-988CD9761088}" sibTransId="{25B87DB7-453E-40F3-9F0A-F31D344DF119}"/>
    <dgm:cxn modelId="{0DEFFE0C-6156-43F8-872A-E3EEF86B9AB9}" type="presOf" srcId="{AC004AA3-D735-4839-AACB-50169CC30382}" destId="{2ACE5B09-5848-4DFF-9666-2833B7E02AE0}" srcOrd="0" destOrd="0" presId="urn:microsoft.com/office/officeart/2005/8/layout/hList1"/>
    <dgm:cxn modelId="{F423FC64-102A-47E0-9AE4-8A684B077D27}" type="presOf" srcId="{9314B0A0-1839-4160-8946-CC3EB21157DA}" destId="{33FD2988-E16D-4096-8FFC-469087F7456C}" srcOrd="0" destOrd="0" presId="urn:microsoft.com/office/officeart/2005/8/layout/hList1"/>
    <dgm:cxn modelId="{680259A5-983D-49E4-ADED-842965E14E2D}" srcId="{AC004AA3-D735-4839-AACB-50169CC30382}" destId="{A789188A-BCCE-4CD8-92EE-DFAF1466C871}" srcOrd="0" destOrd="0" parTransId="{9251D366-E177-4EC1-8F05-B37CB5DFEEC5}" sibTransId="{E4440CA7-7C73-4B89-9823-FB1AA7A55A5E}"/>
    <dgm:cxn modelId="{A8FF9AE2-C347-474F-8D7A-DFFF44E63E9E}" type="presOf" srcId="{A789188A-BCCE-4CD8-92EE-DFAF1466C871}" destId="{0DDB5311-99B5-4A02-AD1A-EF1444C49E82}" srcOrd="0" destOrd="0" presId="urn:microsoft.com/office/officeart/2005/8/layout/hList1"/>
    <dgm:cxn modelId="{D9D03669-0826-42D6-ADBD-3775D09D47E9}" srcId="{E100E0B1-FD0E-4002-BB5A-E2255789D694}" destId="{9314B0A0-1839-4160-8946-CC3EB21157DA}" srcOrd="1" destOrd="0" parTransId="{FF7DB345-6309-4F2B-A7E6-62251025638C}" sibTransId="{E0B63064-4654-4DFB-9812-3DA8D2671430}"/>
    <dgm:cxn modelId="{409060AA-DD78-417C-9D11-C746C88A1E03}" type="presOf" srcId="{43C68E3C-86B8-4AF9-819A-6031E18DEBC2}" destId="{1F1E8D70-BE17-4EDA-B5A8-201AF046F5FA}" srcOrd="0" destOrd="2" presId="urn:microsoft.com/office/officeart/2005/8/layout/hList1"/>
    <dgm:cxn modelId="{C512BE23-08F2-44DA-9918-51E9235AB673}" type="presParOf" srcId="{612E00FD-0D3B-4033-AA3B-41BDC2008686}" destId="{86249960-B089-424E-8099-8EDBB5A867F1}" srcOrd="0" destOrd="0" presId="urn:microsoft.com/office/officeart/2005/8/layout/hList1"/>
    <dgm:cxn modelId="{7287F677-F53E-4583-B916-7D9708F6769C}" type="presParOf" srcId="{86249960-B089-424E-8099-8EDBB5A867F1}" destId="{2ACE5B09-5848-4DFF-9666-2833B7E02AE0}" srcOrd="0" destOrd="0" presId="urn:microsoft.com/office/officeart/2005/8/layout/hList1"/>
    <dgm:cxn modelId="{AAC4EF00-CD07-40CC-A865-421E39B2536A}" type="presParOf" srcId="{86249960-B089-424E-8099-8EDBB5A867F1}" destId="{0DDB5311-99B5-4A02-AD1A-EF1444C49E82}" srcOrd="1" destOrd="0" presId="urn:microsoft.com/office/officeart/2005/8/layout/hList1"/>
    <dgm:cxn modelId="{D695BD0B-1FE7-4582-94B4-B3EEE7A7CF29}" type="presParOf" srcId="{612E00FD-0D3B-4033-AA3B-41BDC2008686}" destId="{F5457CEA-4193-4A3D-9B82-B35585241599}" srcOrd="1" destOrd="0" presId="urn:microsoft.com/office/officeart/2005/8/layout/hList1"/>
    <dgm:cxn modelId="{D7EE3A2E-E8F7-4C08-9FB9-6A8BEBC5ECB1}" type="presParOf" srcId="{612E00FD-0D3B-4033-AA3B-41BDC2008686}" destId="{9A477B83-E25C-48C0-B7C1-E77460ECB00F}" srcOrd="2" destOrd="0" presId="urn:microsoft.com/office/officeart/2005/8/layout/hList1"/>
    <dgm:cxn modelId="{05E81F52-CC58-487D-AC57-3D5E266E6E01}" type="presParOf" srcId="{9A477B83-E25C-48C0-B7C1-E77460ECB00F}" destId="{33FD2988-E16D-4096-8FFC-469087F7456C}" srcOrd="0" destOrd="0" presId="urn:microsoft.com/office/officeart/2005/8/layout/hList1"/>
    <dgm:cxn modelId="{E2138159-E8E1-47E3-B254-A63BEDF39D5A}" type="presParOf" srcId="{9A477B83-E25C-48C0-B7C1-E77460ECB00F}" destId="{1F1E8D70-BE17-4EDA-B5A8-201AF046F5FA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960CF39-91E2-431B-835B-797A37221026}" type="doc">
      <dgm:prSet loTypeId="urn:microsoft.com/office/officeart/2005/8/layout/hList1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ru-RU"/>
        </a:p>
      </dgm:t>
    </dgm:pt>
    <dgm:pt modelId="{66B266DF-F9DF-498A-8ACC-EE8329DDF6A7}">
      <dgm:prSet phldrT="[Текст]" custT="1"/>
      <dgm:spPr/>
      <dgm:t>
        <a:bodyPr/>
        <a:lstStyle/>
        <a:p>
          <a:r>
            <a:rPr lang="ru-RU" sz="2400" b="1" i="0" dirty="0">
              <a:latin typeface="Arial" panose="020B0604020202020204" pitchFamily="34" charset="0"/>
              <a:cs typeface="Arial" panose="020B0604020202020204" pitchFamily="34" charset="0"/>
            </a:rPr>
            <a:t>Что такое УДХК</a:t>
          </a:r>
          <a:endParaRPr lang="ru-RU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09F9093-6E24-4D24-93C5-9D9BB21E9420}" type="parTrans" cxnId="{E5A181F8-DC0D-4E5E-862B-20D6BEEE5A29}">
      <dgm:prSet/>
      <dgm:spPr/>
      <dgm:t>
        <a:bodyPr/>
        <a:lstStyle/>
        <a:p>
          <a:endParaRPr lang="ru-RU"/>
        </a:p>
      </dgm:t>
    </dgm:pt>
    <dgm:pt modelId="{BC3263B0-D1BE-4C00-8CA4-A3764B7537F9}" type="sibTrans" cxnId="{E5A181F8-DC0D-4E5E-862B-20D6BEEE5A29}">
      <dgm:prSet/>
      <dgm:spPr/>
      <dgm:t>
        <a:bodyPr/>
        <a:lstStyle/>
        <a:p>
          <a:endParaRPr lang="ru-RU"/>
        </a:p>
      </dgm:t>
    </dgm:pt>
    <dgm:pt modelId="{80BD58EE-D7B9-4DF7-90D0-C3072B8E35A3}">
      <dgm:prSet phldrT="[Текст]" custT="1"/>
      <dgm:spPr/>
      <dgm:t>
        <a:bodyPr/>
        <a:lstStyle/>
        <a:p>
          <a:pPr algn="just">
            <a:buFont typeface="Wingdings" panose="05000000000000000000" pitchFamily="2" charset="2"/>
            <a:buChar char="Ø"/>
          </a:pPr>
          <a:r>
            <a:rPr lang="ru-RU" sz="2000" b="0" i="0" dirty="0">
              <a:latin typeface="Arial" panose="020B0604020202020204" pitchFamily="34" charset="0"/>
              <a:cs typeface="Arial" panose="020B0604020202020204" pitchFamily="34" charset="0"/>
            </a:rPr>
            <a:t>одна из первичных желчных кислот, присутствующая в организме человека в малых </a:t>
          </a:r>
          <a:r>
            <a:rPr lang="ru-RU" sz="2000" b="0" i="0" dirty="0" smtClean="0">
              <a:latin typeface="Arial" panose="020B0604020202020204" pitchFamily="34" charset="0"/>
              <a:cs typeface="Arial" panose="020B0604020202020204" pitchFamily="34" charset="0"/>
            </a:rPr>
            <a:t>количествах;</a:t>
          </a:r>
          <a:endParaRPr lang="ru-RU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E96CC6C-A899-40D7-9916-EEB10B8FB01D}" type="parTrans" cxnId="{CC7ECC5D-8E9C-4658-8A15-93EB4D6ED20F}">
      <dgm:prSet/>
      <dgm:spPr/>
      <dgm:t>
        <a:bodyPr/>
        <a:lstStyle/>
        <a:p>
          <a:endParaRPr lang="ru-RU"/>
        </a:p>
      </dgm:t>
    </dgm:pt>
    <dgm:pt modelId="{5E368118-016A-487A-9F7B-C1C6552B1D78}" type="sibTrans" cxnId="{CC7ECC5D-8E9C-4658-8A15-93EB4D6ED20F}">
      <dgm:prSet/>
      <dgm:spPr/>
      <dgm:t>
        <a:bodyPr/>
        <a:lstStyle/>
        <a:p>
          <a:endParaRPr lang="ru-RU"/>
        </a:p>
      </dgm:t>
    </dgm:pt>
    <dgm:pt modelId="{1283E23C-3EED-4F72-9BFD-2B4EF8EE9F68}">
      <dgm:prSet phldrT="[Текст]" custT="1"/>
      <dgm:spPr/>
      <dgm:t>
        <a:bodyPr/>
        <a:lstStyle/>
        <a:p>
          <a:pPr algn="just">
            <a:buFont typeface="Wingdings" panose="05000000000000000000" pitchFamily="2" charset="2"/>
            <a:buChar char="Ø"/>
          </a:pPr>
          <a:r>
            <a:rPr lang="ru-RU" sz="2000" b="0" i="0" dirty="0">
              <a:latin typeface="Arial" panose="020B0604020202020204" pitchFamily="34" charset="0"/>
              <a:cs typeface="Arial" panose="020B0604020202020204" pitchFamily="34" charset="0"/>
            </a:rPr>
            <a:t>биологически активное вещество, обладающее </a:t>
          </a:r>
          <a:r>
            <a:rPr lang="ru-RU" sz="2000" b="0" i="0" dirty="0" err="1">
              <a:latin typeface="Arial" panose="020B0604020202020204" pitchFamily="34" charset="0"/>
              <a:cs typeface="Arial" panose="020B0604020202020204" pitchFamily="34" charset="0"/>
            </a:rPr>
            <a:t>гепатопротекторным</a:t>
          </a:r>
          <a:r>
            <a:rPr lang="ru-RU" sz="20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b="0" i="0" dirty="0" smtClean="0">
              <a:latin typeface="Arial" panose="020B0604020202020204" pitchFamily="34" charset="0"/>
              <a:cs typeface="Arial" panose="020B0604020202020204" pitchFamily="34" charset="0"/>
            </a:rPr>
            <a:t>действием.</a:t>
          </a:r>
          <a:endParaRPr lang="ru-RU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C2C7E5B-8A56-4A1B-A586-78848830794B}" type="parTrans" cxnId="{CF90C11E-3E04-43EB-80C3-0F1476FCC91C}">
      <dgm:prSet/>
      <dgm:spPr/>
      <dgm:t>
        <a:bodyPr/>
        <a:lstStyle/>
        <a:p>
          <a:endParaRPr lang="ru-RU"/>
        </a:p>
      </dgm:t>
    </dgm:pt>
    <dgm:pt modelId="{94E13C43-BBD4-4A94-950E-DFDA558FB901}" type="sibTrans" cxnId="{CF90C11E-3E04-43EB-80C3-0F1476FCC91C}">
      <dgm:prSet/>
      <dgm:spPr/>
      <dgm:t>
        <a:bodyPr/>
        <a:lstStyle/>
        <a:p>
          <a:endParaRPr lang="ru-RU"/>
        </a:p>
      </dgm:t>
    </dgm:pt>
    <dgm:pt modelId="{D5C3EC09-11B3-4220-BFAD-F6F2A56851E2}">
      <dgm:prSet phldrT="[Текст]" custT="1"/>
      <dgm:spPr/>
      <dgm:t>
        <a:bodyPr/>
        <a:lstStyle/>
        <a:p>
          <a:r>
            <a:rPr lang="ru-RU" sz="2400" b="1" i="0" dirty="0">
              <a:latin typeface="Arial" panose="020B0604020202020204" pitchFamily="34" charset="0"/>
              <a:cs typeface="Arial" panose="020B0604020202020204" pitchFamily="34" charset="0"/>
            </a:rPr>
            <a:t>Механизмы действия</a:t>
          </a:r>
          <a:endParaRPr lang="ru-RU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F99A0F5-61EB-45F5-BBE4-B88F00806F7B}" type="parTrans" cxnId="{64CB5314-32BF-41F2-8FDF-0F4E1A9406EA}">
      <dgm:prSet/>
      <dgm:spPr/>
      <dgm:t>
        <a:bodyPr/>
        <a:lstStyle/>
        <a:p>
          <a:endParaRPr lang="ru-RU"/>
        </a:p>
      </dgm:t>
    </dgm:pt>
    <dgm:pt modelId="{CA63A644-4DBF-405B-A101-A99F89D05BF3}" type="sibTrans" cxnId="{64CB5314-32BF-41F2-8FDF-0F4E1A9406EA}">
      <dgm:prSet/>
      <dgm:spPr/>
      <dgm:t>
        <a:bodyPr/>
        <a:lstStyle/>
        <a:p>
          <a:endParaRPr lang="ru-RU"/>
        </a:p>
      </dgm:t>
    </dgm:pt>
    <dgm:pt modelId="{89A45B7F-A75E-466A-800F-E1F40A060291}">
      <dgm:prSet phldrT="[Текст]" custT="1"/>
      <dgm:spPr/>
      <dgm:t>
        <a:bodyPr/>
        <a:lstStyle/>
        <a:p>
          <a:pPr algn="just">
            <a:buFont typeface="Wingdings" panose="05000000000000000000" pitchFamily="2" charset="2"/>
            <a:buChar char="Ø"/>
          </a:pPr>
          <a:r>
            <a:rPr lang="ru-RU" sz="2000" b="0" i="0" dirty="0">
              <a:latin typeface="Arial" panose="020B0604020202020204" pitchFamily="34" charset="0"/>
              <a:cs typeface="Arial" panose="020B0604020202020204" pitchFamily="34" charset="0"/>
            </a:rPr>
            <a:t>Стимулирует образование и отток </a:t>
          </a:r>
          <a:r>
            <a:rPr lang="ru-RU" sz="2000" b="0" i="0" dirty="0" smtClean="0">
              <a:latin typeface="Arial" panose="020B0604020202020204" pitchFamily="34" charset="0"/>
              <a:cs typeface="Arial" panose="020B0604020202020204" pitchFamily="34" charset="0"/>
            </a:rPr>
            <a:t>желчи.</a:t>
          </a:r>
          <a:r>
            <a:rPr lang="ru-RU" sz="2000" b="0" i="0" dirty="0">
              <a:latin typeface="Arial" panose="020B0604020202020204" pitchFamily="34" charset="0"/>
              <a:cs typeface="Arial" panose="020B0604020202020204" pitchFamily="34" charset="0"/>
            </a:rPr>
            <a:t> </a:t>
          </a:r>
          <a:endParaRPr lang="ru-RU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59A306B-9337-4EA6-B9FD-867B780E1DB2}" type="parTrans" cxnId="{D6A13071-7AFC-48F1-8592-E40631668E82}">
      <dgm:prSet/>
      <dgm:spPr/>
      <dgm:t>
        <a:bodyPr/>
        <a:lstStyle/>
        <a:p>
          <a:endParaRPr lang="ru-RU"/>
        </a:p>
      </dgm:t>
    </dgm:pt>
    <dgm:pt modelId="{C151C2CE-69D9-4F87-A2D8-4FE12D6EA09E}" type="sibTrans" cxnId="{D6A13071-7AFC-48F1-8592-E40631668E82}">
      <dgm:prSet/>
      <dgm:spPr/>
      <dgm:t>
        <a:bodyPr/>
        <a:lstStyle/>
        <a:p>
          <a:endParaRPr lang="ru-RU"/>
        </a:p>
      </dgm:t>
    </dgm:pt>
    <dgm:pt modelId="{06AE42E3-B16F-4174-B2A4-0E2A2F668E21}">
      <dgm:prSet phldrT="[Текст]" custT="1"/>
      <dgm:spPr/>
      <dgm:t>
        <a:bodyPr/>
        <a:lstStyle/>
        <a:p>
          <a:r>
            <a:rPr lang="ru-RU" sz="2400" b="1" i="0" dirty="0">
              <a:latin typeface="Arial" panose="020B0604020202020204" pitchFamily="34" charset="0"/>
              <a:cs typeface="Arial" panose="020B0604020202020204" pitchFamily="34" charset="0"/>
            </a:rPr>
            <a:t>Применение в клинической практике</a:t>
          </a:r>
          <a:endParaRPr lang="ru-RU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561D8F4-03F2-498A-B37B-C5D9808E1D21}" type="parTrans" cxnId="{0E249633-0AE9-478C-AD4E-553D9975AED3}">
      <dgm:prSet/>
      <dgm:spPr/>
      <dgm:t>
        <a:bodyPr/>
        <a:lstStyle/>
        <a:p>
          <a:endParaRPr lang="ru-RU"/>
        </a:p>
      </dgm:t>
    </dgm:pt>
    <dgm:pt modelId="{038DA820-F1C1-4C6D-89E3-F56AD4A237AF}" type="sibTrans" cxnId="{0E249633-0AE9-478C-AD4E-553D9975AED3}">
      <dgm:prSet/>
      <dgm:spPr/>
      <dgm:t>
        <a:bodyPr/>
        <a:lstStyle/>
        <a:p>
          <a:endParaRPr lang="ru-RU"/>
        </a:p>
      </dgm:t>
    </dgm:pt>
    <dgm:pt modelId="{D039E608-2CFB-4A39-872D-FB9D9E99338C}">
      <dgm:prSet phldrT="[Текст]" custT="1"/>
      <dgm:spPr/>
      <dgm:t>
        <a:bodyPr/>
        <a:lstStyle/>
        <a:p>
          <a:pPr algn="just">
            <a:buFont typeface="Wingdings" panose="05000000000000000000" pitchFamily="2" charset="2"/>
            <a:buChar char="Ø"/>
          </a:pPr>
          <a:r>
            <a:rPr lang="ru-RU" sz="2000" b="0" i="0" dirty="0">
              <a:latin typeface="Arial" panose="020B0604020202020204" pitchFamily="34" charset="0"/>
              <a:cs typeface="Arial" panose="020B0604020202020204" pitchFamily="34" charset="0"/>
            </a:rPr>
            <a:t>Врожденные холестатические заболевания </a:t>
          </a:r>
          <a:r>
            <a:rPr lang="ru-RU" sz="2000" b="0" i="0" dirty="0" smtClean="0">
              <a:latin typeface="Arial" panose="020B0604020202020204" pitchFamily="34" charset="0"/>
              <a:cs typeface="Arial" panose="020B0604020202020204" pitchFamily="34" charset="0"/>
            </a:rPr>
            <a:t>печени.</a:t>
          </a:r>
          <a:endParaRPr lang="ru-RU" sz="20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419B96E-E4CE-4094-A485-90DC176AE1FC}" type="parTrans" cxnId="{AB3CB937-635D-43FD-8852-1E7B19984617}">
      <dgm:prSet/>
      <dgm:spPr/>
      <dgm:t>
        <a:bodyPr/>
        <a:lstStyle/>
        <a:p>
          <a:endParaRPr lang="ru-RU"/>
        </a:p>
      </dgm:t>
    </dgm:pt>
    <dgm:pt modelId="{D29AFB5E-2A2F-418D-948B-746F0BD11702}" type="sibTrans" cxnId="{AB3CB937-635D-43FD-8852-1E7B19984617}">
      <dgm:prSet/>
      <dgm:spPr/>
      <dgm:t>
        <a:bodyPr/>
        <a:lstStyle/>
        <a:p>
          <a:endParaRPr lang="ru-RU"/>
        </a:p>
      </dgm:t>
    </dgm:pt>
    <dgm:pt modelId="{EAFABD3E-70C9-4FA8-9CA9-49A523054877}">
      <dgm:prSet phldrT="[Текст]" custT="1"/>
      <dgm:spPr/>
      <dgm:t>
        <a:bodyPr/>
        <a:lstStyle/>
        <a:p>
          <a:pPr algn="just">
            <a:buFont typeface="Wingdings" panose="05000000000000000000" pitchFamily="2" charset="2"/>
            <a:buChar char="Ø"/>
          </a:pPr>
          <a:r>
            <a:rPr lang="ru-RU" sz="2000" b="0" i="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Приобретенные </a:t>
          </a:r>
          <a:r>
            <a:rPr lang="ru-RU" sz="2000" b="0" i="0" dirty="0" err="1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холестатические</a:t>
          </a:r>
          <a:r>
            <a:rPr lang="ru-RU" sz="2000" b="0" i="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b="0" i="0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заболевания.</a:t>
          </a:r>
          <a:endParaRPr lang="ru-RU" sz="2000" b="0" dirty="0">
            <a:solidFill>
              <a:srgbClr val="C0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E33E2A6-C8AE-4D21-AF42-B943065F2049}" type="parTrans" cxnId="{4A5251C5-8CD1-46EA-A4A5-5D2B6D92E75D}">
      <dgm:prSet/>
      <dgm:spPr/>
      <dgm:t>
        <a:bodyPr/>
        <a:lstStyle/>
        <a:p>
          <a:endParaRPr lang="ru-RU"/>
        </a:p>
      </dgm:t>
    </dgm:pt>
    <dgm:pt modelId="{6A77607B-6D33-409C-B041-D0B5CEAC818C}" type="sibTrans" cxnId="{4A5251C5-8CD1-46EA-A4A5-5D2B6D92E75D}">
      <dgm:prSet/>
      <dgm:spPr/>
      <dgm:t>
        <a:bodyPr/>
        <a:lstStyle/>
        <a:p>
          <a:endParaRPr lang="ru-RU"/>
        </a:p>
      </dgm:t>
    </dgm:pt>
    <dgm:pt modelId="{A1F91F3F-DC3D-4EE1-BD44-BA283EFB5275}">
      <dgm:prSet phldrT="[Текст]" custT="1"/>
      <dgm:spPr/>
      <dgm:t>
        <a:bodyPr/>
        <a:lstStyle/>
        <a:p>
          <a:pPr algn="just">
            <a:buFont typeface="Wingdings" panose="05000000000000000000" pitchFamily="2" charset="2"/>
            <a:buChar char="Ø"/>
          </a:pPr>
          <a:r>
            <a:rPr lang="ru-RU" sz="2000" b="0" i="0" dirty="0">
              <a:latin typeface="Arial" panose="020B0604020202020204" pitchFamily="34" charset="0"/>
              <a:cs typeface="Arial" panose="020B0604020202020204" pitchFamily="34" charset="0"/>
            </a:rPr>
            <a:t>Желчнокаменная </a:t>
          </a:r>
          <a:r>
            <a:rPr lang="ru-RU" sz="2000" b="0" i="0" dirty="0" smtClean="0">
              <a:latin typeface="Arial" panose="020B0604020202020204" pitchFamily="34" charset="0"/>
              <a:cs typeface="Arial" panose="020B0604020202020204" pitchFamily="34" charset="0"/>
            </a:rPr>
            <a:t>болезнь.</a:t>
          </a:r>
          <a:endParaRPr lang="ru-RU" sz="20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6194CEF-A7FD-4083-A8B0-53946FE8BA62}" type="parTrans" cxnId="{BD04557F-63E7-4F3C-829E-77BF062714F6}">
      <dgm:prSet/>
      <dgm:spPr/>
      <dgm:t>
        <a:bodyPr/>
        <a:lstStyle/>
        <a:p>
          <a:endParaRPr lang="ru-RU"/>
        </a:p>
      </dgm:t>
    </dgm:pt>
    <dgm:pt modelId="{AF0E9EBF-FBA4-42BD-8D59-DFA957F64170}" type="sibTrans" cxnId="{BD04557F-63E7-4F3C-829E-77BF062714F6}">
      <dgm:prSet/>
      <dgm:spPr/>
      <dgm:t>
        <a:bodyPr/>
        <a:lstStyle/>
        <a:p>
          <a:endParaRPr lang="ru-RU"/>
        </a:p>
      </dgm:t>
    </dgm:pt>
    <dgm:pt modelId="{3A7B6C5A-BBCD-406C-9901-3B58969BE0D3}">
      <dgm:prSet phldrT="[Текст]" custT="1"/>
      <dgm:spPr/>
      <dgm:t>
        <a:bodyPr/>
        <a:lstStyle/>
        <a:p>
          <a:pPr algn="just">
            <a:buFont typeface="Wingdings" panose="05000000000000000000" pitchFamily="2" charset="2"/>
            <a:buChar char="Ø"/>
          </a:pPr>
          <a:r>
            <a:rPr lang="ru-RU" sz="2000" b="0" i="0" dirty="0">
              <a:latin typeface="Arial" panose="020B0604020202020204" pitchFamily="34" charset="0"/>
              <a:cs typeface="Arial" panose="020B0604020202020204" pitchFamily="34" charset="0"/>
            </a:rPr>
            <a:t>Защищает </a:t>
          </a:r>
          <a:r>
            <a:rPr lang="ru-RU" sz="20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гепатоциты</a:t>
          </a:r>
          <a:r>
            <a:rPr lang="ru-RU" sz="2000" b="0" i="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834ACDA-4A47-4595-919D-4BA95CCF3A7D}" type="parTrans" cxnId="{8F58180C-F9BC-45F0-A996-EBC265AC7FD7}">
      <dgm:prSet/>
      <dgm:spPr/>
    </dgm:pt>
    <dgm:pt modelId="{8C2D9E70-0C35-4AC9-BD8D-8F8FFB4DD296}" type="sibTrans" cxnId="{8F58180C-F9BC-45F0-A996-EBC265AC7FD7}">
      <dgm:prSet/>
      <dgm:spPr/>
    </dgm:pt>
    <dgm:pt modelId="{6BFAD6D6-1CF8-468E-BBA4-2D6F3B59D072}">
      <dgm:prSet phldrT="[Текст]" custT="1"/>
      <dgm:spPr/>
      <dgm:t>
        <a:bodyPr/>
        <a:lstStyle/>
        <a:p>
          <a:pPr algn="just">
            <a:buFont typeface="Wingdings" panose="05000000000000000000" pitchFamily="2" charset="2"/>
            <a:buChar char="Ø"/>
          </a:pPr>
          <a:r>
            <a:rPr lang="ru-RU" sz="2000" b="0" i="0" dirty="0">
              <a:latin typeface="Arial" panose="020B0604020202020204" pitchFamily="34" charset="0"/>
              <a:cs typeface="Arial" panose="020B0604020202020204" pitchFamily="34" charset="0"/>
            </a:rPr>
            <a:t>Иммуномодулирующее </a:t>
          </a:r>
          <a:r>
            <a:rPr lang="ru-RU" sz="2000" b="0" i="0" dirty="0" smtClean="0">
              <a:latin typeface="Arial" panose="020B0604020202020204" pitchFamily="34" charset="0"/>
              <a:cs typeface="Arial" panose="020B0604020202020204" pitchFamily="34" charset="0"/>
            </a:rPr>
            <a:t>действие.</a:t>
          </a:r>
          <a:endParaRPr lang="ru-RU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2DCAFAA-A71D-4155-A64B-82F149E4E6ED}" type="parTrans" cxnId="{004E3DEA-C824-4A46-828B-FBE9EBE28154}">
      <dgm:prSet/>
      <dgm:spPr/>
    </dgm:pt>
    <dgm:pt modelId="{30A621EF-B67B-418A-B020-008ABE8841DA}" type="sibTrans" cxnId="{004E3DEA-C824-4A46-828B-FBE9EBE28154}">
      <dgm:prSet/>
      <dgm:spPr/>
    </dgm:pt>
    <dgm:pt modelId="{D67A680F-4300-4ECD-9E45-AC36C38369FD}" type="pres">
      <dgm:prSet presAssocID="{2960CF39-91E2-431B-835B-797A3722102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6B821E8-9AFD-4429-B5DE-48490F25F83F}" type="pres">
      <dgm:prSet presAssocID="{66B266DF-F9DF-498A-8ACC-EE8329DDF6A7}" presName="composite" presStyleCnt="0"/>
      <dgm:spPr/>
    </dgm:pt>
    <dgm:pt modelId="{A7CD8DF8-FC58-46B3-8DF9-72C34A552B45}" type="pres">
      <dgm:prSet presAssocID="{66B266DF-F9DF-498A-8ACC-EE8329DDF6A7}" presName="parTx" presStyleLbl="alignNode1" presStyleIdx="0" presStyleCnt="3" custLinFactNeighborX="255" custLinFactNeighborY="527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6EF5B3-C0C7-4720-B37E-4900999FD977}" type="pres">
      <dgm:prSet presAssocID="{66B266DF-F9DF-498A-8ACC-EE8329DDF6A7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F3C3FE-AD84-48BA-94FC-DAB93B044C6C}" type="pres">
      <dgm:prSet presAssocID="{BC3263B0-D1BE-4C00-8CA4-A3764B7537F9}" presName="space" presStyleCnt="0"/>
      <dgm:spPr/>
    </dgm:pt>
    <dgm:pt modelId="{56B5AFC7-BC7D-4AF1-B343-3DD2E1788DA8}" type="pres">
      <dgm:prSet presAssocID="{D5C3EC09-11B3-4220-BFAD-F6F2A56851E2}" presName="composite" presStyleCnt="0"/>
      <dgm:spPr/>
    </dgm:pt>
    <dgm:pt modelId="{EE03A127-EE9E-4CE6-A20F-474B4F6ABD58}" type="pres">
      <dgm:prSet presAssocID="{D5C3EC09-11B3-4220-BFAD-F6F2A56851E2}" presName="parTx" presStyleLbl="alignNode1" presStyleIdx="1" presStyleCnt="3" custLinFactNeighborX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0C437B-2558-4FB1-9216-B00C53C5C649}" type="pres">
      <dgm:prSet presAssocID="{D5C3EC09-11B3-4220-BFAD-F6F2A56851E2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F8E015-B7AA-4467-9BBD-C74EFE1E2A92}" type="pres">
      <dgm:prSet presAssocID="{CA63A644-4DBF-405B-A101-A99F89D05BF3}" presName="space" presStyleCnt="0"/>
      <dgm:spPr/>
    </dgm:pt>
    <dgm:pt modelId="{C34FD87E-AF0C-40D9-B11C-7E9995551617}" type="pres">
      <dgm:prSet presAssocID="{06AE42E3-B16F-4174-B2A4-0E2A2F668E21}" presName="composite" presStyleCnt="0"/>
      <dgm:spPr/>
    </dgm:pt>
    <dgm:pt modelId="{FE20DD1B-5E2C-4A24-92E9-12EB54EFB3CF}" type="pres">
      <dgm:prSet presAssocID="{06AE42E3-B16F-4174-B2A4-0E2A2F668E21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8EA126-AE1D-4928-B915-65A088721B77}" type="pres">
      <dgm:prSet presAssocID="{06AE42E3-B16F-4174-B2A4-0E2A2F668E21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40A712E-65A7-4058-AC82-FF4538C3A97C}" type="presOf" srcId="{6BFAD6D6-1CF8-468E-BBA4-2D6F3B59D072}" destId="{980C437B-2558-4FB1-9216-B00C53C5C649}" srcOrd="0" destOrd="2" presId="urn:microsoft.com/office/officeart/2005/8/layout/hList1"/>
    <dgm:cxn modelId="{E5A181F8-DC0D-4E5E-862B-20D6BEEE5A29}" srcId="{2960CF39-91E2-431B-835B-797A37221026}" destId="{66B266DF-F9DF-498A-8ACC-EE8329DDF6A7}" srcOrd="0" destOrd="0" parTransId="{F09F9093-6E24-4D24-93C5-9D9BB21E9420}" sibTransId="{BC3263B0-D1BE-4C00-8CA4-A3764B7537F9}"/>
    <dgm:cxn modelId="{BD04557F-63E7-4F3C-829E-77BF062714F6}" srcId="{06AE42E3-B16F-4174-B2A4-0E2A2F668E21}" destId="{A1F91F3F-DC3D-4EE1-BD44-BA283EFB5275}" srcOrd="2" destOrd="0" parTransId="{06194CEF-A7FD-4083-A8B0-53946FE8BA62}" sibTransId="{AF0E9EBF-FBA4-42BD-8D59-DFA957F64170}"/>
    <dgm:cxn modelId="{D0B4B193-4A3D-479D-9232-B30EAE5FAA1D}" type="presOf" srcId="{06AE42E3-B16F-4174-B2A4-0E2A2F668E21}" destId="{FE20DD1B-5E2C-4A24-92E9-12EB54EFB3CF}" srcOrd="0" destOrd="0" presId="urn:microsoft.com/office/officeart/2005/8/layout/hList1"/>
    <dgm:cxn modelId="{ABFF2788-5556-4324-ACB6-2A4B5A29AC04}" type="presOf" srcId="{3A7B6C5A-BBCD-406C-9901-3B58969BE0D3}" destId="{980C437B-2558-4FB1-9216-B00C53C5C649}" srcOrd="0" destOrd="1" presId="urn:microsoft.com/office/officeart/2005/8/layout/hList1"/>
    <dgm:cxn modelId="{586B3633-B212-47CA-A446-62FFFB8CDB93}" type="presOf" srcId="{2960CF39-91E2-431B-835B-797A37221026}" destId="{D67A680F-4300-4ECD-9E45-AC36C38369FD}" srcOrd="0" destOrd="0" presId="urn:microsoft.com/office/officeart/2005/8/layout/hList1"/>
    <dgm:cxn modelId="{DDA4CC9C-C3C1-4E7C-83F7-158AF9BA7A59}" type="presOf" srcId="{A1F91F3F-DC3D-4EE1-BD44-BA283EFB5275}" destId="{D68EA126-AE1D-4928-B915-65A088721B77}" srcOrd="0" destOrd="2" presId="urn:microsoft.com/office/officeart/2005/8/layout/hList1"/>
    <dgm:cxn modelId="{DAFD15B8-3B79-4BCE-B059-2C05D4AF25AA}" type="presOf" srcId="{D5C3EC09-11B3-4220-BFAD-F6F2A56851E2}" destId="{EE03A127-EE9E-4CE6-A20F-474B4F6ABD58}" srcOrd="0" destOrd="0" presId="urn:microsoft.com/office/officeart/2005/8/layout/hList1"/>
    <dgm:cxn modelId="{CC7ECC5D-8E9C-4658-8A15-93EB4D6ED20F}" srcId="{66B266DF-F9DF-498A-8ACC-EE8329DDF6A7}" destId="{80BD58EE-D7B9-4DF7-90D0-C3072B8E35A3}" srcOrd="0" destOrd="0" parTransId="{6E96CC6C-A899-40D7-9916-EEB10B8FB01D}" sibTransId="{5E368118-016A-487A-9F7B-C1C6552B1D78}"/>
    <dgm:cxn modelId="{AB3CB937-635D-43FD-8852-1E7B19984617}" srcId="{06AE42E3-B16F-4174-B2A4-0E2A2F668E21}" destId="{D039E608-2CFB-4A39-872D-FB9D9E99338C}" srcOrd="0" destOrd="0" parTransId="{B419B96E-E4CE-4094-A485-90DC176AE1FC}" sibTransId="{D29AFB5E-2A2F-418D-948B-746F0BD11702}"/>
    <dgm:cxn modelId="{9D95E799-778D-4453-ABD3-BF73B927FB89}" type="presOf" srcId="{EAFABD3E-70C9-4FA8-9CA9-49A523054877}" destId="{D68EA126-AE1D-4928-B915-65A088721B77}" srcOrd="0" destOrd="1" presId="urn:microsoft.com/office/officeart/2005/8/layout/hList1"/>
    <dgm:cxn modelId="{213A8594-9381-40D2-BC7A-AAAD2996E7E8}" type="presOf" srcId="{66B266DF-F9DF-498A-8ACC-EE8329DDF6A7}" destId="{A7CD8DF8-FC58-46B3-8DF9-72C34A552B45}" srcOrd="0" destOrd="0" presId="urn:microsoft.com/office/officeart/2005/8/layout/hList1"/>
    <dgm:cxn modelId="{D6A13071-7AFC-48F1-8592-E40631668E82}" srcId="{D5C3EC09-11B3-4220-BFAD-F6F2A56851E2}" destId="{89A45B7F-A75E-466A-800F-E1F40A060291}" srcOrd="0" destOrd="0" parTransId="{659A306B-9337-4EA6-B9FD-867B780E1DB2}" sibTransId="{C151C2CE-69D9-4F87-A2D8-4FE12D6EA09E}"/>
    <dgm:cxn modelId="{CF90C11E-3E04-43EB-80C3-0F1476FCC91C}" srcId="{66B266DF-F9DF-498A-8ACC-EE8329DDF6A7}" destId="{1283E23C-3EED-4F72-9BFD-2B4EF8EE9F68}" srcOrd="1" destOrd="0" parTransId="{BC2C7E5B-8A56-4A1B-A586-78848830794B}" sibTransId="{94E13C43-BBD4-4A94-950E-DFDA558FB901}"/>
    <dgm:cxn modelId="{FA739BF3-EBA3-4726-AE70-5C4228001874}" type="presOf" srcId="{D039E608-2CFB-4A39-872D-FB9D9E99338C}" destId="{D68EA126-AE1D-4928-B915-65A088721B77}" srcOrd="0" destOrd="0" presId="urn:microsoft.com/office/officeart/2005/8/layout/hList1"/>
    <dgm:cxn modelId="{4A5251C5-8CD1-46EA-A4A5-5D2B6D92E75D}" srcId="{06AE42E3-B16F-4174-B2A4-0E2A2F668E21}" destId="{EAFABD3E-70C9-4FA8-9CA9-49A523054877}" srcOrd="1" destOrd="0" parTransId="{4E33E2A6-C8AE-4D21-AF42-B943065F2049}" sibTransId="{6A77607B-6D33-409C-B041-D0B5CEAC818C}"/>
    <dgm:cxn modelId="{8F58180C-F9BC-45F0-A996-EBC265AC7FD7}" srcId="{D5C3EC09-11B3-4220-BFAD-F6F2A56851E2}" destId="{3A7B6C5A-BBCD-406C-9901-3B58969BE0D3}" srcOrd="1" destOrd="0" parTransId="{7834ACDA-4A47-4595-919D-4BA95CCF3A7D}" sibTransId="{8C2D9E70-0C35-4AC9-BD8D-8F8FFB4DD296}"/>
    <dgm:cxn modelId="{004E3DEA-C824-4A46-828B-FBE9EBE28154}" srcId="{D5C3EC09-11B3-4220-BFAD-F6F2A56851E2}" destId="{6BFAD6D6-1CF8-468E-BBA4-2D6F3B59D072}" srcOrd="2" destOrd="0" parTransId="{22DCAFAA-A71D-4155-A64B-82F149E4E6ED}" sibTransId="{30A621EF-B67B-418A-B020-008ABE8841DA}"/>
    <dgm:cxn modelId="{30047856-BA54-410A-82C7-283D610E92F5}" type="presOf" srcId="{80BD58EE-D7B9-4DF7-90D0-C3072B8E35A3}" destId="{346EF5B3-C0C7-4720-B37E-4900999FD977}" srcOrd="0" destOrd="0" presId="urn:microsoft.com/office/officeart/2005/8/layout/hList1"/>
    <dgm:cxn modelId="{64CB5314-32BF-41F2-8FDF-0F4E1A9406EA}" srcId="{2960CF39-91E2-431B-835B-797A37221026}" destId="{D5C3EC09-11B3-4220-BFAD-F6F2A56851E2}" srcOrd="1" destOrd="0" parTransId="{EF99A0F5-61EB-45F5-BBE4-B88F00806F7B}" sibTransId="{CA63A644-4DBF-405B-A101-A99F89D05BF3}"/>
    <dgm:cxn modelId="{22A35FC1-E6F2-433A-A6A4-77BE9B9BE0E6}" type="presOf" srcId="{1283E23C-3EED-4F72-9BFD-2B4EF8EE9F68}" destId="{346EF5B3-C0C7-4720-B37E-4900999FD977}" srcOrd="0" destOrd="1" presId="urn:microsoft.com/office/officeart/2005/8/layout/hList1"/>
    <dgm:cxn modelId="{D49DDD58-C5CC-4713-8B8C-2A5E69A7767C}" type="presOf" srcId="{89A45B7F-A75E-466A-800F-E1F40A060291}" destId="{980C437B-2558-4FB1-9216-B00C53C5C649}" srcOrd="0" destOrd="0" presId="urn:microsoft.com/office/officeart/2005/8/layout/hList1"/>
    <dgm:cxn modelId="{0E249633-0AE9-478C-AD4E-553D9975AED3}" srcId="{2960CF39-91E2-431B-835B-797A37221026}" destId="{06AE42E3-B16F-4174-B2A4-0E2A2F668E21}" srcOrd="2" destOrd="0" parTransId="{A561D8F4-03F2-498A-B37B-C5D9808E1D21}" sibTransId="{038DA820-F1C1-4C6D-89E3-F56AD4A237AF}"/>
    <dgm:cxn modelId="{0CBD4B2B-6C03-4980-B24E-803B5FE642B6}" type="presParOf" srcId="{D67A680F-4300-4ECD-9E45-AC36C38369FD}" destId="{06B821E8-9AFD-4429-B5DE-48490F25F83F}" srcOrd="0" destOrd="0" presId="urn:microsoft.com/office/officeart/2005/8/layout/hList1"/>
    <dgm:cxn modelId="{6ACC6ED5-D1B5-451D-BB9D-B0B972986EA0}" type="presParOf" srcId="{06B821E8-9AFD-4429-B5DE-48490F25F83F}" destId="{A7CD8DF8-FC58-46B3-8DF9-72C34A552B45}" srcOrd="0" destOrd="0" presId="urn:microsoft.com/office/officeart/2005/8/layout/hList1"/>
    <dgm:cxn modelId="{925CF8BA-4643-46A1-9AAF-C0697D5A5E75}" type="presParOf" srcId="{06B821E8-9AFD-4429-B5DE-48490F25F83F}" destId="{346EF5B3-C0C7-4720-B37E-4900999FD977}" srcOrd="1" destOrd="0" presId="urn:microsoft.com/office/officeart/2005/8/layout/hList1"/>
    <dgm:cxn modelId="{94EDA3FC-2B12-4627-B121-E71247E6E334}" type="presParOf" srcId="{D67A680F-4300-4ECD-9E45-AC36C38369FD}" destId="{EEF3C3FE-AD84-48BA-94FC-DAB93B044C6C}" srcOrd="1" destOrd="0" presId="urn:microsoft.com/office/officeart/2005/8/layout/hList1"/>
    <dgm:cxn modelId="{923B7042-77C9-4C32-85F9-A6820DA55CF3}" type="presParOf" srcId="{D67A680F-4300-4ECD-9E45-AC36C38369FD}" destId="{56B5AFC7-BC7D-4AF1-B343-3DD2E1788DA8}" srcOrd="2" destOrd="0" presId="urn:microsoft.com/office/officeart/2005/8/layout/hList1"/>
    <dgm:cxn modelId="{7E96F9EF-8468-4BF5-88D8-CF393D08572D}" type="presParOf" srcId="{56B5AFC7-BC7D-4AF1-B343-3DD2E1788DA8}" destId="{EE03A127-EE9E-4CE6-A20F-474B4F6ABD58}" srcOrd="0" destOrd="0" presId="urn:microsoft.com/office/officeart/2005/8/layout/hList1"/>
    <dgm:cxn modelId="{9CBC9093-2223-42A3-B7E0-635933D34CED}" type="presParOf" srcId="{56B5AFC7-BC7D-4AF1-B343-3DD2E1788DA8}" destId="{980C437B-2558-4FB1-9216-B00C53C5C649}" srcOrd="1" destOrd="0" presId="urn:microsoft.com/office/officeart/2005/8/layout/hList1"/>
    <dgm:cxn modelId="{59164AF6-C042-4CBD-8430-25F384603D9F}" type="presParOf" srcId="{D67A680F-4300-4ECD-9E45-AC36C38369FD}" destId="{69F8E015-B7AA-4467-9BBD-C74EFE1E2A92}" srcOrd="3" destOrd="0" presId="urn:microsoft.com/office/officeart/2005/8/layout/hList1"/>
    <dgm:cxn modelId="{CF3810A0-C672-4050-93F2-01CFEEBE846A}" type="presParOf" srcId="{D67A680F-4300-4ECD-9E45-AC36C38369FD}" destId="{C34FD87E-AF0C-40D9-B11C-7E9995551617}" srcOrd="4" destOrd="0" presId="urn:microsoft.com/office/officeart/2005/8/layout/hList1"/>
    <dgm:cxn modelId="{A0A40BE7-B9E4-4AB2-8970-E0D10C634EA0}" type="presParOf" srcId="{C34FD87E-AF0C-40D9-B11C-7E9995551617}" destId="{FE20DD1B-5E2C-4A24-92E9-12EB54EFB3CF}" srcOrd="0" destOrd="0" presId="urn:microsoft.com/office/officeart/2005/8/layout/hList1"/>
    <dgm:cxn modelId="{908641C2-D9A4-4818-BD26-FF881C366994}" type="presParOf" srcId="{C34FD87E-AF0C-40D9-B11C-7E9995551617}" destId="{D68EA126-AE1D-4928-B915-65A088721B77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665CCAB-BDD4-4B41-AC8E-2D6340E258AA}" type="doc">
      <dgm:prSet loTypeId="urn:microsoft.com/office/officeart/2005/8/layout/hList1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ru-RU"/>
        </a:p>
      </dgm:t>
    </dgm:pt>
    <dgm:pt modelId="{075B4BB8-C314-4111-A924-BDAEDA513040}">
      <dgm:prSet phldrT="[Текст]" custT="1"/>
      <dgm:spPr/>
      <dgm:t>
        <a:bodyPr/>
        <a:lstStyle/>
        <a:p>
          <a:r>
            <a:rPr lang="ru-RU" sz="2000" b="1" i="0" dirty="0">
              <a:latin typeface="Arial" panose="020B0604020202020204" pitchFamily="34" charset="0"/>
              <a:cs typeface="Arial" panose="020B0604020202020204" pitchFamily="34" charset="0"/>
            </a:rPr>
            <a:t>Высокая эффективность УДХК</a:t>
          </a:r>
          <a:r>
            <a:rPr lang="ru-RU" sz="2000" b="0" i="0" dirty="0">
              <a:latin typeface="Arial" panose="020B0604020202020204" pitchFamily="34" charset="0"/>
              <a:cs typeface="Arial" panose="020B0604020202020204" pitchFamily="34" charset="0"/>
            </a:rPr>
            <a:t> </a:t>
          </a:r>
          <a:endParaRPr lang="ru-RU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3E28B59-63A6-4A84-AC58-FA5D078C7498}" type="parTrans" cxnId="{984EF144-1F55-49B7-BA9E-2B516C9DF9A7}">
      <dgm:prSet/>
      <dgm:spPr/>
      <dgm:t>
        <a:bodyPr/>
        <a:lstStyle/>
        <a:p>
          <a:endParaRPr lang="ru-RU"/>
        </a:p>
      </dgm:t>
    </dgm:pt>
    <dgm:pt modelId="{13ECC4AA-E455-45DE-B238-08446C7FD33E}" type="sibTrans" cxnId="{984EF144-1F55-49B7-BA9E-2B516C9DF9A7}">
      <dgm:prSet/>
      <dgm:spPr/>
      <dgm:t>
        <a:bodyPr/>
        <a:lstStyle/>
        <a:p>
          <a:endParaRPr lang="ru-RU"/>
        </a:p>
      </dgm:t>
    </dgm:pt>
    <dgm:pt modelId="{A0247E90-8D2D-4D57-8E16-97E2EF9ECCD4}">
      <dgm:prSet phldrT="[Текст]" custT="1"/>
      <dgm:spPr/>
      <dgm:t>
        <a:bodyPr/>
        <a:lstStyle/>
        <a:p>
          <a:pPr algn="just">
            <a:buFont typeface="Wingdings" panose="05000000000000000000" pitchFamily="2" charset="2"/>
            <a:buChar char="Ø"/>
          </a:pPr>
          <a:r>
            <a:rPr lang="ru-RU" sz="1800" b="0" i="0" dirty="0">
              <a:latin typeface="Arial" panose="020B0604020202020204" pitchFamily="34" charset="0"/>
              <a:cs typeface="Arial" panose="020B0604020202020204" pitchFamily="34" charset="0"/>
            </a:rPr>
            <a:t>Терапия УДХК демонстрирует выраженное положительное влияние на клинико-лабораторные проявления холестаза у детей на фоне ВЭБГ.</a:t>
          </a:r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4C69782-22D2-4871-BBFA-3534CA9D8EB5}" type="parTrans" cxnId="{AB51F6C0-46A9-46B8-A680-A983FBC1EA1A}">
      <dgm:prSet/>
      <dgm:spPr/>
      <dgm:t>
        <a:bodyPr/>
        <a:lstStyle/>
        <a:p>
          <a:endParaRPr lang="ru-RU"/>
        </a:p>
      </dgm:t>
    </dgm:pt>
    <dgm:pt modelId="{19585F68-7A8F-4C7A-8B52-E5F8E98DD092}" type="sibTrans" cxnId="{AB51F6C0-46A9-46B8-A680-A983FBC1EA1A}">
      <dgm:prSet/>
      <dgm:spPr/>
      <dgm:t>
        <a:bodyPr/>
        <a:lstStyle/>
        <a:p>
          <a:endParaRPr lang="ru-RU"/>
        </a:p>
      </dgm:t>
    </dgm:pt>
    <dgm:pt modelId="{BA7D7FBD-4101-48AB-84EA-E714B587A297}">
      <dgm:prSet phldrT="[Текст]"/>
      <dgm:spPr/>
      <dgm:t>
        <a:bodyPr/>
        <a:lstStyle/>
        <a:p>
          <a:r>
            <a:rPr lang="ru-RU" b="1" i="0" dirty="0">
              <a:latin typeface="Arial" panose="020B0604020202020204" pitchFamily="34" charset="0"/>
              <a:cs typeface="Arial" panose="020B0604020202020204" pitchFamily="34" charset="0"/>
            </a:rPr>
            <a:t>Быстрый терапевтический эффект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DCE553A-8CE1-4313-A318-288A61A6253E}" type="parTrans" cxnId="{495CB930-A252-4F57-94BD-085B54B0BFD4}">
      <dgm:prSet/>
      <dgm:spPr/>
      <dgm:t>
        <a:bodyPr/>
        <a:lstStyle/>
        <a:p>
          <a:endParaRPr lang="ru-RU"/>
        </a:p>
      </dgm:t>
    </dgm:pt>
    <dgm:pt modelId="{5B5A9A58-2B8B-4D3C-A686-E6284E433A86}" type="sibTrans" cxnId="{495CB930-A252-4F57-94BD-085B54B0BFD4}">
      <dgm:prSet/>
      <dgm:spPr/>
      <dgm:t>
        <a:bodyPr/>
        <a:lstStyle/>
        <a:p>
          <a:endParaRPr lang="ru-RU"/>
        </a:p>
      </dgm:t>
    </dgm:pt>
    <dgm:pt modelId="{630A621E-251D-43CE-A5A3-D03DB1A6EDF8}">
      <dgm:prSet phldrT="[Текст]"/>
      <dgm:spPr/>
      <dgm:t>
        <a:bodyPr/>
        <a:lstStyle/>
        <a:p>
          <a:pPr algn="just">
            <a:buFont typeface="Wingdings" panose="05000000000000000000" pitchFamily="2" charset="2"/>
            <a:buChar char="Ø"/>
          </a:pPr>
          <a:r>
            <a:rPr lang="ru-RU" b="0" i="0" dirty="0">
              <a:latin typeface="Arial" panose="020B0604020202020204" pitchFamily="34" charset="0"/>
              <a:cs typeface="Arial" panose="020B0604020202020204" pitchFamily="34" charset="0"/>
            </a:rPr>
            <a:t>Наблюдается раннее начало улучшения (уже через 5-8 дней) и значительное снижение биохимических маркеров холестаза у большинства пациентов при применении УДХК.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C046E05-5D4D-4F72-A527-69B7B97C418B}" type="parTrans" cxnId="{E8677AF1-7BF7-4B01-9AC3-81F4724158BB}">
      <dgm:prSet/>
      <dgm:spPr/>
      <dgm:t>
        <a:bodyPr/>
        <a:lstStyle/>
        <a:p>
          <a:endParaRPr lang="ru-RU"/>
        </a:p>
      </dgm:t>
    </dgm:pt>
    <dgm:pt modelId="{4AF5F479-66D8-451B-885E-0BF025CB415C}" type="sibTrans" cxnId="{E8677AF1-7BF7-4B01-9AC3-81F4724158BB}">
      <dgm:prSet/>
      <dgm:spPr/>
      <dgm:t>
        <a:bodyPr/>
        <a:lstStyle/>
        <a:p>
          <a:endParaRPr lang="ru-RU"/>
        </a:p>
      </dgm:t>
    </dgm:pt>
    <dgm:pt modelId="{DD93766C-06B0-4028-A22D-D5E733A73785}">
      <dgm:prSet phldrT="[Текст]" custT="1"/>
      <dgm:spPr/>
      <dgm:t>
        <a:bodyPr/>
        <a:lstStyle/>
        <a:p>
          <a:r>
            <a:rPr lang="ru-RU" sz="2000" b="1" i="0" dirty="0">
              <a:latin typeface="Arial" panose="020B0604020202020204" pitchFamily="34" charset="0"/>
              <a:cs typeface="Arial" panose="020B0604020202020204" pitchFamily="34" charset="0"/>
            </a:rPr>
            <a:t>Структурные улучшения по УЗИ</a:t>
          </a:r>
          <a:endParaRPr lang="ru-RU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6A0C5CD-1AD0-4C02-B20B-30F70177D86F}" type="parTrans" cxnId="{F7510E19-DAB3-4603-8047-6CCDCEE7ACAB}">
      <dgm:prSet/>
      <dgm:spPr/>
      <dgm:t>
        <a:bodyPr/>
        <a:lstStyle/>
        <a:p>
          <a:endParaRPr lang="ru-RU"/>
        </a:p>
      </dgm:t>
    </dgm:pt>
    <dgm:pt modelId="{027C6E15-CAA0-4AE6-91D9-5C860CC2A04A}" type="sibTrans" cxnId="{F7510E19-DAB3-4603-8047-6CCDCEE7ACAB}">
      <dgm:prSet/>
      <dgm:spPr/>
      <dgm:t>
        <a:bodyPr/>
        <a:lstStyle/>
        <a:p>
          <a:endParaRPr lang="ru-RU"/>
        </a:p>
      </dgm:t>
    </dgm:pt>
    <dgm:pt modelId="{97A17C22-0553-46BB-9E49-DC03488F45AF}">
      <dgm:prSet phldrT="[Текст]"/>
      <dgm:spPr/>
      <dgm:t>
        <a:bodyPr/>
        <a:lstStyle/>
        <a:p>
          <a:pPr algn="just">
            <a:buFont typeface="Wingdings" panose="05000000000000000000" pitchFamily="2" charset="2"/>
            <a:buChar char="Ø"/>
          </a:pPr>
          <a:r>
            <a:rPr lang="ru-RU" b="0" i="0" dirty="0">
              <a:latin typeface="Arial" panose="020B0604020202020204" pitchFamily="34" charset="0"/>
              <a:cs typeface="Arial" panose="020B0604020202020204" pitchFamily="34" charset="0"/>
            </a:rPr>
            <a:t>УДХК способствует нормализации ультразвуковых изменений печени и желчного пузыря, в то время как в контрольной группе сохраняются признаки патологии.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286F1BB-FBDB-4B78-92FE-CF55300E6AF4}" type="parTrans" cxnId="{5E647F56-0922-44BF-AE69-1369495A492E}">
      <dgm:prSet/>
      <dgm:spPr/>
      <dgm:t>
        <a:bodyPr/>
        <a:lstStyle/>
        <a:p>
          <a:endParaRPr lang="ru-RU"/>
        </a:p>
      </dgm:t>
    </dgm:pt>
    <dgm:pt modelId="{099CB841-DA63-4CA5-88AE-FDE7BE0118B5}" type="sibTrans" cxnId="{5E647F56-0922-44BF-AE69-1369495A492E}">
      <dgm:prSet/>
      <dgm:spPr/>
      <dgm:t>
        <a:bodyPr/>
        <a:lstStyle/>
        <a:p>
          <a:endParaRPr lang="ru-RU"/>
        </a:p>
      </dgm:t>
    </dgm:pt>
    <dgm:pt modelId="{097C8435-A7AE-4A75-938F-78EBD91AA07E}">
      <dgm:prSet/>
      <dgm:spPr/>
      <dgm:t>
        <a:bodyPr/>
        <a:lstStyle/>
        <a:p>
          <a:r>
            <a:rPr lang="ru-RU" b="1" i="0" dirty="0">
              <a:latin typeface="Arial" panose="020B0604020202020204" pitchFamily="34" charset="0"/>
              <a:cs typeface="Arial" panose="020B0604020202020204" pitchFamily="34" charset="0"/>
            </a:rPr>
            <a:t>Клиническая значимость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2D4EE14-8654-4367-B918-43A709079CAC}" type="parTrans" cxnId="{5910C2B0-3907-4189-A3D8-386AC067C5BF}">
      <dgm:prSet/>
      <dgm:spPr/>
      <dgm:t>
        <a:bodyPr/>
        <a:lstStyle/>
        <a:p>
          <a:endParaRPr lang="ru-RU"/>
        </a:p>
      </dgm:t>
    </dgm:pt>
    <dgm:pt modelId="{656466F9-A604-45B7-B4FA-2C4DB3C79EB1}" type="sibTrans" cxnId="{5910C2B0-3907-4189-A3D8-386AC067C5BF}">
      <dgm:prSet/>
      <dgm:spPr/>
      <dgm:t>
        <a:bodyPr/>
        <a:lstStyle/>
        <a:p>
          <a:endParaRPr lang="ru-RU"/>
        </a:p>
      </dgm:t>
    </dgm:pt>
    <dgm:pt modelId="{1EFDF105-2C75-4C55-A503-8B24E88E03CE}">
      <dgm:prSet/>
      <dgm:spPr/>
      <dgm:t>
        <a:bodyPr/>
        <a:lstStyle/>
        <a:p>
          <a:pPr algn="just">
            <a:buFont typeface="Wingdings" panose="05000000000000000000" pitchFamily="2" charset="2"/>
            <a:buChar char="Ø"/>
          </a:pPr>
          <a:r>
            <a:rPr lang="ru-RU" b="0" i="0" dirty="0"/>
            <a:t>Полученные данные подтверждают целесообразность и эффективность включения УДХК в комплексную терапию детей с холестазом, индуцированным ВЭБГ.</a:t>
          </a:r>
          <a:endParaRPr lang="ru-RU" dirty="0"/>
        </a:p>
      </dgm:t>
    </dgm:pt>
    <dgm:pt modelId="{032B8FFE-64EE-4307-A2F0-E2B146E1F152}" type="parTrans" cxnId="{888D9DA4-3AF0-4AF1-A662-F16505E5B271}">
      <dgm:prSet/>
      <dgm:spPr/>
      <dgm:t>
        <a:bodyPr/>
        <a:lstStyle/>
        <a:p>
          <a:endParaRPr lang="ru-RU"/>
        </a:p>
      </dgm:t>
    </dgm:pt>
    <dgm:pt modelId="{05E53EC1-A6BE-49D0-B71F-93F8373D85F9}" type="sibTrans" cxnId="{888D9DA4-3AF0-4AF1-A662-F16505E5B271}">
      <dgm:prSet/>
      <dgm:spPr/>
      <dgm:t>
        <a:bodyPr/>
        <a:lstStyle/>
        <a:p>
          <a:endParaRPr lang="ru-RU"/>
        </a:p>
      </dgm:t>
    </dgm:pt>
    <dgm:pt modelId="{09C82DB8-C3EC-4552-9FEE-5AFCC29A63EC}" type="pres">
      <dgm:prSet presAssocID="{6665CCAB-BDD4-4B41-AC8E-2D6340E258A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0E4AF0C-DD17-4F8E-B606-0B5C073294F3}" type="pres">
      <dgm:prSet presAssocID="{075B4BB8-C314-4111-A924-BDAEDA513040}" presName="composite" presStyleCnt="0"/>
      <dgm:spPr/>
    </dgm:pt>
    <dgm:pt modelId="{3334E311-4C69-4FC8-B423-0B9064C61EFB}" type="pres">
      <dgm:prSet presAssocID="{075B4BB8-C314-4111-A924-BDAEDA513040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6A0A0F-2070-48CA-B4DF-A8441C87C1AB}" type="pres">
      <dgm:prSet presAssocID="{075B4BB8-C314-4111-A924-BDAEDA513040}" presName="desTx" presStyleLbl="alignAccFollowNode1" presStyleIdx="0" presStyleCnt="4" custLinFactNeighborX="-166" custLinFactNeighborY="-27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0EAD90-5E99-4778-BF7C-7F7109FFFEA8}" type="pres">
      <dgm:prSet presAssocID="{13ECC4AA-E455-45DE-B238-08446C7FD33E}" presName="space" presStyleCnt="0"/>
      <dgm:spPr/>
    </dgm:pt>
    <dgm:pt modelId="{844019E0-75E1-4B19-B802-E93E095CBCE7}" type="pres">
      <dgm:prSet presAssocID="{BA7D7FBD-4101-48AB-84EA-E714B587A297}" presName="composite" presStyleCnt="0"/>
      <dgm:spPr/>
    </dgm:pt>
    <dgm:pt modelId="{B0FEABC2-1FBF-416D-88F6-5971B2E4AE52}" type="pres">
      <dgm:prSet presAssocID="{BA7D7FBD-4101-48AB-84EA-E714B587A297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F82865-1B5A-4B23-93C8-6D3F302F54F9}" type="pres">
      <dgm:prSet presAssocID="{BA7D7FBD-4101-48AB-84EA-E714B587A297}" presName="desTx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8ABD3F-383D-4C6A-B637-D7169E56848C}" type="pres">
      <dgm:prSet presAssocID="{5B5A9A58-2B8B-4D3C-A686-E6284E433A86}" presName="space" presStyleCnt="0"/>
      <dgm:spPr/>
    </dgm:pt>
    <dgm:pt modelId="{886980C3-FE23-4990-976D-B1EEF4F1D9DC}" type="pres">
      <dgm:prSet presAssocID="{DD93766C-06B0-4028-A22D-D5E733A73785}" presName="composite" presStyleCnt="0"/>
      <dgm:spPr/>
    </dgm:pt>
    <dgm:pt modelId="{84FA18C6-DB92-462F-8468-0542DE35E751}" type="pres">
      <dgm:prSet presAssocID="{DD93766C-06B0-4028-A22D-D5E733A73785}" presName="parTx" presStyleLbl="alignNode1" presStyleIdx="2" presStyleCnt="4" custLinFactNeighborX="33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95D042-D07C-4417-86B5-A93A1868123B}" type="pres">
      <dgm:prSet presAssocID="{DD93766C-06B0-4028-A22D-D5E733A73785}" presName="desTx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ECDEE0-45BC-4B46-B964-5596BBDAF585}" type="pres">
      <dgm:prSet presAssocID="{027C6E15-CAA0-4AE6-91D9-5C860CC2A04A}" presName="space" presStyleCnt="0"/>
      <dgm:spPr/>
    </dgm:pt>
    <dgm:pt modelId="{75791254-FC03-413E-A1CE-F55671FD69B1}" type="pres">
      <dgm:prSet presAssocID="{097C8435-A7AE-4A75-938F-78EBD91AA07E}" presName="composite" presStyleCnt="0"/>
      <dgm:spPr/>
    </dgm:pt>
    <dgm:pt modelId="{809B0FB0-35C6-4976-8FCE-EA98E88370A0}" type="pres">
      <dgm:prSet presAssocID="{097C8435-A7AE-4A75-938F-78EBD91AA07E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758549-AC14-47D3-B0A3-BEC5CF132C2E}" type="pres">
      <dgm:prSet presAssocID="{097C8435-A7AE-4A75-938F-78EBD91AA07E}" presName="desTx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B811174-31F1-4292-88B6-588DEEA5B009}" type="presOf" srcId="{1EFDF105-2C75-4C55-A503-8B24E88E03CE}" destId="{AF758549-AC14-47D3-B0A3-BEC5CF132C2E}" srcOrd="0" destOrd="0" presId="urn:microsoft.com/office/officeart/2005/8/layout/hList1"/>
    <dgm:cxn modelId="{5910C2B0-3907-4189-A3D8-386AC067C5BF}" srcId="{6665CCAB-BDD4-4B41-AC8E-2D6340E258AA}" destId="{097C8435-A7AE-4A75-938F-78EBD91AA07E}" srcOrd="3" destOrd="0" parTransId="{92D4EE14-8654-4367-B918-43A709079CAC}" sibTransId="{656466F9-A604-45B7-B4FA-2C4DB3C79EB1}"/>
    <dgm:cxn modelId="{49900C58-8E6F-4270-8358-D5547326E41A}" type="presOf" srcId="{075B4BB8-C314-4111-A924-BDAEDA513040}" destId="{3334E311-4C69-4FC8-B423-0B9064C61EFB}" srcOrd="0" destOrd="0" presId="urn:microsoft.com/office/officeart/2005/8/layout/hList1"/>
    <dgm:cxn modelId="{05FC872F-28A0-4273-929B-76B1ADD0E8A2}" type="presOf" srcId="{A0247E90-8D2D-4D57-8E16-97E2EF9ECCD4}" destId="{366A0A0F-2070-48CA-B4DF-A8441C87C1AB}" srcOrd="0" destOrd="0" presId="urn:microsoft.com/office/officeart/2005/8/layout/hList1"/>
    <dgm:cxn modelId="{888D9DA4-3AF0-4AF1-A662-F16505E5B271}" srcId="{097C8435-A7AE-4A75-938F-78EBD91AA07E}" destId="{1EFDF105-2C75-4C55-A503-8B24E88E03CE}" srcOrd="0" destOrd="0" parTransId="{032B8FFE-64EE-4307-A2F0-E2B146E1F152}" sibTransId="{05E53EC1-A6BE-49D0-B71F-93F8373D85F9}"/>
    <dgm:cxn modelId="{E8677AF1-7BF7-4B01-9AC3-81F4724158BB}" srcId="{BA7D7FBD-4101-48AB-84EA-E714B587A297}" destId="{630A621E-251D-43CE-A5A3-D03DB1A6EDF8}" srcOrd="0" destOrd="0" parTransId="{BC046E05-5D4D-4F72-A527-69B7B97C418B}" sibTransId="{4AF5F479-66D8-451B-885E-0BF025CB415C}"/>
    <dgm:cxn modelId="{984EF144-1F55-49B7-BA9E-2B516C9DF9A7}" srcId="{6665CCAB-BDD4-4B41-AC8E-2D6340E258AA}" destId="{075B4BB8-C314-4111-A924-BDAEDA513040}" srcOrd="0" destOrd="0" parTransId="{B3E28B59-63A6-4A84-AC58-FA5D078C7498}" sibTransId="{13ECC4AA-E455-45DE-B238-08446C7FD33E}"/>
    <dgm:cxn modelId="{E01FD45B-F1C5-4FBC-8EC8-D7BC164430DB}" type="presOf" srcId="{6665CCAB-BDD4-4B41-AC8E-2D6340E258AA}" destId="{09C82DB8-C3EC-4552-9FEE-5AFCC29A63EC}" srcOrd="0" destOrd="0" presId="urn:microsoft.com/office/officeart/2005/8/layout/hList1"/>
    <dgm:cxn modelId="{495CB930-A252-4F57-94BD-085B54B0BFD4}" srcId="{6665CCAB-BDD4-4B41-AC8E-2D6340E258AA}" destId="{BA7D7FBD-4101-48AB-84EA-E714B587A297}" srcOrd="1" destOrd="0" parTransId="{6DCE553A-8CE1-4313-A318-288A61A6253E}" sibTransId="{5B5A9A58-2B8B-4D3C-A686-E6284E433A86}"/>
    <dgm:cxn modelId="{F7510E19-DAB3-4603-8047-6CCDCEE7ACAB}" srcId="{6665CCAB-BDD4-4B41-AC8E-2D6340E258AA}" destId="{DD93766C-06B0-4028-A22D-D5E733A73785}" srcOrd="2" destOrd="0" parTransId="{C6A0C5CD-1AD0-4C02-B20B-30F70177D86F}" sibTransId="{027C6E15-CAA0-4AE6-91D9-5C860CC2A04A}"/>
    <dgm:cxn modelId="{4748DAE4-C798-4B97-BEE6-10BFE197CCAD}" type="presOf" srcId="{630A621E-251D-43CE-A5A3-D03DB1A6EDF8}" destId="{F5F82865-1B5A-4B23-93C8-6D3F302F54F9}" srcOrd="0" destOrd="0" presId="urn:microsoft.com/office/officeart/2005/8/layout/hList1"/>
    <dgm:cxn modelId="{AC3CA098-3A47-41C1-82E8-8015F5D29F73}" type="presOf" srcId="{097C8435-A7AE-4A75-938F-78EBD91AA07E}" destId="{809B0FB0-35C6-4976-8FCE-EA98E88370A0}" srcOrd="0" destOrd="0" presId="urn:microsoft.com/office/officeart/2005/8/layout/hList1"/>
    <dgm:cxn modelId="{A21140B8-9C93-4B0A-9719-81041E82E2C5}" type="presOf" srcId="{97A17C22-0553-46BB-9E49-DC03488F45AF}" destId="{1B95D042-D07C-4417-86B5-A93A1868123B}" srcOrd="0" destOrd="0" presId="urn:microsoft.com/office/officeart/2005/8/layout/hList1"/>
    <dgm:cxn modelId="{AB51F6C0-46A9-46B8-A680-A983FBC1EA1A}" srcId="{075B4BB8-C314-4111-A924-BDAEDA513040}" destId="{A0247E90-8D2D-4D57-8E16-97E2EF9ECCD4}" srcOrd="0" destOrd="0" parTransId="{74C69782-22D2-4871-BBFA-3534CA9D8EB5}" sibTransId="{19585F68-7A8F-4C7A-8B52-E5F8E98DD092}"/>
    <dgm:cxn modelId="{5E647F56-0922-44BF-AE69-1369495A492E}" srcId="{DD93766C-06B0-4028-A22D-D5E733A73785}" destId="{97A17C22-0553-46BB-9E49-DC03488F45AF}" srcOrd="0" destOrd="0" parTransId="{6286F1BB-FBDB-4B78-92FE-CF55300E6AF4}" sibTransId="{099CB841-DA63-4CA5-88AE-FDE7BE0118B5}"/>
    <dgm:cxn modelId="{9E37CB1B-CE56-4DA9-86F2-15F9F27FFDC6}" type="presOf" srcId="{DD93766C-06B0-4028-A22D-D5E733A73785}" destId="{84FA18C6-DB92-462F-8468-0542DE35E751}" srcOrd="0" destOrd="0" presId="urn:microsoft.com/office/officeart/2005/8/layout/hList1"/>
    <dgm:cxn modelId="{72FCDE01-FE0D-48A6-A6ED-F030AB8BF02F}" type="presOf" srcId="{BA7D7FBD-4101-48AB-84EA-E714B587A297}" destId="{B0FEABC2-1FBF-416D-88F6-5971B2E4AE52}" srcOrd="0" destOrd="0" presId="urn:microsoft.com/office/officeart/2005/8/layout/hList1"/>
    <dgm:cxn modelId="{B0E83F6F-44D0-4DD6-BDD7-159BDB24BFEC}" type="presParOf" srcId="{09C82DB8-C3EC-4552-9FEE-5AFCC29A63EC}" destId="{B0E4AF0C-DD17-4F8E-B606-0B5C073294F3}" srcOrd="0" destOrd="0" presId="urn:microsoft.com/office/officeart/2005/8/layout/hList1"/>
    <dgm:cxn modelId="{6844FD36-5027-4711-A716-FF6E419D1452}" type="presParOf" srcId="{B0E4AF0C-DD17-4F8E-B606-0B5C073294F3}" destId="{3334E311-4C69-4FC8-B423-0B9064C61EFB}" srcOrd="0" destOrd="0" presId="urn:microsoft.com/office/officeart/2005/8/layout/hList1"/>
    <dgm:cxn modelId="{0B131D20-4803-4D61-8214-E04792CCBC7C}" type="presParOf" srcId="{B0E4AF0C-DD17-4F8E-B606-0B5C073294F3}" destId="{366A0A0F-2070-48CA-B4DF-A8441C87C1AB}" srcOrd="1" destOrd="0" presId="urn:microsoft.com/office/officeart/2005/8/layout/hList1"/>
    <dgm:cxn modelId="{34705E45-3A3D-4080-92BB-F26134B46BBA}" type="presParOf" srcId="{09C82DB8-C3EC-4552-9FEE-5AFCC29A63EC}" destId="{8B0EAD90-5E99-4778-BF7C-7F7109FFFEA8}" srcOrd="1" destOrd="0" presId="urn:microsoft.com/office/officeart/2005/8/layout/hList1"/>
    <dgm:cxn modelId="{83B1A0FD-448F-476C-9D5D-B23D5F7FE3DD}" type="presParOf" srcId="{09C82DB8-C3EC-4552-9FEE-5AFCC29A63EC}" destId="{844019E0-75E1-4B19-B802-E93E095CBCE7}" srcOrd="2" destOrd="0" presId="urn:microsoft.com/office/officeart/2005/8/layout/hList1"/>
    <dgm:cxn modelId="{5069DACD-6FF4-46F1-9AD6-F102704D64FC}" type="presParOf" srcId="{844019E0-75E1-4B19-B802-E93E095CBCE7}" destId="{B0FEABC2-1FBF-416D-88F6-5971B2E4AE52}" srcOrd="0" destOrd="0" presId="urn:microsoft.com/office/officeart/2005/8/layout/hList1"/>
    <dgm:cxn modelId="{F66DAA73-B206-438E-AF11-2036F562FF4E}" type="presParOf" srcId="{844019E0-75E1-4B19-B802-E93E095CBCE7}" destId="{F5F82865-1B5A-4B23-93C8-6D3F302F54F9}" srcOrd="1" destOrd="0" presId="urn:microsoft.com/office/officeart/2005/8/layout/hList1"/>
    <dgm:cxn modelId="{DF32B95B-B51B-4022-8D0D-246229E01B22}" type="presParOf" srcId="{09C82DB8-C3EC-4552-9FEE-5AFCC29A63EC}" destId="{0E8ABD3F-383D-4C6A-B637-D7169E56848C}" srcOrd="3" destOrd="0" presId="urn:microsoft.com/office/officeart/2005/8/layout/hList1"/>
    <dgm:cxn modelId="{B4ACAF45-F825-4D73-B7E9-9FDE11F1E097}" type="presParOf" srcId="{09C82DB8-C3EC-4552-9FEE-5AFCC29A63EC}" destId="{886980C3-FE23-4990-976D-B1EEF4F1D9DC}" srcOrd="4" destOrd="0" presId="urn:microsoft.com/office/officeart/2005/8/layout/hList1"/>
    <dgm:cxn modelId="{FEA8924D-B5B2-4757-973E-137E4DFFA4BD}" type="presParOf" srcId="{886980C3-FE23-4990-976D-B1EEF4F1D9DC}" destId="{84FA18C6-DB92-462F-8468-0542DE35E751}" srcOrd="0" destOrd="0" presId="urn:microsoft.com/office/officeart/2005/8/layout/hList1"/>
    <dgm:cxn modelId="{884A2712-A75C-4E21-93FA-2FD9B3ADFA36}" type="presParOf" srcId="{886980C3-FE23-4990-976D-B1EEF4F1D9DC}" destId="{1B95D042-D07C-4417-86B5-A93A1868123B}" srcOrd="1" destOrd="0" presId="urn:microsoft.com/office/officeart/2005/8/layout/hList1"/>
    <dgm:cxn modelId="{C26F3FD9-5F80-48D3-AC6B-BEE4512530B6}" type="presParOf" srcId="{09C82DB8-C3EC-4552-9FEE-5AFCC29A63EC}" destId="{5DECDEE0-45BC-4B46-B964-5596BBDAF585}" srcOrd="5" destOrd="0" presId="urn:microsoft.com/office/officeart/2005/8/layout/hList1"/>
    <dgm:cxn modelId="{BECDE48F-74C3-4167-A30C-0421A7D1527F}" type="presParOf" srcId="{09C82DB8-C3EC-4552-9FEE-5AFCC29A63EC}" destId="{75791254-FC03-413E-A1CE-F55671FD69B1}" srcOrd="6" destOrd="0" presId="urn:microsoft.com/office/officeart/2005/8/layout/hList1"/>
    <dgm:cxn modelId="{DF931A33-B3E7-4555-995C-A705337161F2}" type="presParOf" srcId="{75791254-FC03-413E-A1CE-F55671FD69B1}" destId="{809B0FB0-35C6-4976-8FCE-EA98E88370A0}" srcOrd="0" destOrd="0" presId="urn:microsoft.com/office/officeart/2005/8/layout/hList1"/>
    <dgm:cxn modelId="{36CA452B-58E1-44AA-B6FE-E86661ED040C}" type="presParOf" srcId="{75791254-FC03-413E-A1CE-F55671FD69B1}" destId="{AF758549-AC14-47D3-B0A3-BEC5CF132C2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CE5B09-5848-4DFF-9666-2833B7E02AE0}">
      <dsp:nvSpPr>
        <dsp:cNvPr id="0" name=""/>
        <dsp:cNvSpPr/>
      </dsp:nvSpPr>
      <dsp:spPr>
        <a:xfrm>
          <a:off x="32728" y="188714"/>
          <a:ext cx="4913783" cy="87568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01600" rIns="177800" bIns="1016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i="0" kern="1200" dirty="0">
              <a:latin typeface="Arial" panose="020B0604020202020204" pitchFamily="34" charset="0"/>
              <a:cs typeface="Arial" panose="020B0604020202020204" pitchFamily="34" charset="0"/>
            </a:rPr>
            <a:t>ВЭБ – широко распространенный вирус</a:t>
          </a:r>
          <a:endParaRPr lang="ru-RU" sz="2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2728" y="188714"/>
        <a:ext cx="4913783" cy="875689"/>
      </dsp:txXfrm>
    </dsp:sp>
    <dsp:sp modelId="{0DDB5311-99B5-4A02-AD1A-EF1444C49E82}">
      <dsp:nvSpPr>
        <dsp:cNvPr id="0" name=""/>
        <dsp:cNvSpPr/>
      </dsp:nvSpPr>
      <dsp:spPr>
        <a:xfrm>
          <a:off x="51" y="1056583"/>
          <a:ext cx="4913783" cy="3113859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33350" tIns="133350" rIns="177800" bIns="200025" numCol="1" spcCol="1270" anchor="t" anchorCtr="0">
          <a:noAutofit/>
        </a:bodyPr>
        <a:lstStyle/>
        <a:p>
          <a:pPr marL="228600" lvl="1" indent="-228600" algn="just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b="0" i="0" kern="1200" dirty="0">
              <a:latin typeface="Arial" panose="020B0604020202020204" pitchFamily="34" charset="0"/>
              <a:cs typeface="Arial" panose="020B0604020202020204" pitchFamily="34" charset="0"/>
            </a:rPr>
            <a:t>Инфекция, как правило, протекает бессимптомно или проявляется как инфекционный </a:t>
          </a:r>
          <a:r>
            <a:rPr lang="ru-RU" sz="25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мононуклеоз.</a:t>
          </a:r>
          <a:endParaRPr lang="ru-RU" sz="25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just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ru-RU" sz="2500" b="0" i="0" kern="1200" dirty="0">
              <a:latin typeface="Arial" panose="020B0604020202020204" pitchFamily="34" charset="0"/>
              <a:cs typeface="Arial" panose="020B0604020202020204" pitchFamily="34" charset="0"/>
            </a:rPr>
            <a:t>Поражает лимфоидную ткань, но может оказывать влияние и на другие органы, включая печень.</a:t>
          </a:r>
          <a:endParaRPr lang="ru-RU" sz="2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1" y="1056583"/>
        <a:ext cx="4913783" cy="3113859"/>
      </dsp:txXfrm>
    </dsp:sp>
    <dsp:sp modelId="{33FD2988-E16D-4096-8FFC-469087F7456C}">
      <dsp:nvSpPr>
        <dsp:cNvPr id="0" name=""/>
        <dsp:cNvSpPr/>
      </dsp:nvSpPr>
      <dsp:spPr>
        <a:xfrm>
          <a:off x="5601764" y="180894"/>
          <a:ext cx="4913783" cy="87568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01600" rIns="177800" bIns="1016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i="0" kern="1200" dirty="0">
              <a:latin typeface="Arial" panose="020B0604020202020204" pitchFamily="34" charset="0"/>
              <a:cs typeface="Arial" panose="020B0604020202020204" pitchFamily="34" charset="0"/>
            </a:rPr>
            <a:t>Механизмы развития холестаза при ВЭБГ</a:t>
          </a:r>
          <a:endParaRPr lang="ru-RU" sz="2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601764" y="180894"/>
        <a:ext cx="4913783" cy="875689"/>
      </dsp:txXfrm>
    </dsp:sp>
    <dsp:sp modelId="{1F1E8D70-BE17-4EDA-B5A8-201AF046F5FA}">
      <dsp:nvSpPr>
        <dsp:cNvPr id="0" name=""/>
        <dsp:cNvSpPr/>
      </dsp:nvSpPr>
      <dsp:spPr>
        <a:xfrm>
          <a:off x="5601764" y="1056583"/>
          <a:ext cx="4913783" cy="3113859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33350" tIns="133350" rIns="177800" bIns="200025" numCol="1" spcCol="1270" anchor="t" anchorCtr="0">
          <a:noAutofit/>
        </a:bodyPr>
        <a:lstStyle/>
        <a:p>
          <a:pPr marL="228600" lvl="1" indent="-228600" algn="just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b="0" i="0" kern="1200" dirty="0">
              <a:latin typeface="Arial" panose="020B0604020202020204" pitchFamily="34" charset="0"/>
              <a:cs typeface="Arial" panose="020B0604020202020204" pitchFamily="34" charset="0"/>
            </a:rPr>
            <a:t>Прямое </a:t>
          </a:r>
          <a:r>
            <a:rPr lang="ru-RU" sz="25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цитопатическое</a:t>
          </a:r>
          <a:r>
            <a:rPr lang="ru-RU" sz="2500" b="0" i="0" kern="1200" dirty="0">
              <a:latin typeface="Arial" panose="020B0604020202020204" pitchFamily="34" charset="0"/>
              <a:cs typeface="Arial" panose="020B0604020202020204" pitchFamily="34" charset="0"/>
            </a:rPr>
            <a:t> действие вируса на </a:t>
          </a:r>
          <a:r>
            <a:rPr lang="ru-RU" sz="25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гепатоциты</a:t>
          </a:r>
          <a:r>
            <a:rPr lang="ru-RU" sz="2500" b="0" i="0" kern="1200" dirty="0">
              <a:latin typeface="Arial" panose="020B0604020202020204" pitchFamily="34" charset="0"/>
              <a:cs typeface="Arial" panose="020B0604020202020204" pitchFamily="34" charset="0"/>
            </a:rPr>
            <a:t> (клетки печени</a:t>
          </a:r>
          <a:r>
            <a:rPr lang="ru-RU" sz="25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).</a:t>
          </a:r>
          <a:endParaRPr lang="ru-RU" sz="2500" b="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just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Иммуноопосредованное</a:t>
          </a:r>
          <a:r>
            <a:rPr lang="ru-RU" sz="2500" b="0" i="0" kern="1200" dirty="0">
              <a:latin typeface="Arial" panose="020B0604020202020204" pitchFamily="34" charset="0"/>
              <a:cs typeface="Arial" panose="020B0604020202020204" pitchFamily="34" charset="0"/>
            </a:rPr>
            <a:t> повреждение </a:t>
          </a:r>
          <a:r>
            <a:rPr lang="ru-RU" sz="25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печени.</a:t>
          </a:r>
          <a:endParaRPr lang="ru-RU" sz="2500" b="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just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ru-RU" sz="2500" b="0" i="0" kern="1200" dirty="0">
              <a:latin typeface="Arial" panose="020B0604020202020204" pitchFamily="34" charset="0"/>
              <a:cs typeface="Arial" panose="020B0604020202020204" pitchFamily="34" charset="0"/>
            </a:rPr>
            <a:t>Воспалительная реакция, нарушающая работу желчных протоков.</a:t>
          </a:r>
          <a:endParaRPr lang="ru-RU" sz="25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601764" y="1056583"/>
        <a:ext cx="4913783" cy="311385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CD8DF8-FC58-46B3-8DF9-72C34A552B45}">
      <dsp:nvSpPr>
        <dsp:cNvPr id="0" name=""/>
        <dsp:cNvSpPr/>
      </dsp:nvSpPr>
      <dsp:spPr>
        <a:xfrm>
          <a:off x="12399" y="317426"/>
          <a:ext cx="3467652" cy="138706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i="0" kern="1200" dirty="0">
              <a:latin typeface="Arial" panose="020B0604020202020204" pitchFamily="34" charset="0"/>
              <a:cs typeface="Arial" panose="020B0604020202020204" pitchFamily="34" charset="0"/>
            </a:rPr>
            <a:t>Что такое УДХК</a:t>
          </a:r>
          <a:endParaRPr lang="ru-RU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2399" y="317426"/>
        <a:ext cx="3467652" cy="1387061"/>
      </dsp:txXfrm>
    </dsp:sp>
    <dsp:sp modelId="{346EF5B3-C0C7-4720-B37E-4900999FD977}">
      <dsp:nvSpPr>
        <dsp:cNvPr id="0" name=""/>
        <dsp:cNvSpPr/>
      </dsp:nvSpPr>
      <dsp:spPr>
        <a:xfrm>
          <a:off x="3556" y="1631278"/>
          <a:ext cx="3467652" cy="2854800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••"/>
          </a:pPr>
          <a:r>
            <a:rPr lang="ru-RU" sz="2000" b="0" i="0" kern="1200" dirty="0">
              <a:latin typeface="Arial" panose="020B0604020202020204" pitchFamily="34" charset="0"/>
              <a:cs typeface="Arial" panose="020B0604020202020204" pitchFamily="34" charset="0"/>
            </a:rPr>
            <a:t>одна из первичных желчных кислот, присутствующая в организме человека в малых </a:t>
          </a:r>
          <a:r>
            <a:rPr lang="ru-RU" sz="20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количествах;</a:t>
          </a:r>
          <a:endParaRPr lang="ru-RU" sz="20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••"/>
          </a:pPr>
          <a:r>
            <a:rPr lang="ru-RU" sz="2000" b="0" i="0" kern="1200" dirty="0">
              <a:latin typeface="Arial" panose="020B0604020202020204" pitchFamily="34" charset="0"/>
              <a:cs typeface="Arial" panose="020B0604020202020204" pitchFamily="34" charset="0"/>
            </a:rPr>
            <a:t>биологически активное вещество, обладающее </a:t>
          </a:r>
          <a:r>
            <a:rPr lang="ru-RU" sz="20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гепатопротекторным</a:t>
          </a:r>
          <a:r>
            <a:rPr lang="ru-RU" sz="20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действием.</a:t>
          </a:r>
          <a:endParaRPr lang="ru-RU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556" y="1631278"/>
        <a:ext cx="3467652" cy="2854800"/>
      </dsp:txXfrm>
    </dsp:sp>
    <dsp:sp modelId="{EE03A127-EE9E-4CE6-A20F-474B4F6ABD58}">
      <dsp:nvSpPr>
        <dsp:cNvPr id="0" name=""/>
        <dsp:cNvSpPr/>
      </dsp:nvSpPr>
      <dsp:spPr>
        <a:xfrm>
          <a:off x="3956680" y="244217"/>
          <a:ext cx="3467652" cy="138706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i="0" kern="1200" dirty="0">
              <a:latin typeface="Arial" panose="020B0604020202020204" pitchFamily="34" charset="0"/>
              <a:cs typeface="Arial" panose="020B0604020202020204" pitchFamily="34" charset="0"/>
            </a:rPr>
            <a:t>Механизмы действия</a:t>
          </a:r>
          <a:endParaRPr lang="ru-RU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956680" y="244217"/>
        <a:ext cx="3467652" cy="1387061"/>
      </dsp:txXfrm>
    </dsp:sp>
    <dsp:sp modelId="{980C437B-2558-4FB1-9216-B00C53C5C649}">
      <dsp:nvSpPr>
        <dsp:cNvPr id="0" name=""/>
        <dsp:cNvSpPr/>
      </dsp:nvSpPr>
      <dsp:spPr>
        <a:xfrm>
          <a:off x="3956680" y="1631278"/>
          <a:ext cx="3467652" cy="2854800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••"/>
          </a:pPr>
          <a:r>
            <a:rPr lang="ru-RU" sz="2000" b="0" i="0" kern="1200" dirty="0">
              <a:latin typeface="Arial" panose="020B0604020202020204" pitchFamily="34" charset="0"/>
              <a:cs typeface="Arial" panose="020B0604020202020204" pitchFamily="34" charset="0"/>
            </a:rPr>
            <a:t>Стимулирует образование и отток </a:t>
          </a:r>
          <a:r>
            <a:rPr lang="ru-RU" sz="20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желчи.</a:t>
          </a:r>
          <a:r>
            <a:rPr lang="ru-RU" sz="2000" b="0" i="0" kern="1200" dirty="0">
              <a:latin typeface="Arial" panose="020B0604020202020204" pitchFamily="34" charset="0"/>
              <a:cs typeface="Arial" panose="020B0604020202020204" pitchFamily="34" charset="0"/>
            </a:rPr>
            <a:t> </a:t>
          </a:r>
          <a:endParaRPr lang="ru-RU" sz="20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••"/>
          </a:pPr>
          <a:r>
            <a:rPr lang="ru-RU" sz="2000" b="0" i="0" kern="1200" dirty="0">
              <a:latin typeface="Arial" panose="020B0604020202020204" pitchFamily="34" charset="0"/>
              <a:cs typeface="Arial" panose="020B0604020202020204" pitchFamily="34" charset="0"/>
            </a:rPr>
            <a:t>Защищает </a:t>
          </a:r>
          <a:r>
            <a:rPr lang="ru-RU" sz="20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гепатоциты</a:t>
          </a:r>
          <a:r>
            <a:rPr lang="ru-RU" sz="20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20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••"/>
          </a:pPr>
          <a:r>
            <a:rPr lang="ru-RU" sz="2000" b="0" i="0" kern="1200" dirty="0">
              <a:latin typeface="Arial" panose="020B0604020202020204" pitchFamily="34" charset="0"/>
              <a:cs typeface="Arial" panose="020B0604020202020204" pitchFamily="34" charset="0"/>
            </a:rPr>
            <a:t>Иммуномодулирующее </a:t>
          </a:r>
          <a:r>
            <a:rPr lang="ru-RU" sz="20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действие.</a:t>
          </a:r>
          <a:endParaRPr lang="ru-RU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956680" y="1631278"/>
        <a:ext cx="3467652" cy="2854800"/>
      </dsp:txXfrm>
    </dsp:sp>
    <dsp:sp modelId="{FE20DD1B-5E2C-4A24-92E9-12EB54EFB3CF}">
      <dsp:nvSpPr>
        <dsp:cNvPr id="0" name=""/>
        <dsp:cNvSpPr/>
      </dsp:nvSpPr>
      <dsp:spPr>
        <a:xfrm>
          <a:off x="7909804" y="244217"/>
          <a:ext cx="3467652" cy="138706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i="0" kern="1200" dirty="0">
              <a:latin typeface="Arial" panose="020B0604020202020204" pitchFamily="34" charset="0"/>
              <a:cs typeface="Arial" panose="020B0604020202020204" pitchFamily="34" charset="0"/>
            </a:rPr>
            <a:t>Применение в клинической практике</a:t>
          </a:r>
          <a:endParaRPr lang="ru-RU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909804" y="244217"/>
        <a:ext cx="3467652" cy="1387061"/>
      </dsp:txXfrm>
    </dsp:sp>
    <dsp:sp modelId="{D68EA126-AE1D-4928-B915-65A088721B77}">
      <dsp:nvSpPr>
        <dsp:cNvPr id="0" name=""/>
        <dsp:cNvSpPr/>
      </dsp:nvSpPr>
      <dsp:spPr>
        <a:xfrm>
          <a:off x="7909804" y="1631278"/>
          <a:ext cx="3467652" cy="2854800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••"/>
          </a:pPr>
          <a:r>
            <a:rPr lang="ru-RU" sz="2000" b="0" i="0" kern="1200" dirty="0">
              <a:latin typeface="Arial" panose="020B0604020202020204" pitchFamily="34" charset="0"/>
              <a:cs typeface="Arial" panose="020B0604020202020204" pitchFamily="34" charset="0"/>
            </a:rPr>
            <a:t>Врожденные холестатические заболевания </a:t>
          </a:r>
          <a:r>
            <a:rPr lang="ru-RU" sz="20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печени.</a:t>
          </a:r>
          <a:endParaRPr lang="ru-RU" sz="2000" b="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••"/>
          </a:pPr>
          <a:r>
            <a:rPr lang="ru-RU" sz="2000" b="0" i="0" kern="12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Приобретенные </a:t>
          </a:r>
          <a:r>
            <a:rPr lang="ru-RU" sz="2000" b="0" i="0" kern="1200" dirty="0" err="1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холестатические</a:t>
          </a:r>
          <a:r>
            <a:rPr lang="ru-RU" sz="2000" b="0" i="0" kern="12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b="0" i="0" kern="1200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заболевания.</a:t>
          </a:r>
          <a:endParaRPr lang="ru-RU" sz="2000" b="0" kern="1200" dirty="0">
            <a:solidFill>
              <a:srgbClr val="C00000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••"/>
          </a:pPr>
          <a:r>
            <a:rPr lang="ru-RU" sz="2000" b="0" i="0" kern="1200" dirty="0">
              <a:latin typeface="Arial" panose="020B0604020202020204" pitchFamily="34" charset="0"/>
              <a:cs typeface="Arial" panose="020B0604020202020204" pitchFamily="34" charset="0"/>
            </a:rPr>
            <a:t>Желчнокаменная </a:t>
          </a:r>
          <a:r>
            <a:rPr lang="ru-RU" sz="20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болезнь.</a:t>
          </a:r>
          <a:endParaRPr lang="ru-RU" sz="20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909804" y="1631278"/>
        <a:ext cx="3467652" cy="28548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34E311-4C69-4FC8-B423-0B9064C61EFB}">
      <dsp:nvSpPr>
        <dsp:cNvPr id="0" name=""/>
        <dsp:cNvSpPr/>
      </dsp:nvSpPr>
      <dsp:spPr>
        <a:xfrm>
          <a:off x="4361" y="1256"/>
          <a:ext cx="2622788" cy="9604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i="0" kern="1200" dirty="0">
              <a:latin typeface="Arial" panose="020B0604020202020204" pitchFamily="34" charset="0"/>
              <a:cs typeface="Arial" panose="020B0604020202020204" pitchFamily="34" charset="0"/>
            </a:rPr>
            <a:t>Высокая эффективность УДХК</a:t>
          </a:r>
          <a:r>
            <a:rPr lang="ru-RU" sz="2000" b="0" i="0" kern="1200" dirty="0">
              <a:latin typeface="Arial" panose="020B0604020202020204" pitchFamily="34" charset="0"/>
              <a:cs typeface="Arial" panose="020B0604020202020204" pitchFamily="34" charset="0"/>
            </a:rPr>
            <a:t> </a:t>
          </a:r>
          <a:endParaRPr lang="ru-RU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361" y="1256"/>
        <a:ext cx="2622788" cy="960406"/>
      </dsp:txXfrm>
    </dsp:sp>
    <dsp:sp modelId="{366A0A0F-2070-48CA-B4DF-A8441C87C1AB}">
      <dsp:nvSpPr>
        <dsp:cNvPr id="0" name=""/>
        <dsp:cNvSpPr/>
      </dsp:nvSpPr>
      <dsp:spPr>
        <a:xfrm>
          <a:off x="8" y="858537"/>
          <a:ext cx="2622788" cy="3698887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••"/>
          </a:pPr>
          <a:r>
            <a:rPr lang="ru-RU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Терапия УДХК демонстрирует выраженное положительное влияние на клинико-лабораторные проявления холестаза у детей на фоне ВЭБГ.</a:t>
          </a:r>
          <a:endParaRPr lang="ru-RU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" y="858537"/>
        <a:ext cx="2622788" cy="3698887"/>
      </dsp:txXfrm>
    </dsp:sp>
    <dsp:sp modelId="{B0FEABC2-1FBF-416D-88F6-5971B2E4AE52}">
      <dsp:nvSpPr>
        <dsp:cNvPr id="0" name=""/>
        <dsp:cNvSpPr/>
      </dsp:nvSpPr>
      <dsp:spPr>
        <a:xfrm>
          <a:off x="2994341" y="1256"/>
          <a:ext cx="2622788" cy="9604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i="0" kern="1200" dirty="0">
              <a:latin typeface="Arial" panose="020B0604020202020204" pitchFamily="34" charset="0"/>
              <a:cs typeface="Arial" panose="020B0604020202020204" pitchFamily="34" charset="0"/>
            </a:rPr>
            <a:t>Быстрый терапевтический эффект</a:t>
          </a:r>
          <a:endParaRPr lang="ru-RU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994341" y="1256"/>
        <a:ext cx="2622788" cy="960406"/>
      </dsp:txXfrm>
    </dsp:sp>
    <dsp:sp modelId="{F5F82865-1B5A-4B23-93C8-6D3F302F54F9}">
      <dsp:nvSpPr>
        <dsp:cNvPr id="0" name=""/>
        <dsp:cNvSpPr/>
      </dsp:nvSpPr>
      <dsp:spPr>
        <a:xfrm>
          <a:off x="2994341" y="961662"/>
          <a:ext cx="2622788" cy="3698887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••"/>
          </a:pPr>
          <a:r>
            <a:rPr lang="ru-RU" sz="2000" b="0" i="0" kern="1200" dirty="0">
              <a:latin typeface="Arial" panose="020B0604020202020204" pitchFamily="34" charset="0"/>
              <a:cs typeface="Arial" panose="020B0604020202020204" pitchFamily="34" charset="0"/>
            </a:rPr>
            <a:t>Наблюдается раннее начало улучшения (уже через 5-8 дней) и значительное снижение биохимических маркеров холестаза у большинства пациентов при применении УДХК.</a:t>
          </a:r>
          <a:endParaRPr lang="ru-RU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994341" y="961662"/>
        <a:ext cx="2622788" cy="3698887"/>
      </dsp:txXfrm>
    </dsp:sp>
    <dsp:sp modelId="{84FA18C6-DB92-462F-8468-0542DE35E751}">
      <dsp:nvSpPr>
        <dsp:cNvPr id="0" name=""/>
        <dsp:cNvSpPr/>
      </dsp:nvSpPr>
      <dsp:spPr>
        <a:xfrm>
          <a:off x="5992975" y="1256"/>
          <a:ext cx="2622788" cy="9604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i="0" kern="1200" dirty="0">
              <a:latin typeface="Arial" panose="020B0604020202020204" pitchFamily="34" charset="0"/>
              <a:cs typeface="Arial" panose="020B0604020202020204" pitchFamily="34" charset="0"/>
            </a:rPr>
            <a:t>Структурные улучшения по УЗИ</a:t>
          </a:r>
          <a:endParaRPr lang="ru-RU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992975" y="1256"/>
        <a:ext cx="2622788" cy="960406"/>
      </dsp:txXfrm>
    </dsp:sp>
    <dsp:sp modelId="{1B95D042-D07C-4417-86B5-A93A1868123B}">
      <dsp:nvSpPr>
        <dsp:cNvPr id="0" name=""/>
        <dsp:cNvSpPr/>
      </dsp:nvSpPr>
      <dsp:spPr>
        <a:xfrm>
          <a:off x="5984320" y="961662"/>
          <a:ext cx="2622788" cy="3698887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••"/>
          </a:pPr>
          <a:r>
            <a:rPr lang="ru-RU" sz="2000" b="0" i="0" kern="1200" dirty="0">
              <a:latin typeface="Arial" panose="020B0604020202020204" pitchFamily="34" charset="0"/>
              <a:cs typeface="Arial" panose="020B0604020202020204" pitchFamily="34" charset="0"/>
            </a:rPr>
            <a:t>УДХК способствует нормализации ультразвуковых изменений печени и желчного пузыря, в то время как в контрольной группе сохраняются признаки патологии.</a:t>
          </a:r>
          <a:endParaRPr lang="ru-RU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984320" y="961662"/>
        <a:ext cx="2622788" cy="3698887"/>
      </dsp:txXfrm>
    </dsp:sp>
    <dsp:sp modelId="{809B0FB0-35C6-4976-8FCE-EA98E88370A0}">
      <dsp:nvSpPr>
        <dsp:cNvPr id="0" name=""/>
        <dsp:cNvSpPr/>
      </dsp:nvSpPr>
      <dsp:spPr>
        <a:xfrm>
          <a:off x="8974299" y="1256"/>
          <a:ext cx="2622788" cy="9604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i="0" kern="1200" dirty="0">
              <a:latin typeface="Arial" panose="020B0604020202020204" pitchFamily="34" charset="0"/>
              <a:cs typeface="Arial" panose="020B0604020202020204" pitchFamily="34" charset="0"/>
            </a:rPr>
            <a:t>Клиническая значимость</a:t>
          </a:r>
          <a:endParaRPr lang="ru-RU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974299" y="1256"/>
        <a:ext cx="2622788" cy="960406"/>
      </dsp:txXfrm>
    </dsp:sp>
    <dsp:sp modelId="{AF758549-AC14-47D3-B0A3-BEC5CF132C2E}">
      <dsp:nvSpPr>
        <dsp:cNvPr id="0" name=""/>
        <dsp:cNvSpPr/>
      </dsp:nvSpPr>
      <dsp:spPr>
        <a:xfrm>
          <a:off x="8974299" y="961662"/>
          <a:ext cx="2622788" cy="3698887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••"/>
          </a:pPr>
          <a:r>
            <a:rPr lang="ru-RU" sz="2000" b="0" i="0" kern="1200" dirty="0"/>
            <a:t>Полученные данные подтверждают целесообразность и эффективность включения УДХК в комплексную терапию детей с холестазом, индуцированным ВЭБГ.</a:t>
          </a:r>
          <a:endParaRPr lang="ru-RU" sz="2000" kern="1200" dirty="0"/>
        </a:p>
      </dsp:txBody>
      <dsp:txXfrm>
        <a:off x="8974299" y="961662"/>
        <a:ext cx="2622788" cy="36988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B5FBA55-4A49-4A42-A9CB-272AD5B249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7DA493BA-6083-4A37-AAE0-66B0931C20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ACD1159B-0F2C-4EBB-A5A3-BEDA0E213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DFA6E-BAFF-4353-8706-4AC34D14E3E3}" type="datetimeFigureOut">
              <a:rPr lang="ru-RU" smtClean="0"/>
              <a:t>14.12.2025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F9591D3E-4BB3-457C-91E9-003D41D5B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57006300-6751-4665-BB38-DE6581AC7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4D237-D252-4CFA-B8B5-C9684EE9AC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6736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EE954AE-9C64-4161-8162-723FB3BC7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DB061060-25C0-4A50-816D-92C3613DD8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29B7B43D-BB0B-429C-82AA-757AB40B3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DFA6E-BAFF-4353-8706-4AC34D14E3E3}" type="datetimeFigureOut">
              <a:rPr lang="ru-RU" smtClean="0"/>
              <a:t>14.12.2025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64105A92-0428-47BD-A009-9CAB69FD8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7A697095-55C8-43B8-A578-92AC143F1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4D237-D252-4CFA-B8B5-C9684EE9AC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838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4B7A4079-DDD5-4FC1-BBF0-59A1C1FE8E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5649340D-78C0-43DD-9F88-A9861248DF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F26FBA3F-1D96-4DF5-B1C3-FB86F7658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DFA6E-BAFF-4353-8706-4AC34D14E3E3}" type="datetimeFigureOut">
              <a:rPr lang="ru-RU" smtClean="0"/>
              <a:t>14.12.2025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3BAAE41C-6712-48BF-924D-AB65785F0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35F9D493-7D6C-4D67-92DC-1C4F9271E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4D237-D252-4CFA-B8B5-C9684EE9AC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7981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DD110F6-4152-46DC-8DA1-4362E2048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15549F4B-B05A-45D0-A0B2-B09332D200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E53A7ABC-661B-4951-87FB-8BD27A5A6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DFA6E-BAFF-4353-8706-4AC34D14E3E3}" type="datetimeFigureOut">
              <a:rPr lang="ru-RU" smtClean="0"/>
              <a:t>14.12.2025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9C1B4ACE-17A1-45CA-83E2-92CCAE484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3FC0FE0E-45C7-4205-B309-B6023DA5C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4D237-D252-4CFA-B8B5-C9684EE9AC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8223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987829B-63CE-4E2E-B2D9-ECFFD5F74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21D3D5A9-A54D-4BB0-9126-392496B181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528FB51B-1F8A-4BE0-83A5-5209B3EDB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DFA6E-BAFF-4353-8706-4AC34D14E3E3}" type="datetimeFigureOut">
              <a:rPr lang="ru-RU" smtClean="0"/>
              <a:t>14.12.2025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55116D47-6FFF-478B-81ED-62D8CCD30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9DF5081C-19D9-4941-9A25-748FA42EF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4D237-D252-4CFA-B8B5-C9684EE9AC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2634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BCB7804-43B7-4CEF-A6EF-BA0DE27FC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6295BEF-D076-4F16-B358-D90D6BFF74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00F75ED5-F0B2-4063-9C65-59F2E9A6E4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9DB87E27-3266-401C-8675-2CCBDA2EC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DFA6E-BAFF-4353-8706-4AC34D14E3E3}" type="datetimeFigureOut">
              <a:rPr lang="ru-RU" smtClean="0"/>
              <a:t>14.12.2025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42CF4F79-7A3C-4515-93C1-149D69343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77EC2894-2D78-4F7F-B2BA-63F5AAECD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4D237-D252-4CFA-B8B5-C9684EE9AC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0614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2651534-179C-4DA7-869E-0F517E66B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963B36F7-D156-493C-93EB-8F58A5C982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ADB16886-66E2-4513-95B6-4456952B57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B0209BC8-A3A4-4169-82C9-3AB83BF4A9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5ED7F245-BA47-43E0-9B8B-8CF400D48D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93AF430D-DDC1-425F-8D54-52F423C91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DFA6E-BAFF-4353-8706-4AC34D14E3E3}" type="datetimeFigureOut">
              <a:rPr lang="ru-RU" smtClean="0"/>
              <a:t>14.12.2025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7DCFED1E-4531-41E7-A6DB-619731AD9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5D1F6412-DDFB-4229-A519-488855260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4D237-D252-4CFA-B8B5-C9684EE9AC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6494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1814D70-02B1-43AF-9310-74825A73D6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7C7993D5-C378-419E-8A94-533533A3A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DFA6E-BAFF-4353-8706-4AC34D14E3E3}" type="datetimeFigureOut">
              <a:rPr lang="ru-RU" smtClean="0"/>
              <a:t>14.12.2025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7E9E112B-6140-4840-8F3F-4B97DD7A6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52EF9B2C-8365-4F6B-A3D7-EC6F3C47C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4D237-D252-4CFA-B8B5-C9684EE9AC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714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AA960BDE-8A3E-4219-BDC6-A31796BE6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DFA6E-BAFF-4353-8706-4AC34D14E3E3}" type="datetimeFigureOut">
              <a:rPr lang="ru-RU" smtClean="0"/>
              <a:t>14.12.2025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25B7473E-4C9B-4B70-A7FB-395C0C486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BB3A5F6E-2C9E-4222-996F-DB3AAF095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4D237-D252-4CFA-B8B5-C9684EE9AC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15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761DEFF-118C-4840-A49E-B4A29D291A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41D6AB2-7BB1-45CE-8B9B-F20F3864FA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8B78D0AF-4CCC-4816-8F77-403E4318F1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FDEF6E60-CD3E-4ABE-B2C0-375E50949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DFA6E-BAFF-4353-8706-4AC34D14E3E3}" type="datetimeFigureOut">
              <a:rPr lang="ru-RU" smtClean="0"/>
              <a:t>14.12.2025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4132E220-33EC-47D1-AE29-6085F08E5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EA9792D1-FF07-4D13-9C0A-3692BBC84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4D237-D252-4CFA-B8B5-C9684EE9AC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4644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A757CC1-9CBC-47A4-B831-98393E3BE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822C3DD2-5D35-401E-890C-E9A4DF3A65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B282D41D-B70F-42DE-8253-85B5D1508E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2802D6F9-5A08-479B-B031-1D85F64AE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DFA6E-BAFF-4353-8706-4AC34D14E3E3}" type="datetimeFigureOut">
              <a:rPr lang="ru-RU" smtClean="0"/>
              <a:t>14.12.2025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A9B86078-B6B6-4374-BF8F-2A9E62B0C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65B581C1-74EB-45F9-9B18-7F4847253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4D237-D252-4CFA-B8B5-C9684EE9AC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5180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8E98F5C-07E1-4FB7-BFE9-069E14387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529F5677-0190-48F6-BB25-439F71E9C2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645B4103-5E13-40BE-9636-D9D3A12B8D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5DFA6E-BAFF-4353-8706-4AC34D14E3E3}" type="datetimeFigureOut">
              <a:rPr lang="ru-RU" smtClean="0"/>
              <a:t>14.12.2025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BAA534BE-9B0E-4B1E-BA3C-FCC9C03E3A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7A1FBBF9-B68A-4125-B92F-BBE1598906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24D237-D252-4CFA-B8B5-C9684EE9AC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7194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52F3AF2-C752-4773-8091-9D5E507F62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2321" y="898071"/>
            <a:ext cx="10989129" cy="3241222"/>
          </a:xfrm>
        </p:spPr>
        <p:txBody>
          <a:bodyPr>
            <a:no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itchFamily="18" charset="0"/>
              </a:rPr>
              <a:t>ФГБОУ ВО </a:t>
            </a:r>
            <a:r>
              <a:rPr lang="ru-RU" sz="2000" b="1" dirty="0" err="1">
                <a:latin typeface="Times New Roman" panose="02020603050405020304" pitchFamily="18" charset="0"/>
                <a:cs typeface="Times New Roman" pitchFamily="18" charset="0"/>
              </a:rPr>
              <a:t>ДонГМУ</a:t>
            </a:r>
            <a:r>
              <a:rPr lang="ru-RU" sz="2000" b="1" dirty="0">
                <a:latin typeface="Times New Roman" panose="02020603050405020304" pitchFamily="18" charset="0"/>
                <a:cs typeface="Times New Roman" pitchFamily="18" charset="0"/>
              </a:rPr>
              <a:t> Минздрава России</a:t>
            </a:r>
            <a:br>
              <a:rPr lang="ru-RU" sz="2000" b="1" dirty="0">
                <a:latin typeface="Times New Roman" panose="02020603050405020304" pitchFamily="18" charset="0"/>
                <a:cs typeface="Times New Roman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itchFamily="18" charset="0"/>
              </a:rPr>
              <a:t>Кафедра педиатрии №1</a:t>
            </a:r>
            <a:br>
              <a:rPr lang="ru-RU" sz="2000" b="1" dirty="0">
                <a:latin typeface="Times New Roman" panose="02020603050405020304" pitchFamily="18" charset="0"/>
                <a:cs typeface="Times New Roman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itchFamily="18" charset="0"/>
              </a:rPr>
              <a:t/>
            </a:r>
            <a:br>
              <a:rPr lang="ru-RU" sz="2000" b="1" dirty="0">
                <a:latin typeface="Times New Roman" panose="02020603050405020304" pitchFamily="18" charset="0"/>
                <a:cs typeface="Times New Roman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itchFamily="18" charset="0"/>
              </a:rPr>
              <a:t/>
            </a:r>
            <a:br>
              <a:rPr lang="ru-RU" sz="2400" b="1" dirty="0">
                <a:latin typeface="Times New Roman" panose="02020603050405020304" pitchFamily="18" charset="0"/>
                <a:cs typeface="Times New Roman" pitchFamily="18" charset="0"/>
              </a:rPr>
            </a:br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СИНДРОМ ХОЛЕСТАЗА </a:t>
            </a: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 МЕЖДИСЦИПЛИНАРНАЯ ПРОБЛЕМА</a:t>
            </a:r>
            <a:r>
              <a:rPr lang="ru-R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174FE660-7110-49D9-B6F3-765392CCE6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0293" y="5290457"/>
            <a:ext cx="10891157" cy="979713"/>
          </a:xfrm>
        </p:spPr>
        <p:txBody>
          <a:bodyPr>
            <a:normAutofit fontScale="77500" lnSpcReduction="2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Выполнили:</a:t>
            </a:r>
          </a:p>
          <a:p>
            <a:pPr algn="r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Зав.кафедрой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педиатрии №1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д.м.н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доцент Пшеничная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Е. В., </a:t>
            </a:r>
          </a:p>
          <a:p>
            <a:pPr algn="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аспирант кафедры педиатрии №1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Лепихова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Л. П.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0304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7E78F1E-495E-4366-BC80-8149E6AEB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Детали терапии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9E7DDFA-177E-4FA0-82EF-322BE02E34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4979" y="2588079"/>
            <a:ext cx="10980964" cy="377189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Всем пациентам проводилось комплексное лечение основного заболевания (ВЭБГ) согласно действующим стандартам.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i="0" dirty="0">
              <a:solidFill>
                <a:srgbClr val="212529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Wingdings" panose="05000000000000000000" pitchFamily="2" charset="2"/>
              <a:buChar char="Ø"/>
            </a:pPr>
            <a:r>
              <a:rPr lang="ru-RU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Терапия УДХК: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Назначение: </a:t>
            </a:r>
            <a:r>
              <a:rPr lang="ru-RU" b="0" i="0" dirty="0" smtClean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стандартная </a:t>
            </a:r>
            <a:r>
              <a:rPr lang="ru-RU" b="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терапевтическая дозировка.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Дозировка:</a:t>
            </a:r>
            <a:r>
              <a:rPr lang="ru-RU" b="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10-15 мг/кг/сутки.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Продолжительность: </a:t>
            </a:r>
            <a:r>
              <a:rPr lang="ru-RU" b="0" i="0" dirty="0" smtClean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минимальный </a:t>
            </a:r>
            <a:r>
              <a:rPr lang="ru-RU" b="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курс – один месяц, с возможностью пролонгации.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32499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D6C87C7-C507-4F26-9A0E-1F803CE3B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4543" y="365126"/>
            <a:ext cx="11225893" cy="125140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b="1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тандартизированная </a:t>
            </a:r>
            <a:r>
              <a:rPr lang="ru-RU" b="1" dirty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b="1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ценка </a:t>
            </a:r>
            <a:r>
              <a:rPr lang="ru-RU" b="1" dirty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b="1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езультатов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DD34071A-C420-4696-B2E8-5B43BABFFF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543" y="2326821"/>
            <a:ext cx="11340193" cy="405764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Лабораторные исследования (биохимический анализ крови):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ru-RU" i="0" dirty="0" smtClean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маркеры </a:t>
            </a:r>
            <a:r>
              <a:rPr lang="ru-RU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холестаза: </a:t>
            </a:r>
            <a:r>
              <a:rPr lang="ru-RU" b="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Прямой билирубин, Щелочная фосфатаза (ЩФ), Гамма-</a:t>
            </a:r>
            <a:r>
              <a:rPr lang="ru-RU" b="0" i="0" dirty="0" err="1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глутамилтранспептидаза</a:t>
            </a:r>
            <a:r>
              <a:rPr lang="ru-RU" b="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(ГГТ</a:t>
            </a:r>
            <a:r>
              <a:rPr lang="ru-RU" b="0" i="0" dirty="0" smtClean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  <a:endParaRPr lang="ru-RU" b="0" i="0" dirty="0">
              <a:solidFill>
                <a:srgbClr val="212529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ru-RU" i="0" dirty="0" smtClean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маркеры </a:t>
            </a:r>
            <a:r>
              <a:rPr lang="ru-RU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цитолиза (повреждения печеночных клеток): </a:t>
            </a:r>
            <a:r>
              <a:rPr lang="ru-RU" b="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Аланинаминотрансфераза (АЛТ / глутамин-пировиноградная трансаминаза), </a:t>
            </a:r>
            <a:r>
              <a:rPr lang="ru-RU" b="0" i="0" dirty="0" err="1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Аспартатаминотрансфераза</a:t>
            </a:r>
            <a:r>
              <a:rPr lang="ru-RU" b="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(АСТ / </a:t>
            </a:r>
            <a:r>
              <a:rPr lang="ru-RU" b="0" i="0" dirty="0" err="1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глутамин-щавелевоуксусная</a:t>
            </a:r>
            <a:r>
              <a:rPr lang="ru-RU" b="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трансаминаза</a:t>
            </a:r>
            <a:r>
              <a:rPr lang="ru-RU" b="0" i="0" dirty="0" smtClean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  <a:endParaRPr lang="ru-RU" b="0" i="0" dirty="0">
              <a:solidFill>
                <a:srgbClr val="212529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ru-RU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Маркеры воспаления: </a:t>
            </a:r>
            <a:r>
              <a:rPr lang="ru-RU" b="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С-реактивный белок (СРБ) – для оценки общего воспалительного процесса.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67941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E3860BE-E178-4730-8D59-43AE67513A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229" y="365126"/>
            <a:ext cx="11609614" cy="107178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b="1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тандартизированная </a:t>
            </a:r>
            <a:r>
              <a:rPr lang="ru-RU" b="1" dirty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b="1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ценка </a:t>
            </a:r>
            <a:r>
              <a:rPr lang="ru-RU" b="1" dirty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b="1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езультатов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DCE676E0-179B-4A94-8E1F-AAFA356096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843" y="2710543"/>
            <a:ext cx="11127921" cy="3592286"/>
          </a:xfrm>
        </p:spPr>
        <p:txBody>
          <a:bodyPr/>
          <a:lstStyle/>
          <a:p>
            <a:pPr marL="0" indent="0" algn="l">
              <a:buNone/>
            </a:pPr>
            <a:r>
              <a:rPr lang="ru-RU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Инструментальные исследования (Ультразвуковое исследование - УЗИ):</a:t>
            </a:r>
          </a:p>
          <a:p>
            <a:pPr lvl="1" algn="l">
              <a:buFont typeface="Wingdings" panose="05000000000000000000" pitchFamily="2" charset="2"/>
              <a:buChar char="Ø"/>
            </a:pPr>
            <a:r>
              <a:rPr lang="ru-RU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Печень:</a:t>
            </a:r>
            <a:r>
              <a:rPr lang="ru-RU" b="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b="0" i="0" dirty="0" smtClean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оценка </a:t>
            </a:r>
            <a:r>
              <a:rPr lang="ru-RU" b="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паренхимы (структуры, эхогенности, неоднородности).</a:t>
            </a:r>
          </a:p>
          <a:p>
            <a:pPr lvl="1" algn="l">
              <a:buFont typeface="Wingdings" panose="05000000000000000000" pitchFamily="2" charset="2"/>
              <a:buChar char="Ø"/>
            </a:pPr>
            <a:r>
              <a:rPr lang="ru-RU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Желчный пузырь: </a:t>
            </a:r>
            <a:r>
              <a:rPr lang="ru-RU" b="0" i="0" dirty="0" smtClean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оценка </a:t>
            </a:r>
            <a:r>
              <a:rPr lang="ru-RU" b="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его размеров, формы, стенок, наличия содержимого.</a:t>
            </a:r>
          </a:p>
          <a:p>
            <a:pPr lvl="1" algn="l">
              <a:buFont typeface="Wingdings" panose="05000000000000000000" pitchFamily="2" charset="2"/>
              <a:buChar char="Ø"/>
            </a:pPr>
            <a:r>
              <a:rPr lang="ru-RU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Общая оценка: </a:t>
            </a:r>
            <a:r>
              <a:rPr lang="ru-RU" b="0" i="0" dirty="0" smtClean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ru-RU" b="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выявления признаков застоя желчи, воспаления, аномалий.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32693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F97E8C6-6336-49EA-A805-B1B5C9209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407" y="365126"/>
            <a:ext cx="11536136" cy="134937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Результаты исследования: динамика </a:t>
            </a:r>
            <a:r>
              <a:rPr lang="ru-RU" b="1" dirty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ru-RU" b="1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линико-лабораторных </a:t>
            </a:r>
            <a:r>
              <a:rPr lang="ru-RU" b="1" dirty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ru-RU" b="1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оказателей</a:t>
            </a:r>
            <a:r>
              <a:rPr lang="ru-RU" b="1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/>
            </a:r>
            <a:br>
              <a:rPr lang="ru-RU" b="1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6DDBF00-49EB-45F4-9CC9-0CEB693695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3529" y="2130878"/>
            <a:ext cx="11242221" cy="4278085"/>
          </a:xfrm>
        </p:spPr>
        <p:txBody>
          <a:bodyPr/>
          <a:lstStyle/>
          <a:p>
            <a:pPr marL="0" indent="0" algn="just">
              <a:buNone/>
            </a:pPr>
            <a:r>
              <a:rPr lang="ru-RU" sz="2400" b="1" dirty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sz="2400" b="1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аннее начало улучшения (5-8 дней):</a:t>
            </a:r>
            <a:endParaRPr lang="ru-RU" sz="2400" b="0" i="0" dirty="0">
              <a:solidFill>
                <a:srgbClr val="212529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ru-RU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Основная группа (УДХК): </a:t>
            </a:r>
            <a:r>
              <a:rPr lang="ru-RU" b="0" i="0" dirty="0" smtClean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нормализация </a:t>
            </a:r>
            <a:r>
              <a:rPr lang="ru-RU" b="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клинико-лабораторных показателей холестаза у </a:t>
            </a:r>
            <a:r>
              <a:rPr lang="ru-RU" b="1" i="0" dirty="0">
                <a:solidFill>
                  <a:srgbClr val="C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30%</a:t>
            </a:r>
            <a:r>
              <a:rPr lang="ru-RU" b="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пациентов.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ru-RU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Контрольная группа (без УДХК): </a:t>
            </a:r>
            <a:r>
              <a:rPr lang="ru-RU" dirty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i="0" dirty="0" smtClean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тсутствие</a:t>
            </a:r>
            <a:r>
              <a:rPr lang="ru-RU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b="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статистически значимого улучшения.</a:t>
            </a:r>
          </a:p>
          <a:p>
            <a:pPr lvl="1" algn="just">
              <a:buFont typeface="Wingdings" panose="05000000000000000000" pitchFamily="2" charset="2"/>
              <a:buChar char="Ø"/>
            </a:pPr>
            <a:endParaRPr lang="ru-RU" b="0" i="0" dirty="0">
              <a:solidFill>
                <a:srgbClr val="212529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sz="2400" b="1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Значительное снижение показателей к 15 дню:</a:t>
            </a:r>
            <a:endParaRPr lang="ru-RU" sz="2400" b="0" i="0" dirty="0">
              <a:solidFill>
                <a:srgbClr val="212529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ru-RU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Основная группа: </a:t>
            </a:r>
            <a:r>
              <a:rPr lang="ru-RU" b="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Улучшение биохимических показателей у </a:t>
            </a:r>
            <a:r>
              <a:rPr lang="ru-RU" b="1" i="0" dirty="0">
                <a:solidFill>
                  <a:srgbClr val="C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70%</a:t>
            </a:r>
            <a:r>
              <a:rPr lang="ru-RU" b="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пациентов.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ru-RU" b="1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Контрольная группа:</a:t>
            </a:r>
            <a:r>
              <a:rPr lang="ru-RU" b="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Показатели оставались </a:t>
            </a:r>
            <a:r>
              <a:rPr lang="ru-RU" b="1" i="0" dirty="0">
                <a:solidFill>
                  <a:srgbClr val="C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значительно повышенными</a:t>
            </a:r>
            <a:r>
              <a:rPr lang="ru-RU" b="0" i="0" dirty="0">
                <a:solidFill>
                  <a:srgbClr val="C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92824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B225C47-8E73-49C6-A1C0-F823CDB14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0049" y="365126"/>
            <a:ext cx="11462657" cy="1153431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Результаты исследования: данные УЗИ</a:t>
            </a:r>
            <a:r>
              <a:rPr lang="ru-RU" b="1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/>
            </a:r>
            <a:br>
              <a:rPr lang="ru-RU" b="1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0013DC0-EB65-4617-AD0C-B2E485A4D6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532" y="2008414"/>
            <a:ext cx="11078936" cy="4318907"/>
          </a:xfrm>
        </p:spPr>
        <p:txBody>
          <a:bodyPr/>
          <a:lstStyle/>
          <a:p>
            <a:pPr marL="0" indent="0" algn="just">
              <a:buNone/>
            </a:pPr>
            <a:r>
              <a:rPr lang="ru-RU" sz="2400" b="1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Основная группа (УДХК):</a:t>
            </a:r>
            <a:endParaRPr lang="ru-RU" sz="2400" b="0" i="0" dirty="0">
              <a:solidFill>
                <a:srgbClr val="212529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ru-RU" b="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Достигнута нормализация размеров печени, эхогенности паренхимы и желчного пузыря у </a:t>
            </a:r>
            <a:r>
              <a:rPr lang="ru-RU" b="1" i="0" dirty="0">
                <a:solidFill>
                  <a:srgbClr val="C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85%</a:t>
            </a:r>
            <a:r>
              <a:rPr lang="ru-RU" b="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детей.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ru-RU" b="0" i="0" dirty="0">
              <a:solidFill>
                <a:srgbClr val="212529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sz="2400" b="1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Контрольная группа (без УДХК):</a:t>
            </a:r>
            <a:endParaRPr lang="ru-RU" sz="2400" b="0" i="0" dirty="0">
              <a:solidFill>
                <a:srgbClr val="212529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ru-RU" b="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Сохранение признаков патологии у большинства пациентов:</a:t>
            </a:r>
          </a:p>
          <a:p>
            <a:pPr marL="1143000" lvl="2" indent="-228600" algn="just">
              <a:buFont typeface="Arial" panose="020B0604020202020204" pitchFamily="34" charset="0"/>
              <a:buChar char="•"/>
            </a:pPr>
            <a:r>
              <a:rPr lang="ru-RU" sz="2400" b="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Утолщение стенки желчного пузыря: </a:t>
            </a:r>
            <a:r>
              <a:rPr lang="ru-RU" sz="2400" b="1" i="0" dirty="0">
                <a:solidFill>
                  <a:srgbClr val="C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83,7%</a:t>
            </a:r>
            <a:endParaRPr lang="ru-RU" sz="2400" b="0" i="0" dirty="0">
              <a:solidFill>
                <a:srgbClr val="C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lvl="2" indent="-228600" algn="just">
              <a:buFont typeface="Arial" panose="020B0604020202020204" pitchFamily="34" charset="0"/>
              <a:buChar char="•"/>
            </a:pPr>
            <a:r>
              <a:rPr lang="ru-RU" sz="2400" b="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Повышенная </a:t>
            </a:r>
            <a:r>
              <a:rPr lang="ru-RU" sz="2400" b="0" i="0" dirty="0" err="1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перипортальная</a:t>
            </a:r>
            <a:r>
              <a:rPr lang="ru-RU" sz="2400" b="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0" i="0" dirty="0" err="1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эхогенность</a:t>
            </a:r>
            <a:r>
              <a:rPr lang="ru-RU" sz="2400" b="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 </a:t>
            </a:r>
            <a:r>
              <a:rPr lang="ru-RU" sz="2400" b="1" i="0" dirty="0">
                <a:solidFill>
                  <a:srgbClr val="C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75,1%</a:t>
            </a:r>
            <a:endParaRPr lang="ru-RU" sz="2400" b="0" i="0" dirty="0">
              <a:solidFill>
                <a:srgbClr val="C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lvl="2" indent="-228600" algn="just">
              <a:buFont typeface="Arial" panose="020B0604020202020204" pitchFamily="34" charset="0"/>
              <a:buChar char="•"/>
            </a:pPr>
            <a:r>
              <a:rPr lang="ru-RU" sz="2400" b="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Увеличение </a:t>
            </a:r>
            <a:r>
              <a:rPr lang="ru-RU" sz="2400" b="0" i="0" dirty="0" err="1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перипортальных</a:t>
            </a:r>
            <a:r>
              <a:rPr lang="ru-RU" sz="2400" b="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лимфатических узлов: </a:t>
            </a:r>
            <a:r>
              <a:rPr lang="ru-RU" sz="2400" b="1" i="0" dirty="0">
                <a:solidFill>
                  <a:srgbClr val="C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75,1%</a:t>
            </a:r>
            <a:r>
              <a:rPr lang="ru-RU" sz="2400" b="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(объединенный показатель с </a:t>
            </a:r>
            <a:r>
              <a:rPr lang="ru-RU" sz="2400" b="0" i="0" dirty="0" err="1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эхогенностью</a:t>
            </a:r>
            <a:r>
              <a:rPr lang="ru-RU" sz="2400" b="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25814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E2465B3-80A7-4555-A8DC-694EBBAEAE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365126"/>
            <a:ext cx="11299371" cy="1300388"/>
          </a:xfrm>
        </p:spPr>
        <p:txBody>
          <a:bodyPr>
            <a:normAutofit/>
          </a:bodyPr>
          <a:lstStyle/>
          <a:p>
            <a:pPr algn="ctr"/>
            <a:r>
              <a:rPr lang="ru-RU" sz="4000" b="1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УДХК – эффективная </a:t>
            </a:r>
            <a:r>
              <a:rPr lang="ru-RU" sz="4000" b="1" dirty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lang="ru-RU" sz="4000" b="1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ерапия </a:t>
            </a:r>
            <a:r>
              <a:rPr lang="ru-RU" sz="4000" b="1" dirty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ru-RU" sz="4000" b="1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ри ВЭБГ-ассоциированном </a:t>
            </a:r>
            <a:r>
              <a:rPr lang="ru-RU" sz="4000" b="1" dirty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4000" b="1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олестазе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BE08072-89F0-47AD-A9C1-58C81AE69E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500" y="2245179"/>
            <a:ext cx="10782300" cy="3931784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graphicFrame>
        <p:nvGraphicFramePr>
          <p:cNvPr id="4" name="Схема 3">
            <a:extLst>
              <a:ext uri="{FF2B5EF4-FFF2-40B4-BE49-F238E27FC236}">
                <a16:creationId xmlns="" xmlns:a16="http://schemas.microsoft.com/office/drawing/2014/main" id="{FB1148BA-ABD7-4262-B4CB-4B920787572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23702194"/>
              </p:ext>
            </p:extLst>
          </p:nvPr>
        </p:nvGraphicFramePr>
        <p:xfrm>
          <a:off x="244929" y="1943099"/>
          <a:ext cx="11601450" cy="46618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273968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6A3E8533-8372-47EB-B995-262660F0F1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78" y="644980"/>
            <a:ext cx="7822817" cy="4242738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7A970B9-0B3B-453D-BA52-97A7E27ACA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800" y="3173639"/>
            <a:ext cx="10515600" cy="1325563"/>
          </a:xfrm>
        </p:spPr>
        <p:txBody>
          <a:bodyPr/>
          <a:lstStyle/>
          <a:p>
            <a:pPr algn="ctr"/>
            <a:r>
              <a:rPr lang="ru-RU" dirty="0"/>
              <a:t>Спасибо за внимание</a:t>
            </a:r>
          </a:p>
        </p:txBody>
      </p:sp>
    </p:spTree>
    <p:extLst>
      <p:ext uri="{BB962C8B-B14F-4D97-AF65-F5344CB8AC3E}">
        <p14:creationId xmlns:p14="http://schemas.microsoft.com/office/powerpoint/2010/main" val="2007897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642E5AD-CB5E-4838-8306-A770E9A2D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0050" y="365126"/>
            <a:ext cx="10953750" cy="87584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6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Синдром сгущения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</a:t>
            </a:r>
            <a:r>
              <a:rPr lang="ru-RU" sz="36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елчи (ССЖ) у детей: серьезная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36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линическая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36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роблема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EA341E1D-60F2-4D68-9B49-6CED75BDD7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050" y="2245180"/>
            <a:ext cx="11315700" cy="4098470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endParaRPr lang="ru-RU" sz="2400" i="0" dirty="0">
              <a:solidFill>
                <a:srgbClr val="C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Wingdings" panose="05000000000000000000" pitchFamily="2" charset="2"/>
              <a:buChar char="Ø"/>
            </a:pPr>
            <a:r>
              <a:rPr lang="ru-RU" sz="240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ССЖ – вторая по частоте причина “хирургической желтухи” у детей.</a:t>
            </a:r>
          </a:p>
          <a:p>
            <a:pPr algn="l">
              <a:buFont typeface="Wingdings" panose="05000000000000000000" pitchFamily="2" charset="2"/>
              <a:buChar char="Ø"/>
            </a:pPr>
            <a:r>
              <a:rPr lang="ru-RU" sz="240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Инфекционные заболевания – значимый фактор развития ССЖ.</a:t>
            </a:r>
          </a:p>
          <a:p>
            <a:pPr algn="l">
              <a:buFont typeface="Wingdings" panose="05000000000000000000" pitchFamily="2" charset="2"/>
              <a:buChar char="Ø"/>
            </a:pPr>
            <a:r>
              <a:rPr lang="ru-RU" sz="240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Вирус Эпштейна-Барр (ВЭБ) – признанный триггер </a:t>
            </a:r>
            <a:r>
              <a:rPr lang="ru-RU" sz="2400" i="0" dirty="0" err="1" smtClean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холестаза</a:t>
            </a:r>
            <a:r>
              <a:rPr lang="ru-RU" sz="2400" i="0" dirty="0" smtClean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2400" i="0" dirty="0">
              <a:solidFill>
                <a:srgbClr val="212529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i="0" dirty="0" smtClean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острая </a:t>
            </a:r>
            <a:r>
              <a:rPr lang="ru-RU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ВЭБ-инфекция (ВЭБГ) может приводить к застою </a:t>
            </a:r>
            <a:r>
              <a:rPr lang="ru-RU" i="0" dirty="0" smtClean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желчи;</a:t>
            </a:r>
            <a:endParaRPr lang="ru-RU" i="0" dirty="0">
              <a:solidFill>
                <a:srgbClr val="212529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i="0" dirty="0" smtClean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нарушение </a:t>
            </a:r>
            <a:r>
              <a:rPr lang="ru-RU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оттока желчи запускает воспалительный процесс (холецистит).</a:t>
            </a:r>
          </a:p>
          <a:p>
            <a:pPr algn="l">
              <a:buFont typeface="Wingdings" panose="05000000000000000000" pitchFamily="2" charset="2"/>
              <a:buChar char="Ø"/>
            </a:pPr>
            <a:r>
              <a:rPr lang="ru-RU" sz="240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Необходимость эффективных методов лечения для улучшения прогноза.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1805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A96AD62-6444-49E0-9608-69D02BFE5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50" y="365126"/>
            <a:ext cx="11658600" cy="965654"/>
          </a:xfrm>
        </p:spPr>
        <p:txBody>
          <a:bodyPr>
            <a:noAutofit/>
          </a:bodyPr>
          <a:lstStyle/>
          <a:p>
            <a:pPr algn="ctr"/>
            <a:r>
              <a:rPr lang="ru-RU" sz="3600" b="1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ВЭБ: не </a:t>
            </a:r>
            <a:r>
              <a:rPr lang="ru-RU" sz="3600" b="1" dirty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lang="ru-RU" sz="3600" b="1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олько </a:t>
            </a:r>
            <a:r>
              <a:rPr lang="ru-RU" sz="3600" b="1" dirty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lang="ru-RU" sz="3600" b="1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ононуклеоз, но и потенциальный </a:t>
            </a:r>
            <a:r>
              <a:rPr lang="ru-RU" sz="3600" b="1" dirty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lang="ru-RU" sz="3600" b="1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риггер </a:t>
            </a:r>
            <a:r>
              <a:rPr lang="ru-RU" sz="3600" b="1" dirty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3600" b="1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олестаза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="" xmlns:a16="http://schemas.microsoft.com/office/drawing/2014/main" id="{D907FD4E-5CB3-4F78-AD43-31B52A2315E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265145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7035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0B8DD08-8D0E-43CC-9FCA-1E8E976E8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6186" y="365125"/>
            <a:ext cx="10847614" cy="835025"/>
          </a:xfrm>
        </p:spPr>
        <p:txBody>
          <a:bodyPr>
            <a:normAutofit/>
          </a:bodyPr>
          <a:lstStyle/>
          <a:p>
            <a:pPr algn="ctr"/>
            <a:r>
              <a:rPr lang="ru-RU" sz="4000" b="1" i="0" dirty="0" err="1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Билиарный</a:t>
            </a:r>
            <a:r>
              <a:rPr lang="ru-RU" sz="4000" b="1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i="0" dirty="0" err="1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сладж</a:t>
            </a:r>
            <a:r>
              <a:rPr lang="ru-RU" sz="4000" b="1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по данным УЗИ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Объект 9">
            <a:extLst>
              <a:ext uri="{FF2B5EF4-FFF2-40B4-BE49-F238E27FC236}">
                <a16:creationId xmlns="" xmlns:a16="http://schemas.microsoft.com/office/drawing/2014/main" id="{79CDE4B1-ABB3-4CBF-BBA5-102CB0A642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967" y="2661556"/>
            <a:ext cx="5388033" cy="3687153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Взвесь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гиперэхогенных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частиц – точечные, единичные или множественные, смещаемые,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гиперэхогенные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образования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выявляемые при изменении положения тела. </a:t>
            </a:r>
          </a:p>
          <a:p>
            <a:endParaRPr lang="ru-RU" dirty="0"/>
          </a:p>
        </p:txBody>
      </p:sp>
      <p:pic>
        <p:nvPicPr>
          <p:cNvPr id="11" name="Рисунок 10">
            <a:extLst>
              <a:ext uri="{FF2B5EF4-FFF2-40B4-BE49-F238E27FC236}">
                <a16:creationId xmlns="" xmlns:a16="http://schemas.microsoft.com/office/drawing/2014/main" id="{CCB18175-5427-4EF8-B261-A1B53E14F9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8189" y="1968025"/>
            <a:ext cx="4165334" cy="426503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cxnSp>
        <p:nvCxnSpPr>
          <p:cNvPr id="4" name="Прямая со стрелкой 3">
            <a:extLst>
              <a:ext uri="{FF2B5EF4-FFF2-40B4-BE49-F238E27FC236}">
                <a16:creationId xmlns="" xmlns:a16="http://schemas.microsoft.com/office/drawing/2014/main" id="{54862A75-370C-4F86-87D5-1F386229DE7B}"/>
              </a:ext>
            </a:extLst>
          </p:cNvPr>
          <p:cNvCxnSpPr>
            <a:cxnSpLocks/>
          </p:cNvCxnSpPr>
          <p:nvPr/>
        </p:nvCxnSpPr>
        <p:spPr>
          <a:xfrm flipV="1">
            <a:off x="7462157" y="4475119"/>
            <a:ext cx="873578" cy="48169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1650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E6D91AF-02FB-4734-B27F-DF4FCEA37E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b="1" i="0" dirty="0" err="1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Билиарный</a:t>
            </a:r>
            <a:r>
              <a:rPr lang="ru-RU" sz="4400" b="1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b="1" i="0" dirty="0" err="1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сладж</a:t>
            </a:r>
            <a:r>
              <a:rPr lang="ru-RU" sz="4400" b="1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по данным УЗИ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BE830A7-1C86-4664-AF4A-966D93D772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93817"/>
            <a:ext cx="5396345" cy="3683145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Эхонеоднородная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желчь – единичные или множественные участки повышенной эхогенности с четким или размытым контуром, не дающие акустической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тени.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68780164-C544-4DE7-8E76-8A68655D0F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55204" y="2064154"/>
            <a:ext cx="4698596" cy="3952787"/>
          </a:xfrm>
          <a:prstGeom prst="rect">
            <a:avLst/>
          </a:prstGeom>
        </p:spPr>
      </p:pic>
      <p:cxnSp>
        <p:nvCxnSpPr>
          <p:cNvPr id="6" name="Прямая со стрелкой 5">
            <a:extLst>
              <a:ext uri="{FF2B5EF4-FFF2-40B4-BE49-F238E27FC236}">
                <a16:creationId xmlns="" xmlns:a16="http://schemas.microsoft.com/office/drawing/2014/main" id="{1E04971B-4244-4D45-8191-F00CD5170F38}"/>
              </a:ext>
            </a:extLst>
          </p:cNvPr>
          <p:cNvCxnSpPr/>
          <p:nvPr/>
        </p:nvCxnSpPr>
        <p:spPr>
          <a:xfrm flipV="1">
            <a:off x="7364186" y="4253593"/>
            <a:ext cx="1028700" cy="65314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5644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CC99FB1-07C6-4547-8181-C92563846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i="0" dirty="0" err="1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Билиарный</a:t>
            </a:r>
            <a:r>
              <a:rPr lang="ru-RU" sz="4000" b="1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i="0" dirty="0" err="1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сладж</a:t>
            </a:r>
            <a:r>
              <a:rPr lang="ru-RU" sz="4000" b="1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по данным УЗИ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Объект 3">
            <a:extLst>
              <a:ext uri="{FF2B5EF4-FFF2-40B4-BE49-F238E27FC236}">
                <a16:creationId xmlns="" xmlns:a16="http://schemas.microsoft.com/office/drawing/2014/main" id="{1C9B00F9-40DF-4003-8564-766C826356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89932" y="2077428"/>
            <a:ext cx="10012136" cy="412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60526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0B154F9-BA9A-4C8D-9A54-D4F08F20C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721" y="365126"/>
            <a:ext cx="11544300" cy="107178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Наша цель: оценить </a:t>
            </a:r>
            <a:r>
              <a:rPr lang="ru-RU" b="1" dirty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lang="ru-RU" b="1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ерапевтический </a:t>
            </a:r>
            <a:r>
              <a:rPr lang="ru-RU" b="1" dirty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ru-RU" b="1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отенциал УДХК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9F1801EC-D6AE-48E6-A9AA-FB958723ED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157" y="3020785"/>
            <a:ext cx="11193236" cy="3472089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240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Определить клиническую и лабораторную эффективность применения </a:t>
            </a:r>
            <a:r>
              <a:rPr lang="ru-RU" sz="2400" i="0" dirty="0" err="1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урсодезоксихолиевой</a:t>
            </a:r>
            <a:r>
              <a:rPr lang="ru-RU" sz="240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кислоты (УДХК) у детей с холестазом, индуцированным вирусом Эпштейна-Барр (ВЭБГ</a:t>
            </a:r>
            <a:r>
              <a:rPr lang="ru-RU" sz="2400" i="0" dirty="0" smtClean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ru-RU" sz="2400" i="0" dirty="0">
              <a:solidFill>
                <a:srgbClr val="212529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ru-RU" sz="2400" dirty="0">
              <a:solidFill>
                <a:srgbClr val="21252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sz="2400" b="1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Второстепенные задачи:</a:t>
            </a:r>
            <a:endParaRPr lang="ru-RU" sz="2400" b="0" i="0" dirty="0">
              <a:solidFill>
                <a:srgbClr val="212529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b="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Сравнить скорость восстановления показателей между группами.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b="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Выявить потенциальные преимущества УДХК в купировании симптомов и предотвращении осложнений.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02084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3318787-DDD9-46D5-B992-F68BC8626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6379" y="365125"/>
            <a:ext cx="11478985" cy="106362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УДХК: “Золотой Стандарт” в </a:t>
            </a:r>
            <a:r>
              <a:rPr lang="ru-RU" b="1" dirty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lang="ru-RU" b="1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ерапии холестатических </a:t>
            </a:r>
            <a:r>
              <a:rPr lang="ru-RU" b="1" dirty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b="1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остояний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="" xmlns:a16="http://schemas.microsoft.com/office/drawing/2014/main" id="{3FF3AE85-E144-4463-9F7B-B72525B50AA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9493770"/>
              </p:ext>
            </p:extLst>
          </p:nvPr>
        </p:nvGraphicFramePr>
        <p:xfrm>
          <a:off x="416379" y="1825625"/>
          <a:ext cx="11381014" cy="4730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352358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87AB0A0-6D8B-419D-AE2C-1C661B022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397" y="438604"/>
            <a:ext cx="11291206" cy="128406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900" b="1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Материалы и методы </a:t>
            </a:r>
            <a:r>
              <a:rPr lang="ru-RU" sz="4900" b="1" dirty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4900" b="1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сследования</a:t>
            </a:r>
            <a:r>
              <a:rPr lang="ru-RU" b="1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/>
            </a:r>
            <a:br>
              <a:rPr lang="ru-RU" b="1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E7546A93-4A9A-41AB-8626-FDBA3008A5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61557"/>
            <a:ext cx="10515600" cy="3515406"/>
          </a:xfrm>
        </p:spPr>
        <p:txBody>
          <a:bodyPr/>
          <a:lstStyle/>
          <a:p>
            <a:pPr marL="0" indent="0" algn="l">
              <a:buNone/>
            </a:pPr>
            <a:r>
              <a:rPr lang="ru-RU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Исследуемая популяция:</a:t>
            </a:r>
          </a:p>
          <a:p>
            <a:pPr marL="0" indent="0" algn="l">
              <a:buNone/>
            </a:pPr>
            <a:endParaRPr lang="ru-RU" i="0" dirty="0">
              <a:solidFill>
                <a:srgbClr val="212529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l">
              <a:buFont typeface="Wingdings" panose="05000000000000000000" pitchFamily="2" charset="2"/>
              <a:buChar char="Ø"/>
            </a:pPr>
            <a:r>
              <a:rPr lang="ru-RU" b="1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Основная группа:</a:t>
            </a:r>
            <a:r>
              <a:rPr lang="ru-RU" b="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40 детей с подтвержденным диагнозом ВЭБГ и развившимся синдромом холестаза.</a:t>
            </a:r>
          </a:p>
          <a:p>
            <a:pPr lvl="1" algn="l">
              <a:buFont typeface="Wingdings" panose="05000000000000000000" pitchFamily="2" charset="2"/>
              <a:buChar char="Ø"/>
            </a:pPr>
            <a:endParaRPr lang="ru-RU" b="0" i="0" dirty="0">
              <a:solidFill>
                <a:srgbClr val="212529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l">
              <a:buFont typeface="Wingdings" panose="05000000000000000000" pitchFamily="2" charset="2"/>
              <a:buChar char="Ø"/>
            </a:pPr>
            <a:r>
              <a:rPr lang="ru-RU" b="1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Группа сравнения:</a:t>
            </a:r>
            <a:r>
              <a:rPr lang="ru-RU" b="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20 детей с аналогичным состоянием (ВЭБГ + холестаз), но не получавших терапию УДХК.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50215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736</TotalTime>
  <Words>540</Words>
  <Application>Microsoft Office PowerPoint</Application>
  <PresentationFormat>Произвольный</PresentationFormat>
  <Paragraphs>93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ФГБОУ ВО ДонГМУ Минздрава России Кафедра педиатрии №1    СИНДРОМ ХОЛЕСТАЗА КАК МЕЖДИСЦИПЛИНАРНАЯ ПРОБЛЕМА  </vt:lpstr>
      <vt:lpstr>Синдром сгущения желчи (ССЖ) у детей: серьезная клиническая проблема</vt:lpstr>
      <vt:lpstr>ВЭБ: не только мононуклеоз, но и потенциальный триггер холестаза</vt:lpstr>
      <vt:lpstr>Билиарный сладж по данным УЗИ</vt:lpstr>
      <vt:lpstr>Билиарный сладж по данным УЗИ</vt:lpstr>
      <vt:lpstr>Билиарный сладж по данным УЗИ</vt:lpstr>
      <vt:lpstr>Наша цель: оценить терапевтический потенциал УДХК</vt:lpstr>
      <vt:lpstr>УДХК: “Золотой Стандарт” в терапии холестатических состояний</vt:lpstr>
      <vt:lpstr>Материалы и методы исследования </vt:lpstr>
      <vt:lpstr>Детали терапии</vt:lpstr>
      <vt:lpstr>Стандартизированная оценка результатов</vt:lpstr>
      <vt:lpstr>Стандартизированная оценка результатов</vt:lpstr>
      <vt:lpstr>Результаты исследования: динамика клинико-лабораторных показателей </vt:lpstr>
      <vt:lpstr>Результаты исследования: данные УЗИ </vt:lpstr>
      <vt:lpstr>УДХК – эффективная терапия при ВЭБГ-ассоциированном холестазе</vt:lpstr>
      <vt:lpstr>Спасибо за внимание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ФГБОУ ВО ДонГМУ Минздрава России   ЭПИДЕМИОЛОГИЧЕСКИЕ ОСОБЕННОСТИ  ИНФЕКЦИОННОГО МОНОНУКЛЕОЗА  У ДЕТЕЙ ДОНЕЦКОЙ НАРОДНОЙ РЕСПУБЛИКИ</dc:title>
  <dc:creator>Пользователь</dc:creator>
  <cp:lastModifiedBy>Admin</cp:lastModifiedBy>
  <cp:revision>43</cp:revision>
  <dcterms:created xsi:type="dcterms:W3CDTF">2024-04-08T07:46:03Z</dcterms:created>
  <dcterms:modified xsi:type="dcterms:W3CDTF">2025-12-14T20:08:34Z</dcterms:modified>
</cp:coreProperties>
</file>