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316" r:id="rId1"/>
  </p:sldMasterIdLst>
  <p:notesMasterIdLst>
    <p:notesMasterId r:id="rId34"/>
  </p:notesMasterIdLst>
  <p:sldIdLst>
    <p:sldId id="256" r:id="rId2"/>
    <p:sldId id="351" r:id="rId3"/>
    <p:sldId id="353" r:id="rId4"/>
    <p:sldId id="355" r:id="rId5"/>
    <p:sldId id="354" r:id="rId6"/>
    <p:sldId id="357" r:id="rId7"/>
    <p:sldId id="361" r:id="rId8"/>
    <p:sldId id="363" r:id="rId9"/>
    <p:sldId id="370" r:id="rId10"/>
    <p:sldId id="352" r:id="rId11"/>
    <p:sldId id="369" r:id="rId12"/>
    <p:sldId id="365" r:id="rId13"/>
    <p:sldId id="366" r:id="rId14"/>
    <p:sldId id="257" r:id="rId15"/>
    <p:sldId id="259" r:id="rId16"/>
    <p:sldId id="262" r:id="rId17"/>
    <p:sldId id="261" r:id="rId18"/>
    <p:sldId id="263" r:id="rId19"/>
    <p:sldId id="347" r:id="rId20"/>
    <p:sldId id="349" r:id="rId21"/>
    <p:sldId id="348" r:id="rId22"/>
    <p:sldId id="350" r:id="rId23"/>
    <p:sldId id="265" r:id="rId24"/>
    <p:sldId id="264" r:id="rId25"/>
    <p:sldId id="258" r:id="rId26"/>
    <p:sldId id="270" r:id="rId27"/>
    <p:sldId id="269" r:id="rId28"/>
    <p:sldId id="271" r:id="rId29"/>
    <p:sldId id="272" r:id="rId30"/>
    <p:sldId id="273" r:id="rId31"/>
    <p:sldId id="275" r:id="rId32"/>
    <p:sldId id="276"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0002"/>
    <a:srgbClr val="600001"/>
    <a:srgbClr val="7300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1390"/>
  </p:normalViewPr>
  <p:slideViewPr>
    <p:cSldViewPr snapToGrid="0" snapToObjects="1">
      <p:cViewPr varScale="1">
        <p:scale>
          <a:sx n="104" d="100"/>
          <a:sy n="104" d="100"/>
        </p:scale>
        <p:origin x="664" y="20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EF61D-9C81-2B44-B1D6-8AAD3291D10E}" type="datetimeFigureOut">
              <a:rPr lang="ru-RU" smtClean="0"/>
              <a:t>26.05.2025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7B5444-4502-A547-864F-F997AEB1CC1D}" type="slidenum">
              <a:rPr lang="ru-RU" smtClean="0"/>
              <a:t>‹#›</a:t>
            </a:fld>
            <a:endParaRPr lang="ru-RU"/>
          </a:p>
        </p:txBody>
      </p:sp>
    </p:spTree>
    <p:extLst>
      <p:ext uri="{BB962C8B-B14F-4D97-AF65-F5344CB8AC3E}">
        <p14:creationId xmlns:p14="http://schemas.microsoft.com/office/powerpoint/2010/main" val="873341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fld id="{BB7B5444-4502-A547-864F-F997AEB1CC1D}" type="slidenum">
              <a:rPr lang="ru-RU" smtClean="0"/>
              <a:t>1</a:t>
            </a:fld>
            <a:endParaRPr lang="ru-RU"/>
          </a:p>
        </p:txBody>
      </p:sp>
    </p:spTree>
    <p:extLst>
      <p:ext uri="{BB962C8B-B14F-4D97-AF65-F5344CB8AC3E}">
        <p14:creationId xmlns:p14="http://schemas.microsoft.com/office/powerpoint/2010/main" val="22949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1406319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8107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41856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2739158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6020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3921393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1873819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1690511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3885459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D410E6-E441-5145-825A-C2C6DED4D750}" type="datetimeFigureOut">
              <a:rPr lang="ru-RU" smtClean="0"/>
              <a:t>26.05.2025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156827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0D410E6-E441-5145-825A-C2C6DED4D750}" type="datetimeFigureOut">
              <a:rPr lang="ru-RU" smtClean="0"/>
              <a:t>26.05.2025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250170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0D410E6-E441-5145-825A-C2C6DED4D750}" type="datetimeFigureOut">
              <a:rPr lang="ru-RU" smtClean="0"/>
              <a:t>26.05.2025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21375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0D410E6-E441-5145-825A-C2C6DED4D750}" type="datetimeFigureOut">
              <a:rPr lang="ru-RU" smtClean="0"/>
              <a:t>26.05.2025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389038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D410E6-E441-5145-825A-C2C6DED4D750}" type="datetimeFigureOut">
              <a:rPr lang="ru-RU" smtClean="0"/>
              <a:t>26.05.2025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339457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0D410E6-E441-5145-825A-C2C6DED4D750}" type="datetimeFigureOut">
              <a:rPr lang="ru-RU" smtClean="0"/>
              <a:t>26.05.2025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946872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0D410E6-E441-5145-825A-C2C6DED4D750}" type="datetimeFigureOut">
              <a:rPr lang="ru-RU" smtClean="0"/>
              <a:t>26.05.2025</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948737-2436-C048-90D1-A88054FB0190}" type="slidenum">
              <a:rPr lang="ru-RU" smtClean="0"/>
              <a:t>‹#›</a:t>
            </a:fld>
            <a:endParaRPr lang="ru-RU"/>
          </a:p>
        </p:txBody>
      </p:sp>
    </p:spTree>
    <p:extLst>
      <p:ext uri="{BB962C8B-B14F-4D97-AF65-F5344CB8AC3E}">
        <p14:creationId xmlns:p14="http://schemas.microsoft.com/office/powerpoint/2010/main" val="2133029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D410E6-E441-5145-825A-C2C6DED4D750}" type="datetimeFigureOut">
              <a:rPr lang="ru-RU" smtClean="0"/>
              <a:t>26.05.2025</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948737-2436-C048-90D1-A88054FB0190}" type="slidenum">
              <a:rPr lang="ru-RU" smtClean="0"/>
              <a:t>‹#›</a:t>
            </a:fld>
            <a:endParaRPr lang="ru-RU"/>
          </a:p>
        </p:txBody>
      </p:sp>
    </p:spTree>
    <p:extLst>
      <p:ext uri="{BB962C8B-B14F-4D97-AF65-F5344CB8AC3E}">
        <p14:creationId xmlns:p14="http://schemas.microsoft.com/office/powerpoint/2010/main" val="1257815578"/>
      </p:ext>
    </p:extLst>
  </p:cSld>
  <p:clrMap bg1="lt1" tx1="dk1" bg2="lt2" tx2="dk2" accent1="accent1" accent2="accent2" accent3="accent3" accent4="accent4" accent5="accent5" accent6="accent6" hlink="hlink" folHlink="folHlink"/>
  <p:sldLayoutIdLst>
    <p:sldLayoutId id="2147485317" r:id="rId1"/>
    <p:sldLayoutId id="2147485318" r:id="rId2"/>
    <p:sldLayoutId id="2147485319" r:id="rId3"/>
    <p:sldLayoutId id="2147485320" r:id="rId4"/>
    <p:sldLayoutId id="2147485321" r:id="rId5"/>
    <p:sldLayoutId id="2147485322" r:id="rId6"/>
    <p:sldLayoutId id="2147485323" r:id="rId7"/>
    <p:sldLayoutId id="2147485324" r:id="rId8"/>
    <p:sldLayoutId id="2147485325" r:id="rId9"/>
    <p:sldLayoutId id="2147485326" r:id="rId10"/>
    <p:sldLayoutId id="2147485327" r:id="rId11"/>
    <p:sldLayoutId id="2147485328" r:id="rId12"/>
    <p:sldLayoutId id="2147485329" r:id="rId13"/>
    <p:sldLayoutId id="2147485330" r:id="rId14"/>
    <p:sldLayoutId id="2147485331" r:id="rId15"/>
    <p:sldLayoutId id="214748533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93FC88-E6DA-2947-B852-34BF471450B7}"/>
              </a:ext>
            </a:extLst>
          </p:cNvPr>
          <p:cNvSpPr>
            <a:spLocks noGrp="1"/>
          </p:cNvSpPr>
          <p:nvPr>
            <p:ph type="ctrTitle"/>
          </p:nvPr>
        </p:nvSpPr>
        <p:spPr>
          <a:xfrm>
            <a:off x="505735" y="668467"/>
            <a:ext cx="9892499" cy="3372478"/>
          </a:xfrm>
        </p:spPr>
        <p:txBody>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Беременность </a:t>
            </a:r>
            <a:b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b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и воспалительные заболевания кишечника</a:t>
            </a:r>
          </a:p>
        </p:txBody>
      </p:sp>
      <p:sp>
        <p:nvSpPr>
          <p:cNvPr id="3" name="Подзаголовок 2">
            <a:extLst>
              <a:ext uri="{FF2B5EF4-FFF2-40B4-BE49-F238E27FC236}">
                <a16:creationId xmlns:a16="http://schemas.microsoft.com/office/drawing/2014/main" id="{FA260D7A-FE1E-7749-8746-3CA3D9ED54FB}"/>
              </a:ext>
            </a:extLst>
          </p:cNvPr>
          <p:cNvSpPr>
            <a:spLocks noGrp="1"/>
          </p:cNvSpPr>
          <p:nvPr>
            <p:ph type="subTitle" idx="1"/>
          </p:nvPr>
        </p:nvSpPr>
        <p:spPr>
          <a:xfrm>
            <a:off x="3161612" y="5031759"/>
            <a:ext cx="6831673" cy="1355978"/>
          </a:xfrm>
        </p:spPr>
        <p:txBody>
          <a:bodyPr>
            <a:noAutofit/>
          </a:bodyPr>
          <a:lstStyle/>
          <a:p>
            <a:pPr algn="r">
              <a:spcBef>
                <a:spcPts val="0"/>
              </a:spcBef>
            </a:pPr>
            <a:r>
              <a:rPr lang="ru-RU" b="1" dirty="0">
                <a:solidFill>
                  <a:schemeClr val="tx1"/>
                </a:solidFill>
                <a:latin typeface="Times New Roman" panose="02020603050405020304" pitchFamily="18" charset="0"/>
                <a:cs typeface="Times New Roman" panose="02020603050405020304" pitchFamily="18" charset="0"/>
              </a:rPr>
              <a:t>Внештатный специалист МЗ ДНР по гастроэнтерологии,</a:t>
            </a:r>
          </a:p>
          <a:p>
            <a:pPr algn="r">
              <a:spcBef>
                <a:spcPts val="0"/>
              </a:spcBef>
            </a:pPr>
            <a:r>
              <a:rPr lang="ru-RU" b="1" dirty="0">
                <a:solidFill>
                  <a:schemeClr val="tx1"/>
                </a:solidFill>
                <a:latin typeface="Times New Roman" panose="02020603050405020304" pitchFamily="18" charset="0"/>
                <a:cs typeface="Times New Roman" panose="02020603050405020304" pitchFamily="18" charset="0"/>
              </a:rPr>
              <a:t> заведующий гастроэнтерологическим </a:t>
            </a:r>
          </a:p>
          <a:p>
            <a:pPr algn="r">
              <a:spcBef>
                <a:spcPts val="0"/>
              </a:spcBef>
            </a:pPr>
            <a:r>
              <a:rPr lang="ru-RU" b="1" dirty="0">
                <a:solidFill>
                  <a:schemeClr val="tx1"/>
                </a:solidFill>
                <a:latin typeface="Times New Roman" panose="02020603050405020304" pitchFamily="18" charset="0"/>
                <a:cs typeface="Times New Roman" panose="02020603050405020304" pitchFamily="18" charset="0"/>
              </a:rPr>
              <a:t> отделением РКБ им. М.И. </a:t>
            </a:r>
            <a:r>
              <a:rPr lang="ru-RU" b="1" dirty="0" err="1">
                <a:solidFill>
                  <a:schemeClr val="tx1"/>
                </a:solidFill>
                <a:latin typeface="Times New Roman" panose="02020603050405020304" pitchFamily="18" charset="0"/>
                <a:cs typeface="Times New Roman" panose="02020603050405020304" pitchFamily="18" charset="0"/>
              </a:rPr>
              <a:t>Калинена</a:t>
            </a:r>
            <a:endParaRPr lang="ru-RU" b="1" dirty="0">
              <a:solidFill>
                <a:schemeClr val="tx1"/>
              </a:solidFill>
              <a:latin typeface="Times New Roman" panose="02020603050405020304" pitchFamily="18" charset="0"/>
              <a:cs typeface="Times New Roman" panose="02020603050405020304" pitchFamily="18" charset="0"/>
            </a:endParaRPr>
          </a:p>
          <a:p>
            <a:pPr algn="r">
              <a:spcBef>
                <a:spcPts val="0"/>
              </a:spcBef>
            </a:pPr>
            <a:endParaRPr lang="ru-RU" b="1" dirty="0">
              <a:solidFill>
                <a:schemeClr val="tx1"/>
              </a:solidFill>
              <a:latin typeface="Times New Roman" panose="02020603050405020304" pitchFamily="18" charset="0"/>
              <a:cs typeface="Times New Roman" panose="02020603050405020304" pitchFamily="18" charset="0"/>
            </a:endParaRPr>
          </a:p>
          <a:p>
            <a:pPr>
              <a:spcBef>
                <a:spcPts val="0"/>
              </a:spcBef>
            </a:pPr>
            <a:r>
              <a:rPr lang="ru-RU" b="1" dirty="0">
                <a:solidFill>
                  <a:schemeClr val="tx1"/>
                </a:solidFill>
                <a:latin typeface="Times New Roman" panose="02020603050405020304" pitchFamily="18" charset="0"/>
                <a:cs typeface="Times New Roman" panose="02020603050405020304" pitchFamily="18" charset="0"/>
              </a:rPr>
              <a:t>Никулин И</a:t>
            </a:r>
            <a:r>
              <a:rPr lang="en-US" b="1" dirty="0">
                <a:solidFill>
                  <a:schemeClr val="tx1"/>
                </a:solidFill>
                <a:latin typeface="Times New Roman" panose="02020603050405020304" pitchFamily="18" charset="0"/>
                <a:cs typeface="Times New Roman" panose="02020603050405020304" pitchFamily="18" charset="0"/>
              </a:rPr>
              <a:t>.</a:t>
            </a:r>
            <a:r>
              <a:rPr lang="ru-RU" b="1" dirty="0">
                <a:solidFill>
                  <a:schemeClr val="tx1"/>
                </a:solidFill>
                <a:latin typeface="Times New Roman" panose="02020603050405020304" pitchFamily="18" charset="0"/>
                <a:cs typeface="Times New Roman" panose="02020603050405020304" pitchFamily="18" charset="0"/>
              </a:rPr>
              <a:t>Ю</a:t>
            </a:r>
            <a:endParaRPr lang="ru-RU" dirty="0">
              <a:solidFill>
                <a:schemeClr val="tx1"/>
              </a:solidFill>
              <a:latin typeface="Times New Roman" panose="02020603050405020304" pitchFamily="18" charset="0"/>
              <a:cs typeface="Times New Roman" panose="02020603050405020304" pitchFamily="18" charset="0"/>
            </a:endParaRPr>
          </a:p>
          <a:p>
            <a:pPr algn="r">
              <a:spcBef>
                <a:spcPts val="0"/>
              </a:spcBef>
            </a:pPr>
            <a:endParaRPr lang="ru-RU" dirty="0">
              <a:solidFill>
                <a:schemeClr val="tx1"/>
              </a:solidFill>
              <a:latin typeface="Times New Roman" panose="02020603050405020304" pitchFamily="18" charset="0"/>
              <a:cs typeface="Times New Roman" panose="02020603050405020304" pitchFamily="18" charset="0"/>
            </a:endParaRPr>
          </a:p>
          <a:p>
            <a:pPr algn="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396844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1648CB-E36B-9834-C715-2A0AE0D7FD10}"/>
              </a:ext>
            </a:extLst>
          </p:cNvPr>
          <p:cNvSpPr>
            <a:spLocks noGrp="1"/>
          </p:cNvSpPr>
          <p:nvPr>
            <p:ph type="title"/>
          </p:nvPr>
        </p:nvSpPr>
        <p:spPr/>
        <p:txBody>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Осложнения ЯК</a:t>
            </a:r>
            <a:br>
              <a:rPr lang="ru-RU" b="1" i="0" dirty="0">
                <a:solidFill>
                  <a:srgbClr val="333333"/>
                </a:solidFill>
                <a:effectLst/>
                <a:latin typeface="inherit"/>
              </a:rPr>
            </a:br>
            <a:endParaRPr lang="ru-RU" dirty="0"/>
          </a:p>
        </p:txBody>
      </p:sp>
      <p:sp>
        <p:nvSpPr>
          <p:cNvPr id="3" name="Объект 2">
            <a:extLst>
              <a:ext uri="{FF2B5EF4-FFF2-40B4-BE49-F238E27FC236}">
                <a16:creationId xmlns:a16="http://schemas.microsoft.com/office/drawing/2014/main" id="{77E39023-F648-05FC-D575-3424160BB3D1}"/>
              </a:ext>
            </a:extLst>
          </p:cNvPr>
          <p:cNvSpPr>
            <a:spLocks noGrp="1"/>
          </p:cNvSpPr>
          <p:nvPr>
            <p:ph idx="1"/>
          </p:nvPr>
        </p:nvSpPr>
        <p:spPr>
          <a:xfrm>
            <a:off x="677334" y="2114660"/>
            <a:ext cx="8596668" cy="3880773"/>
          </a:xfrm>
        </p:spPr>
        <p:txBody>
          <a:bodyPr>
            <a:normAutofit/>
          </a:bodyPr>
          <a:lstStyle/>
          <a:p>
            <a:pPr marL="0" indent="0" algn="l" fontAlgn="ctr">
              <a:buNone/>
            </a:pPr>
            <a:endParaRPr lang="ru-RU" sz="2400" b="1" i="0" dirty="0">
              <a:solidFill>
                <a:schemeClr val="tx1"/>
              </a:solidFill>
              <a:effectLst/>
              <a:latin typeface="Times New Roman" panose="02020603050405020304" pitchFamily="18" charset="0"/>
              <a:cs typeface="Times New Roman" panose="02020603050405020304" pitchFamily="18" charset="0"/>
            </a:endParaRPr>
          </a:p>
          <a:p>
            <a:pPr algn="l"/>
            <a:r>
              <a:rPr lang="ru-RU" sz="2400" b="0" i="0" dirty="0">
                <a:solidFill>
                  <a:schemeClr val="tx1"/>
                </a:solidFill>
                <a:effectLst/>
                <a:latin typeface="Times New Roman" panose="02020603050405020304" pitchFamily="18" charset="0"/>
                <a:cs typeface="Times New Roman" panose="02020603050405020304" pitchFamily="18" charset="0"/>
              </a:rPr>
              <a:t>Перфорация толстой кишки</a:t>
            </a:r>
          </a:p>
          <a:p>
            <a:pPr algn="l"/>
            <a:r>
              <a:rPr lang="ru-RU" sz="2400" b="0" i="0" dirty="0">
                <a:solidFill>
                  <a:schemeClr val="tx1"/>
                </a:solidFill>
                <a:effectLst/>
                <a:latin typeface="Times New Roman" panose="02020603050405020304" pitchFamily="18" charset="0"/>
                <a:cs typeface="Times New Roman" panose="02020603050405020304" pitchFamily="18" charset="0"/>
              </a:rPr>
              <a:t>Токсическая дилатация толстой кишки</a:t>
            </a:r>
          </a:p>
          <a:p>
            <a:pPr algn="l"/>
            <a:r>
              <a:rPr lang="ru-RU" sz="2400" b="0" i="0" dirty="0">
                <a:solidFill>
                  <a:schemeClr val="tx1"/>
                </a:solidFill>
                <a:effectLst/>
                <a:latin typeface="Times New Roman" panose="02020603050405020304" pitchFamily="18" charset="0"/>
                <a:cs typeface="Times New Roman" panose="02020603050405020304" pitchFamily="18" charset="0"/>
              </a:rPr>
              <a:t>Кишечное кровотечение</a:t>
            </a:r>
          </a:p>
          <a:p>
            <a:pPr algn="l"/>
            <a:r>
              <a:rPr lang="ru-RU" sz="2400" b="0" i="0" dirty="0">
                <a:solidFill>
                  <a:schemeClr val="tx1"/>
                </a:solidFill>
                <a:effectLst/>
                <a:latin typeface="Times New Roman" panose="02020603050405020304" pitchFamily="18" charset="0"/>
                <a:cs typeface="Times New Roman" panose="02020603050405020304" pitchFamily="18" charset="0"/>
              </a:rPr>
              <a:t>Стриктура толстой кишки</a:t>
            </a:r>
          </a:p>
          <a:p>
            <a:pPr algn="l"/>
            <a:r>
              <a:rPr lang="ru-RU" sz="2400" b="0" i="0" dirty="0">
                <a:solidFill>
                  <a:schemeClr val="tx1"/>
                </a:solidFill>
                <a:effectLst/>
                <a:latin typeface="Times New Roman" panose="02020603050405020304" pitchFamily="18" charset="0"/>
                <a:cs typeface="Times New Roman" panose="02020603050405020304" pitchFamily="18" charset="0"/>
              </a:rPr>
              <a:t>Воспалительные полипы</a:t>
            </a:r>
          </a:p>
          <a:p>
            <a:pPr algn="l"/>
            <a:r>
              <a:rPr lang="ru-RU" sz="2400" b="0" i="0" dirty="0">
                <a:solidFill>
                  <a:schemeClr val="tx1"/>
                </a:solidFill>
                <a:effectLst/>
                <a:latin typeface="Times New Roman" panose="02020603050405020304" pitchFamily="18" charset="0"/>
                <a:cs typeface="Times New Roman" panose="02020603050405020304" pitchFamily="18" charset="0"/>
              </a:rPr>
              <a:t>Рак толстой кишки</a:t>
            </a:r>
          </a:p>
        </p:txBody>
      </p:sp>
    </p:spTree>
    <p:extLst>
      <p:ext uri="{BB962C8B-B14F-4D97-AF65-F5344CB8AC3E}">
        <p14:creationId xmlns:p14="http://schemas.microsoft.com/office/powerpoint/2010/main" val="97044976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C6D6DE-F531-B778-AE35-7E9CB8FDD87C}"/>
              </a:ext>
            </a:extLst>
          </p:cNvPr>
          <p:cNvSpPr>
            <a:spLocks noGrp="1"/>
          </p:cNvSpPr>
          <p:nvPr>
            <p:ph type="title"/>
          </p:nvPr>
        </p:nvSpPr>
        <p:spPr/>
        <p:txBody>
          <a:bodyPr>
            <a:no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Диагностика</a:t>
            </a:r>
            <a:b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br>
            <a:endPar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94CB5817-9DD4-7FE1-E6E9-EBCCBDEDE4E6}"/>
              </a:ext>
            </a:extLst>
          </p:cNvPr>
          <p:cNvSpPr>
            <a:spLocks noGrp="1"/>
          </p:cNvSpPr>
          <p:nvPr>
            <p:ph idx="1"/>
          </p:nvPr>
        </p:nvSpPr>
        <p:spPr>
          <a:xfrm>
            <a:off x="324637" y="2125755"/>
            <a:ext cx="9872556" cy="4087811"/>
          </a:xfrm>
        </p:spPr>
        <p:txBody>
          <a:bodyPr>
            <a:normAutofit/>
          </a:bodyPr>
          <a:lstStyle/>
          <a:p>
            <a:pPr marL="0" indent="0" algn="just">
              <a:buNone/>
            </a:pPr>
            <a:r>
              <a:rPr lang="ru-RU" sz="2400" b="1" i="0" dirty="0">
                <a:solidFill>
                  <a:schemeClr val="tx1"/>
                </a:solidFill>
                <a:effectLst/>
                <a:latin typeface="Times New Roman" panose="02020603050405020304" pitchFamily="18" charset="0"/>
                <a:cs typeface="Times New Roman" panose="02020603050405020304" pitchFamily="18" charset="0"/>
              </a:rPr>
              <a:t>Рентгенологически: </a:t>
            </a:r>
          </a:p>
          <a:p>
            <a:pPr algn="just"/>
            <a:r>
              <a:rPr lang="ru-RU" sz="2400" b="0" i="0" dirty="0" err="1">
                <a:solidFill>
                  <a:schemeClr val="tx1"/>
                </a:solidFill>
                <a:effectLst/>
                <a:latin typeface="Times New Roman" panose="02020603050405020304" pitchFamily="18" charset="0"/>
                <a:cs typeface="Times New Roman" panose="02020603050405020304" pitchFamily="18" charset="0"/>
              </a:rPr>
              <a:t>гипермоторная</a:t>
            </a:r>
            <a:r>
              <a:rPr lang="ru-RU" sz="2400" b="0" i="0" dirty="0">
                <a:solidFill>
                  <a:schemeClr val="tx1"/>
                </a:solidFill>
                <a:effectLst/>
                <a:latin typeface="Times New Roman" panose="02020603050405020304" pitchFamily="18" charset="0"/>
                <a:cs typeface="Times New Roman" panose="02020603050405020304" pitchFamily="18" charset="0"/>
              </a:rPr>
              <a:t> дискинезия;</a:t>
            </a:r>
          </a:p>
          <a:p>
            <a:pPr algn="just"/>
            <a:r>
              <a:rPr lang="ru-RU" sz="2400" b="0" i="0" dirty="0">
                <a:solidFill>
                  <a:schemeClr val="tx1"/>
                </a:solidFill>
                <a:effectLst/>
                <a:latin typeface="Times New Roman" panose="02020603050405020304" pitchFamily="18" charset="0"/>
                <a:cs typeface="Times New Roman" panose="02020603050405020304" pitchFamily="18" charset="0"/>
              </a:rPr>
              <a:t>зазубренность контуров или </a:t>
            </a:r>
            <a:r>
              <a:rPr lang="ru-RU" sz="2400" b="0" i="0" dirty="0" err="1">
                <a:solidFill>
                  <a:schemeClr val="tx1"/>
                </a:solidFill>
                <a:effectLst/>
                <a:latin typeface="Times New Roman" panose="02020603050405020304" pitchFamily="18" charset="0"/>
                <a:cs typeface="Times New Roman" panose="02020603050405020304" pitchFamily="18" charset="0"/>
              </a:rPr>
              <a:t>пуговчатоподобные</a:t>
            </a:r>
            <a:r>
              <a:rPr lang="ru-RU" sz="2400" b="0" i="0" dirty="0">
                <a:solidFill>
                  <a:schemeClr val="tx1"/>
                </a:solidFill>
                <a:effectLst/>
                <a:latin typeface="Times New Roman" panose="02020603050405020304" pitchFamily="18" charset="0"/>
                <a:cs typeface="Times New Roman" panose="02020603050405020304" pitchFamily="18" charset="0"/>
              </a:rPr>
              <a:t> ниши (соответствуют язвам);</a:t>
            </a:r>
          </a:p>
          <a:p>
            <a:pPr algn="just"/>
            <a:r>
              <a:rPr lang="ru-RU" sz="2400" b="0" i="0" dirty="0">
                <a:solidFill>
                  <a:schemeClr val="tx1"/>
                </a:solidFill>
                <a:effectLst/>
                <a:latin typeface="Times New Roman" panose="02020603050405020304" pitchFamily="18" charset="0"/>
                <a:cs typeface="Times New Roman" panose="02020603050405020304" pitchFamily="18" charset="0"/>
              </a:rPr>
              <a:t>полиповидные образования;</a:t>
            </a:r>
          </a:p>
          <a:p>
            <a:pPr algn="just"/>
            <a:r>
              <a:rPr lang="ru-RU" sz="2400" b="0" i="0" dirty="0">
                <a:solidFill>
                  <a:schemeClr val="tx1"/>
                </a:solidFill>
                <a:effectLst/>
                <a:latin typeface="Times New Roman" panose="02020603050405020304" pitchFamily="18" charset="0"/>
                <a:cs typeface="Times New Roman" panose="02020603050405020304" pitchFamily="18" charset="0"/>
              </a:rPr>
              <a:t>отсутствие </a:t>
            </a:r>
            <a:r>
              <a:rPr lang="ru-RU" sz="2400" b="0" i="0" dirty="0" err="1">
                <a:solidFill>
                  <a:schemeClr val="tx1"/>
                </a:solidFill>
                <a:effectLst/>
                <a:latin typeface="Times New Roman" panose="02020603050405020304" pitchFamily="18" charset="0"/>
                <a:cs typeface="Times New Roman" panose="02020603050405020304" pitchFamily="18" charset="0"/>
              </a:rPr>
              <a:t>гаустр</a:t>
            </a:r>
            <a:r>
              <a:rPr lang="ru-RU" sz="2400" b="0" i="0" dirty="0">
                <a:solidFill>
                  <a:schemeClr val="tx1"/>
                </a:solidFill>
                <a:effectLst/>
                <a:latin typeface="Times New Roman" panose="02020603050405020304" pitchFamily="18" charset="0"/>
                <a:cs typeface="Times New Roman" panose="02020603050405020304" pitchFamily="18" charset="0"/>
              </a:rPr>
              <a:t>;</a:t>
            </a:r>
          </a:p>
          <a:p>
            <a:pPr algn="just"/>
            <a:r>
              <a:rPr lang="ru-RU" sz="2400" b="0" i="0" dirty="0">
                <a:solidFill>
                  <a:schemeClr val="tx1"/>
                </a:solidFill>
                <a:effectLst/>
                <a:latin typeface="Times New Roman" panose="02020603050405020304" pitchFamily="18" charset="0"/>
                <a:cs typeface="Times New Roman" panose="02020603050405020304" pitchFamily="18" charset="0"/>
              </a:rPr>
              <a:t>укорочение и ригидность кишки.</a:t>
            </a:r>
            <a:endParaRPr lang="ru-RU" sz="2400" b="1" i="0" dirty="0">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4846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3DDDDB-B314-9832-B8AF-446DC1BD32B4}"/>
              </a:ext>
            </a:extLst>
          </p:cNvPr>
          <p:cNvSpPr>
            <a:spLocks noGrp="1"/>
          </p:cNvSpPr>
          <p:nvPr>
            <p:ph type="title"/>
          </p:nvPr>
        </p:nvSpPr>
        <p:spPr>
          <a:xfrm>
            <a:off x="1260264" y="609600"/>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ФКС</a:t>
            </a:r>
          </a:p>
        </p:txBody>
      </p:sp>
      <p:sp>
        <p:nvSpPr>
          <p:cNvPr id="3" name="Объект 2">
            <a:extLst>
              <a:ext uri="{FF2B5EF4-FFF2-40B4-BE49-F238E27FC236}">
                <a16:creationId xmlns:a16="http://schemas.microsoft.com/office/drawing/2014/main" id="{1DD6929A-815F-D1D2-2381-316887F65606}"/>
              </a:ext>
            </a:extLst>
          </p:cNvPr>
          <p:cNvSpPr>
            <a:spLocks noGrp="1"/>
          </p:cNvSpPr>
          <p:nvPr>
            <p:ph idx="1"/>
          </p:nvPr>
        </p:nvSpPr>
        <p:spPr>
          <a:xfrm>
            <a:off x="481391" y="2127722"/>
            <a:ext cx="8976117" cy="3880773"/>
          </a:xfrm>
        </p:spPr>
        <p:txBody>
          <a:bodyPr>
            <a:normAutofit/>
          </a:bodyPr>
          <a:lstStyle/>
          <a:p>
            <a:pPr marL="0" indent="450000" algn="just">
              <a:buNone/>
            </a:pPr>
            <a:r>
              <a:rPr lang="ru-RU" sz="2000" dirty="0">
                <a:solidFill>
                  <a:schemeClr val="tx1"/>
                </a:solidFill>
                <a:latin typeface="Times New Roman" panose="02020603050405020304" pitchFamily="18" charset="0"/>
                <a:cs typeface="Times New Roman" panose="02020603050405020304" pitchFamily="18" charset="0"/>
              </a:rPr>
              <a:t>Х</a:t>
            </a:r>
            <a:r>
              <a:rPr lang="ru-RU" sz="2000" b="0" i="0" dirty="0">
                <a:solidFill>
                  <a:schemeClr val="tx1"/>
                </a:solidFill>
                <a:effectLst/>
                <a:latin typeface="Times New Roman" panose="02020603050405020304" pitchFamily="18" charset="0"/>
                <a:cs typeface="Times New Roman" panose="02020603050405020304" pitchFamily="18" charset="0"/>
              </a:rPr>
              <a:t>арактерными являются непрерывное воспаление, ограниченное</a:t>
            </a:r>
            <a:r>
              <a:rPr lang="ru-RU" sz="2000" dirty="0">
                <a:solidFill>
                  <a:schemeClr val="tx1"/>
                </a:solidFill>
                <a:latin typeface="Times New Roman" panose="02020603050405020304" pitchFamily="18" charset="0"/>
                <a:cs typeface="Times New Roman" panose="02020603050405020304" pitchFamily="18" charset="0"/>
              </a:rPr>
              <a:t> </a:t>
            </a:r>
            <a:r>
              <a:rPr lang="ru-RU" sz="2000" b="0" i="0" dirty="0">
                <a:solidFill>
                  <a:schemeClr val="tx1"/>
                </a:solidFill>
                <a:effectLst/>
                <a:latin typeface="Times New Roman" panose="02020603050405020304" pitchFamily="18" charset="0"/>
                <a:cs typeface="Times New Roman" panose="02020603050405020304" pitchFamily="18" charset="0"/>
              </a:rPr>
              <a:t>слизистой оболочкой, начинающееся в прямой кишке и распространяющееся </a:t>
            </a:r>
            <a:r>
              <a:rPr lang="ru-RU" sz="2000" b="0" i="0" dirty="0" err="1">
                <a:solidFill>
                  <a:schemeClr val="tx1"/>
                </a:solidFill>
                <a:effectLst/>
                <a:latin typeface="Times New Roman" panose="02020603050405020304" pitchFamily="18" charset="0"/>
                <a:cs typeface="Times New Roman" panose="02020603050405020304" pitchFamily="18" charset="0"/>
              </a:rPr>
              <a:t>проксимальнее</a:t>
            </a:r>
            <a:r>
              <a:rPr lang="ru-RU" sz="2000" b="0" i="0" dirty="0">
                <a:solidFill>
                  <a:schemeClr val="tx1"/>
                </a:solidFill>
                <a:effectLst/>
                <a:latin typeface="Times New Roman" panose="02020603050405020304" pitchFamily="18" charset="0"/>
                <a:cs typeface="Times New Roman" panose="02020603050405020304" pitchFamily="18" charset="0"/>
              </a:rPr>
              <a:t>, с четкой границей воспаления. </a:t>
            </a:r>
          </a:p>
          <a:p>
            <a:pPr marL="0" indent="450000" algn="just">
              <a:buNone/>
            </a:pPr>
            <a:r>
              <a:rPr lang="ru-RU" sz="2000" b="0" i="0" dirty="0">
                <a:solidFill>
                  <a:schemeClr val="tx1"/>
                </a:solidFill>
                <a:effectLst/>
                <a:latin typeface="Times New Roman" panose="02020603050405020304" pitchFamily="18" charset="0"/>
                <a:cs typeface="Times New Roman" panose="02020603050405020304" pitchFamily="18" charset="0"/>
              </a:rPr>
              <a:t>Эндоскопическую активность ЯК наилучшим образом отражают контактная ранимость (выделение крови при контакте с эндоскопом), отсутствие сосудистого рисунка и наличие или отсутствие эрозий и изъязвлений. Обнаружение стойкого сужения кишки на фоне ЯК требует обязательного исключения </a:t>
            </a:r>
            <a:r>
              <a:rPr lang="ru-RU" sz="2000" b="0" i="0" dirty="0" err="1">
                <a:solidFill>
                  <a:schemeClr val="tx1"/>
                </a:solidFill>
                <a:effectLst/>
                <a:latin typeface="Times New Roman" panose="02020603050405020304" pitchFamily="18" charset="0"/>
                <a:cs typeface="Times New Roman" panose="02020603050405020304" pitchFamily="18" charset="0"/>
              </a:rPr>
              <a:t>колоректального</a:t>
            </a:r>
            <a:r>
              <a:rPr lang="ru-RU" sz="2000" b="0" i="0" dirty="0">
                <a:solidFill>
                  <a:schemeClr val="tx1"/>
                </a:solidFill>
                <a:effectLst/>
                <a:latin typeface="Times New Roman" panose="02020603050405020304" pitchFamily="18" charset="0"/>
                <a:cs typeface="Times New Roman" panose="02020603050405020304" pitchFamily="18" charset="0"/>
              </a:rPr>
              <a:t> рака.</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120082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D9E96C-1697-DF46-4634-DFFF966CC06D}"/>
              </a:ext>
            </a:extLst>
          </p:cNvPr>
          <p:cNvSpPr>
            <a:spLocks noGrp="1"/>
          </p:cNvSpPr>
          <p:nvPr>
            <p:ph type="title"/>
          </p:nvPr>
        </p:nvSpPr>
        <p:spPr>
          <a:xfrm>
            <a:off x="852050" y="678180"/>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Гистологические признаки ЯК</a:t>
            </a:r>
          </a:p>
        </p:txBody>
      </p:sp>
      <p:sp>
        <p:nvSpPr>
          <p:cNvPr id="3" name="Объект 2">
            <a:extLst>
              <a:ext uri="{FF2B5EF4-FFF2-40B4-BE49-F238E27FC236}">
                <a16:creationId xmlns:a16="http://schemas.microsoft.com/office/drawing/2014/main" id="{C2E26FA7-9AB7-3DEB-8922-533CBE10A014}"/>
              </a:ext>
            </a:extLst>
          </p:cNvPr>
          <p:cNvSpPr>
            <a:spLocks noGrp="1"/>
          </p:cNvSpPr>
          <p:nvPr>
            <p:ph idx="1"/>
          </p:nvPr>
        </p:nvSpPr>
        <p:spPr>
          <a:xfrm>
            <a:off x="472601" y="2441231"/>
            <a:ext cx="8976117" cy="3880773"/>
          </a:xfrm>
        </p:spPr>
        <p:txBody>
          <a:bodyPr>
            <a:normAutofit/>
          </a:bodyPr>
          <a:lstStyle/>
          <a:p>
            <a:pPr marL="0" indent="450000" algn="just">
              <a:buNone/>
            </a:pPr>
            <a:r>
              <a:rPr lang="ru-RU" sz="2000" b="1" i="1" dirty="0">
                <a:solidFill>
                  <a:schemeClr val="tx1"/>
                </a:solidFill>
                <a:latin typeface="Times New Roman" panose="02020603050405020304" pitchFamily="18" charset="0"/>
                <a:cs typeface="Times New Roman" panose="02020603050405020304" pitchFamily="18" charset="0"/>
              </a:rPr>
              <a:t>Д</a:t>
            </a:r>
            <a:r>
              <a:rPr lang="ru-RU" sz="2000" b="1" i="1" dirty="0">
                <a:solidFill>
                  <a:schemeClr val="tx1"/>
                </a:solidFill>
                <a:effectLst/>
                <a:latin typeface="Times New Roman" panose="02020603050405020304" pitchFamily="18" charset="0"/>
                <a:cs typeface="Times New Roman" panose="02020603050405020304" pitchFamily="18" charset="0"/>
              </a:rPr>
              <a:t>еформация крипт </a:t>
            </a:r>
            <a:r>
              <a:rPr lang="ru-RU" sz="2000" b="0" i="0" dirty="0">
                <a:solidFill>
                  <a:schemeClr val="tx1"/>
                </a:solidFill>
                <a:effectLst/>
                <a:latin typeface="Times New Roman" panose="02020603050405020304" pitchFamily="18" charset="0"/>
                <a:cs typeface="Times New Roman" panose="02020603050405020304" pitchFamily="18" charset="0"/>
              </a:rPr>
              <a:t>(разветвленность, разнонаправленность, появление крипт разного диаметра, уменьшение плотности крипт, «укорочение крипт», крипты не достигают подлежащего слоя мышечной пластинки слизистой оболочки), «неровная» поверхность слизистой в биоптате слизистой оболочки, уменьшение числа бокаловидных клеток, базальный </a:t>
            </a:r>
            <a:r>
              <a:rPr lang="ru-RU" sz="2000" b="0" i="0" dirty="0" err="1">
                <a:solidFill>
                  <a:schemeClr val="tx1"/>
                </a:solidFill>
                <a:effectLst/>
                <a:latin typeface="Times New Roman" panose="02020603050405020304" pitchFamily="18" charset="0"/>
                <a:cs typeface="Times New Roman" panose="02020603050405020304" pitchFamily="18" charset="0"/>
              </a:rPr>
              <a:t>плазмоцитоз</a:t>
            </a:r>
            <a:r>
              <a:rPr lang="ru-RU" sz="2000" b="0" i="0" dirty="0">
                <a:solidFill>
                  <a:schemeClr val="tx1"/>
                </a:solidFill>
                <a:effectLst/>
                <a:latin typeface="Times New Roman" panose="02020603050405020304" pitchFamily="18" charset="0"/>
                <a:cs typeface="Times New Roman" panose="02020603050405020304" pitchFamily="18" charset="0"/>
              </a:rPr>
              <a:t>, инфильтрация собственной пластинки слизистой оболочки, наличие крипт-абсцессов и базальных лимфоидных скоплений. Степень воспалительной инфильтрации обычно уменьшается по мере удаления от прямой кишки.</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47492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A8832B8-E8E5-8445-9042-C41E04B67D44}"/>
              </a:ext>
            </a:extLst>
          </p:cNvPr>
          <p:cNvSpPr>
            <a:spLocks noGrp="1"/>
          </p:cNvSpPr>
          <p:nvPr>
            <p:ph idx="1"/>
          </p:nvPr>
        </p:nvSpPr>
        <p:spPr>
          <a:xfrm>
            <a:off x="638144" y="2037851"/>
            <a:ext cx="8845489" cy="3762057"/>
          </a:xfrm>
        </p:spPr>
        <p:txBody>
          <a:bodyPr>
            <a:normAutofit/>
          </a:bodyPr>
          <a:lstStyle/>
          <a:p>
            <a:pPr marL="0" indent="450000" algn="just">
              <a:buNone/>
            </a:pP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Особую категорию больных составляют беременные, поскольку пик заболеваемости ВЗК отмечается между 20 и 30 годами жизни и приходится на период деторождения.</a:t>
            </a:r>
            <a:endParaRPr lang="ru-RU" sz="2000" dirty="0">
              <a:solidFill>
                <a:schemeClr val="tx1"/>
              </a:solidFill>
              <a:latin typeface="Times New Roman" panose="02020603050405020304" pitchFamily="18" charset="0"/>
              <a:cs typeface="Times New Roman" panose="02020603050405020304" pitchFamily="18" charset="0"/>
            </a:endParaRPr>
          </a:p>
          <a:p>
            <a:pPr marL="0" indent="450000" algn="just">
              <a:buNone/>
            </a:pPr>
            <a:r>
              <a:rPr lang="ru-RU" sz="2000" b="0" i="0" dirty="0">
                <a:solidFill>
                  <a:schemeClr val="tx1"/>
                </a:solidFill>
                <a:effectLst/>
                <a:latin typeface="Times New Roman" panose="02020603050405020304" pitchFamily="18" charset="0"/>
                <a:cs typeface="Times New Roman" panose="02020603050405020304" pitchFamily="18" charset="0"/>
              </a:rPr>
              <a:t>Отсутствие у врачей информации об особенностях течения беременности, безопасности современных методов лечения приводит к необоснованным выводам о недопустимости беременности у этой категории больных. В то же время отказ от деторождения приводит к тяжелым психосоциальным последствиям и негативно влияет на</a:t>
            </a:r>
            <a:r>
              <a:rPr lang="ru-RU" sz="2000" dirty="0">
                <a:solidFill>
                  <a:schemeClr val="tx1"/>
                </a:solidFill>
                <a:latin typeface="Times New Roman" panose="02020603050405020304" pitchFamily="18" charset="0"/>
                <a:cs typeface="Times New Roman" panose="02020603050405020304" pitchFamily="18" charset="0"/>
              </a:rPr>
              <a:t> </a:t>
            </a:r>
            <a:r>
              <a:rPr lang="ru-RU" sz="2000" b="0" i="0" dirty="0">
                <a:solidFill>
                  <a:schemeClr val="tx1"/>
                </a:solidFill>
                <a:effectLst/>
                <a:latin typeface="Times New Roman" panose="02020603050405020304" pitchFamily="18" charset="0"/>
                <a:cs typeface="Times New Roman" panose="02020603050405020304" pitchFamily="18" charset="0"/>
              </a:rPr>
              <a:t>качество жизни женщин.</a:t>
            </a:r>
            <a:endParaRPr lang="ru-RU" sz="20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sz="2000" dirty="0">
              <a:solidFill>
                <a:schemeClr val="tx1"/>
              </a:solidFill>
              <a:latin typeface="Times New Roman" panose="02020603050405020304" pitchFamily="18" charset="0"/>
              <a:cs typeface="Times New Roman" panose="02020603050405020304" pitchFamily="18" charset="0"/>
            </a:endParaRPr>
          </a:p>
          <a:p>
            <a:pPr algn="just"/>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9" name="Заголовок 8">
            <a:extLst>
              <a:ext uri="{FF2B5EF4-FFF2-40B4-BE49-F238E27FC236}">
                <a16:creationId xmlns:a16="http://schemas.microsoft.com/office/drawing/2014/main" id="{9AE43FA6-ACE4-DE39-16C8-6DC960477D82}"/>
              </a:ext>
            </a:extLst>
          </p:cNvPr>
          <p:cNvSpPr>
            <a:spLocks noGrp="1"/>
          </p:cNvSpPr>
          <p:nvPr>
            <p:ph type="title"/>
          </p:nvPr>
        </p:nvSpPr>
        <p:spPr>
          <a:xfrm>
            <a:off x="1012028" y="621030"/>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ВЗК при беременности</a:t>
            </a:r>
          </a:p>
        </p:txBody>
      </p:sp>
    </p:spTree>
    <p:extLst>
      <p:ext uri="{BB962C8B-B14F-4D97-AF65-F5344CB8AC3E}">
        <p14:creationId xmlns:p14="http://schemas.microsoft.com/office/powerpoint/2010/main" val="8073200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4834803-2FC7-B841-90EE-B2E8AA50E461}"/>
              </a:ext>
            </a:extLst>
          </p:cNvPr>
          <p:cNvSpPr>
            <a:spLocks noGrp="1"/>
          </p:cNvSpPr>
          <p:nvPr>
            <p:ph idx="1"/>
          </p:nvPr>
        </p:nvSpPr>
        <p:spPr>
          <a:xfrm>
            <a:off x="665904" y="1951990"/>
            <a:ext cx="8791605" cy="4729163"/>
          </a:xfrm>
        </p:spPr>
        <p:txBody>
          <a:bodyPr>
            <a:normAutofit/>
          </a:bodyPr>
          <a:lstStyle/>
          <a:p>
            <a:pPr marL="0" indent="450000" algn="just">
              <a:buNone/>
            </a:pP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По данным Европейской организации по изучению болезни Крона и язвенного колита (European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Crohn’s</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Colitis</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Organisation</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ECCO), фертильность, то есть способность зачать ребенка, у женщин с ВЗК такая же, как и у здоровых женщин, за исключением пациенток с выраженной активностью воспалительного процесса, непрерывно рецидивирующим течением заболевания, перенесших хирургическую резекцию с формированием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илеоанального</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резервуарного анастомоза.</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5" name="Заголовок 4">
            <a:extLst>
              <a:ext uri="{FF2B5EF4-FFF2-40B4-BE49-F238E27FC236}">
                <a16:creationId xmlns:a16="http://schemas.microsoft.com/office/drawing/2014/main" id="{D7F00ABD-7D7C-8B4F-7111-6AA109BDBFD0}"/>
              </a:ext>
            </a:extLst>
          </p:cNvPr>
          <p:cNvSpPr>
            <a:spLocks noGrp="1"/>
          </p:cNvSpPr>
          <p:nvPr>
            <p:ph type="title"/>
          </p:nvPr>
        </p:nvSpPr>
        <p:spPr>
          <a:xfrm>
            <a:off x="984311" y="397328"/>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Актуальность проблемы</a:t>
            </a:r>
          </a:p>
        </p:txBody>
      </p:sp>
    </p:spTree>
    <p:extLst>
      <p:ext uri="{BB962C8B-B14F-4D97-AF65-F5344CB8AC3E}">
        <p14:creationId xmlns:p14="http://schemas.microsoft.com/office/powerpoint/2010/main" val="41757000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2160D7-29AC-9044-A34F-D7BA0C255621}"/>
              </a:ext>
            </a:extLst>
          </p:cNvPr>
          <p:cNvSpPr>
            <a:spLocks noGrp="1"/>
          </p:cNvSpPr>
          <p:nvPr>
            <p:ph type="title"/>
          </p:nvPr>
        </p:nvSpPr>
        <p:spPr>
          <a:xfrm>
            <a:off x="296975" y="241663"/>
            <a:ext cx="9601200" cy="1485900"/>
          </a:xfrm>
        </p:spPr>
        <p:txBody>
          <a:bodyPr vert="horz" lIns="91440" tIns="45720" rIns="91440" bIns="45720" rtlCol="0" anchor="t">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Актуальность проблемы</a:t>
            </a:r>
          </a:p>
        </p:txBody>
      </p:sp>
      <p:sp>
        <p:nvSpPr>
          <p:cNvPr id="3" name="Объект 2">
            <a:extLst>
              <a:ext uri="{FF2B5EF4-FFF2-40B4-BE49-F238E27FC236}">
                <a16:creationId xmlns:a16="http://schemas.microsoft.com/office/drawing/2014/main" id="{69F5561E-2D3F-7E4D-9C24-97C146084983}"/>
              </a:ext>
            </a:extLst>
          </p:cNvPr>
          <p:cNvSpPr>
            <a:spLocks noGrp="1"/>
          </p:cNvSpPr>
          <p:nvPr>
            <p:ph idx="1"/>
          </p:nvPr>
        </p:nvSpPr>
        <p:spPr>
          <a:xfrm>
            <a:off x="296975" y="1371601"/>
            <a:ext cx="9278099" cy="5239021"/>
          </a:xfrm>
        </p:spPr>
        <p:txBody>
          <a:bodyPr>
            <a:normAutofit/>
          </a:bodyPr>
          <a:lstStyle/>
          <a:p>
            <a:pPr algn="just">
              <a:lnSpc>
                <a:spcPct val="110000"/>
              </a:lnSpc>
            </a:pPr>
            <a:r>
              <a:rPr lang="ru-RU"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В л</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итературе имеются достаточно разные данные о частоте бесплодия у женщин с ВЗК — от 5–20%, что соответствует частоте бесплодия в общей популяции, до 30–45%. </a:t>
            </a:r>
            <a:r>
              <a:rPr lang="ru-RU"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И</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нтерпретация результатов исследований фертильности при ВЗК осложняется тем обстоятельством, когда больные осознанно решают не планировать беременность.</a:t>
            </a:r>
          </a:p>
          <a:p>
            <a:pPr algn="just">
              <a:lnSpc>
                <a:spcPct val="110000"/>
              </a:lnSpc>
            </a:pPr>
            <a:r>
              <a:rPr lang="ru-RU" b="0" i="0" dirty="0">
                <a:solidFill>
                  <a:schemeClr val="tx1"/>
                </a:solidFill>
                <a:effectLst/>
                <a:latin typeface="Times New Roman" panose="02020603050405020304" pitchFamily="18" charset="0"/>
                <a:cs typeface="Times New Roman" panose="02020603050405020304" pitchFamily="18" charset="0"/>
              </a:rPr>
              <a:t>Рецидивы ВЗК часто возникают в результате отказа женщин от приема лекарств при наступлении беременности. Несмотря на то, что прием препаратов 5-аминосалициловой кислоты разрешен </a:t>
            </a:r>
            <a:r>
              <a:rPr lang="en" b="0" i="0" dirty="0">
                <a:solidFill>
                  <a:schemeClr val="tx1"/>
                </a:solidFill>
                <a:effectLst/>
                <a:latin typeface="Times New Roman" panose="02020603050405020304" pitchFamily="18" charset="0"/>
                <a:cs typeface="Times New Roman" panose="02020603050405020304" pitchFamily="18" charset="0"/>
              </a:rPr>
              <a:t>FDA (Food and Drug Administration, </a:t>
            </a:r>
            <a:r>
              <a:rPr lang="ru-RU" b="0" i="0" dirty="0">
                <a:solidFill>
                  <a:schemeClr val="tx1"/>
                </a:solidFill>
                <a:effectLst/>
                <a:latin typeface="Times New Roman" panose="02020603050405020304" pitchFamily="18" charset="0"/>
                <a:cs typeface="Times New Roman" panose="02020603050405020304" pitchFamily="18" charset="0"/>
              </a:rPr>
              <a:t>США) к применению в этот период (в дозе до 2–3 г/</a:t>
            </a:r>
            <a:r>
              <a:rPr lang="ru-RU" b="0" i="0" dirty="0" err="1">
                <a:solidFill>
                  <a:schemeClr val="tx1"/>
                </a:solidFill>
                <a:effectLst/>
                <a:latin typeface="Times New Roman" panose="02020603050405020304" pitchFamily="18" charset="0"/>
                <a:cs typeface="Times New Roman" panose="02020603050405020304" pitchFamily="18" charset="0"/>
              </a:rPr>
              <a:t>сут</a:t>
            </a:r>
            <a:r>
              <a:rPr lang="ru-RU" b="0" i="0" dirty="0">
                <a:solidFill>
                  <a:schemeClr val="tx1"/>
                </a:solidFill>
                <a:effectLst/>
                <a:latin typeface="Times New Roman" panose="02020603050405020304" pitchFamily="18" charset="0"/>
                <a:cs typeface="Times New Roman" panose="02020603050405020304" pitchFamily="18" charset="0"/>
              </a:rPr>
              <a:t>.), многие пациентки прекращают лечение с момента установления беременности. Когда на момент наступления беременности ВЗК находится в стадии ремиссии, то в 2/3 случаев ремиссия сохраняется и во время беременности. </a:t>
            </a:r>
          </a:p>
          <a:p>
            <a:pPr algn="just">
              <a:lnSpc>
                <a:spcPct val="110000"/>
              </a:lnSpc>
            </a:pPr>
            <a:r>
              <a:rPr lang="ru-RU" b="0" i="0" dirty="0">
                <a:solidFill>
                  <a:schemeClr val="tx1"/>
                </a:solidFill>
                <a:effectLst/>
                <a:latin typeface="Times New Roman" panose="02020603050405020304" pitchFamily="18" charset="0"/>
                <a:cs typeface="Times New Roman" panose="02020603050405020304" pitchFamily="18" charset="0"/>
              </a:rPr>
              <a:t>Роды. Пациенткам с ВЗК чаще производится родоразрешение путем</a:t>
            </a:r>
            <a:br>
              <a:rPr lang="ru-RU" dirty="0">
                <a:solidFill>
                  <a:schemeClr val="tx1"/>
                </a:solidFill>
                <a:latin typeface="Times New Roman" panose="02020603050405020304" pitchFamily="18" charset="0"/>
                <a:cs typeface="Times New Roman" panose="02020603050405020304" pitchFamily="18" charset="0"/>
              </a:rPr>
            </a:br>
            <a:r>
              <a:rPr lang="ru-RU" b="0" i="0" dirty="0">
                <a:solidFill>
                  <a:schemeClr val="tx1"/>
                </a:solidFill>
                <a:effectLst/>
                <a:latin typeface="Times New Roman" panose="02020603050405020304" pitchFamily="18" charset="0"/>
                <a:cs typeface="Times New Roman" panose="02020603050405020304" pitchFamily="18" charset="0"/>
              </a:rPr>
              <a:t>операции кесарева сечения, чем в общей популяции. Причины таких вмешательств: наличие </a:t>
            </a:r>
            <a:r>
              <a:rPr lang="ru-RU" b="0" i="0" dirty="0" err="1">
                <a:solidFill>
                  <a:schemeClr val="tx1"/>
                </a:solidFill>
                <a:effectLst/>
                <a:latin typeface="Times New Roman" panose="02020603050405020304" pitchFamily="18" charset="0"/>
                <a:cs typeface="Times New Roman" panose="02020603050405020304" pitchFamily="18" charset="0"/>
              </a:rPr>
              <a:t>илеостомы</a:t>
            </a:r>
            <a:r>
              <a:rPr lang="ru-RU" b="0" i="0" dirty="0">
                <a:solidFill>
                  <a:schemeClr val="tx1"/>
                </a:solidFill>
                <a:effectLst/>
                <a:latin typeface="Times New Roman" panose="02020603050405020304" pitchFamily="18" charset="0"/>
                <a:cs typeface="Times New Roman" panose="02020603050405020304" pitchFamily="18" charset="0"/>
              </a:rPr>
              <a:t> или активная форма БК с </a:t>
            </a:r>
            <a:r>
              <a:rPr lang="ru-RU" b="0" i="0" dirty="0" err="1">
                <a:solidFill>
                  <a:schemeClr val="tx1"/>
                </a:solidFill>
                <a:effectLst/>
                <a:latin typeface="Times New Roman" panose="02020603050405020304" pitchFamily="18" charset="0"/>
                <a:cs typeface="Times New Roman" panose="02020603050405020304" pitchFamily="18" charset="0"/>
              </a:rPr>
              <a:t>перианальными</a:t>
            </a:r>
            <a:r>
              <a:rPr lang="ru-RU" b="0" i="0" dirty="0">
                <a:solidFill>
                  <a:schemeClr val="tx1"/>
                </a:solidFill>
                <a:effectLst/>
                <a:latin typeface="Times New Roman" panose="02020603050405020304" pitchFamily="18" charset="0"/>
                <a:cs typeface="Times New Roman" panose="02020603050405020304" pitchFamily="18" charset="0"/>
              </a:rPr>
              <a:t> поражениями и рубцовыми</a:t>
            </a:r>
            <a:r>
              <a:rPr lang="ru-RU" dirty="0">
                <a:solidFill>
                  <a:schemeClr val="tx1"/>
                </a:solidFill>
                <a:latin typeface="Times New Roman" panose="02020603050405020304" pitchFamily="18" charset="0"/>
                <a:cs typeface="Times New Roman" panose="02020603050405020304" pitchFamily="18" charset="0"/>
              </a:rPr>
              <a:t> </a:t>
            </a:r>
            <a:r>
              <a:rPr lang="ru-RU" b="0" i="0" dirty="0">
                <a:solidFill>
                  <a:schemeClr val="tx1"/>
                </a:solidFill>
                <a:effectLst/>
                <a:latin typeface="Times New Roman" panose="02020603050405020304" pitchFamily="18" charset="0"/>
                <a:cs typeface="Times New Roman" panose="02020603050405020304" pitchFamily="18" charset="0"/>
              </a:rPr>
              <a:t>изменениями промежности.</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6787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ED6FEC-AC79-0047-BD81-636853F48B45}"/>
              </a:ext>
            </a:extLst>
          </p:cNvPr>
          <p:cNvSpPr>
            <a:spLocks noGrp="1"/>
          </p:cNvSpPr>
          <p:nvPr>
            <p:ph type="title"/>
          </p:nvPr>
        </p:nvSpPr>
        <p:spPr>
          <a:xfrm>
            <a:off x="330653" y="398417"/>
            <a:ext cx="9601200" cy="1012371"/>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Актуальность проблемы</a:t>
            </a:r>
          </a:p>
        </p:txBody>
      </p:sp>
      <p:sp>
        <p:nvSpPr>
          <p:cNvPr id="3" name="Объект 2">
            <a:extLst>
              <a:ext uri="{FF2B5EF4-FFF2-40B4-BE49-F238E27FC236}">
                <a16:creationId xmlns:a16="http://schemas.microsoft.com/office/drawing/2014/main" id="{549E378B-7BB2-D348-A749-D94395D3B722}"/>
              </a:ext>
            </a:extLst>
          </p:cNvPr>
          <p:cNvSpPr>
            <a:spLocks noGrp="1"/>
          </p:cNvSpPr>
          <p:nvPr>
            <p:ph idx="1"/>
          </p:nvPr>
        </p:nvSpPr>
        <p:spPr>
          <a:xfrm>
            <a:off x="961753" y="1596935"/>
            <a:ext cx="8339001" cy="4600574"/>
          </a:xfrm>
        </p:spPr>
        <p:txBody>
          <a:bodyPr>
            <a:normAutofit lnSpcReduction="10000"/>
          </a:bodyPr>
          <a:lstStyle/>
          <a:p>
            <a:pPr marL="0" indent="450000" algn="just" fontAlgn="base">
              <a:lnSpc>
                <a:spcPct val="115000"/>
              </a:lnSpc>
              <a:spcBef>
                <a:spcPts val="750"/>
              </a:spcBef>
              <a:spcAft>
                <a:spcPts val="150"/>
              </a:spcAft>
              <a:buNone/>
            </a:pPr>
            <a:r>
              <a:rPr lang="ru-RU"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Основной</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вопрос, который беспокоит женщин с ВЗК, планирующих беременность, — будут ли лекарственные средства, которые они принимают, оказывать неблагоприятное воздействие на плод. Недостаточная информированность пациенток может привести, с одной стороны, к несоблюдению режима дозирования или полному прекращению приема лекарственных препаратов, с другой стороны — к принятию решения о прерывании беременности в случае ее возникновения. </a:t>
            </a:r>
          </a:p>
          <a:p>
            <a:pPr marL="0" indent="450000" algn="just" fontAlgn="base">
              <a:lnSpc>
                <a:spcPct val="115000"/>
              </a:lnSpc>
              <a:spcBef>
                <a:spcPts val="750"/>
              </a:spcBef>
              <a:spcAft>
                <a:spcPts val="150"/>
              </a:spcAft>
              <a:buNone/>
            </a:pP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В связи с этим врач должен иметь четкое представление о медикаментозных средствах для лечения ВЗК, об их преимуществах и существующих возможных рисках как для матери, так и для плода. Тактика ведения беременной с ВЗК выбирается индивидуально в каждом конкретном случае.</a:t>
            </a:r>
          </a:p>
          <a:p>
            <a:pPr algn="just"/>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05671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4108F7-7959-7F47-84EE-10497C94F242}"/>
              </a:ext>
            </a:extLst>
          </p:cNvPr>
          <p:cNvSpPr>
            <a:spLocks noGrp="1"/>
          </p:cNvSpPr>
          <p:nvPr>
            <p:ph type="title"/>
          </p:nvPr>
        </p:nvSpPr>
        <p:spPr>
          <a:xfrm>
            <a:off x="627017" y="542109"/>
            <a:ext cx="9601200" cy="96012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ВЗК при беременности</a:t>
            </a:r>
          </a:p>
        </p:txBody>
      </p:sp>
      <p:sp>
        <p:nvSpPr>
          <p:cNvPr id="3" name="Объект 2">
            <a:extLst>
              <a:ext uri="{FF2B5EF4-FFF2-40B4-BE49-F238E27FC236}">
                <a16:creationId xmlns:a16="http://schemas.microsoft.com/office/drawing/2014/main" id="{A091F5D7-C967-3545-B282-80162F0CA81D}"/>
              </a:ext>
            </a:extLst>
          </p:cNvPr>
          <p:cNvSpPr>
            <a:spLocks noGrp="1"/>
          </p:cNvSpPr>
          <p:nvPr>
            <p:ph idx="1"/>
          </p:nvPr>
        </p:nvSpPr>
        <p:spPr>
          <a:xfrm>
            <a:off x="834390" y="2173332"/>
            <a:ext cx="8753747" cy="4911635"/>
          </a:xfrm>
        </p:spPr>
        <p:txBody>
          <a:bodyPr>
            <a:normAutofit/>
          </a:bodyPr>
          <a:lstStyle/>
          <a:p>
            <a:pPr marL="0" indent="450000" algn="just" fontAlgn="base">
              <a:lnSpc>
                <a:spcPct val="115000"/>
              </a:lnSpc>
              <a:spcBef>
                <a:spcPts val="750"/>
              </a:spcBef>
              <a:spcAft>
                <a:spcPts val="150"/>
              </a:spcAft>
              <a:buNone/>
            </a:pPr>
            <a:r>
              <a:rPr lang="ru-RU" sz="24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Главная цель медикаментозной терапии ВЗК </a:t>
            </a:r>
            <a:r>
              <a:rPr lang="ru-RU"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достижение и поддержание ремиссии, не только клинико-лабораторной, но и морфологической (эндоскопической и гистологической). Прекращение лечения и развитие на этом фоне обострения представляют больший вред для плода, чем продолжение терапии любыми препаратами.</a:t>
            </a:r>
          </a:p>
          <a:p>
            <a:pPr algn="just"/>
            <a:endParaRPr lang="ru-RU" dirty="0">
              <a:solidFill>
                <a:schemeClr val="tx1"/>
              </a:solidFill>
              <a:latin typeface="Times New Roman" panose="02020603050405020304" pitchFamily="18" charset="0"/>
              <a:cs typeface="Times New Roman" panose="02020603050405020304" pitchFamily="18" charset="0"/>
            </a:endParaRPr>
          </a:p>
          <a:p>
            <a:pPr algn="just"/>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46627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5979F6-0666-0296-D6A4-5E6DB49CADDE}"/>
              </a:ext>
            </a:extLst>
          </p:cNvPr>
          <p:cNvSpPr>
            <a:spLocks noGrp="1"/>
          </p:cNvSpPr>
          <p:nvPr>
            <p:ph type="title"/>
          </p:nvPr>
        </p:nvSpPr>
        <p:spPr>
          <a:xfrm>
            <a:off x="494454" y="374468"/>
            <a:ext cx="10032576" cy="1320800"/>
          </a:xfrm>
        </p:spPr>
        <p:txBody>
          <a:bodyPr>
            <a:no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Диагностика ВЗК </a:t>
            </a:r>
            <a:b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b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во время беременности</a:t>
            </a:r>
          </a:p>
        </p:txBody>
      </p:sp>
      <p:sp>
        <p:nvSpPr>
          <p:cNvPr id="3" name="Объект 2">
            <a:extLst>
              <a:ext uri="{FF2B5EF4-FFF2-40B4-BE49-F238E27FC236}">
                <a16:creationId xmlns:a16="http://schemas.microsoft.com/office/drawing/2014/main" id="{B508418D-84B0-B238-4447-7B4BE9D88901}"/>
              </a:ext>
            </a:extLst>
          </p:cNvPr>
          <p:cNvSpPr>
            <a:spLocks noGrp="1"/>
          </p:cNvSpPr>
          <p:nvPr>
            <p:ph idx="1"/>
          </p:nvPr>
        </p:nvSpPr>
        <p:spPr>
          <a:xfrm>
            <a:off x="677334" y="2160589"/>
            <a:ext cx="8832426" cy="3880773"/>
          </a:xfrm>
        </p:spPr>
        <p:txBody>
          <a:bodyPr>
            <a:normAutofit/>
          </a:bodyPr>
          <a:lstStyle/>
          <a:p>
            <a:pPr algn="just"/>
            <a:r>
              <a:rPr lang="ru-RU" sz="2000" dirty="0">
                <a:solidFill>
                  <a:schemeClr val="tx1"/>
                </a:solidFill>
                <a:latin typeface="Times New Roman" panose="02020603050405020304" pitchFamily="18" charset="0"/>
                <a:cs typeface="Times New Roman" panose="02020603050405020304" pitchFamily="18" charset="0"/>
              </a:rPr>
              <a:t>В</a:t>
            </a:r>
            <a:r>
              <a:rPr lang="ru-RU" sz="2000" b="0" i="0" dirty="0">
                <a:solidFill>
                  <a:schemeClr val="tx1"/>
                </a:solidFill>
                <a:effectLst/>
                <a:latin typeface="Times New Roman" panose="02020603050405020304" pitchFamily="18" charset="0"/>
                <a:cs typeface="Times New Roman" panose="02020603050405020304" pitchFamily="18" charset="0"/>
              </a:rPr>
              <a:t>озможности диагностики крайне ограничены. Диагностическая ценность лабораторных исследований (показателей уровня гемоглобина, альбумина) во время беременности снижена вследствие физиологической </a:t>
            </a:r>
            <a:r>
              <a:rPr lang="ru-RU" sz="2000" b="0" i="0" dirty="0" err="1">
                <a:solidFill>
                  <a:schemeClr val="tx1"/>
                </a:solidFill>
                <a:effectLst/>
                <a:latin typeface="Times New Roman" panose="02020603050405020304" pitchFamily="18" charset="0"/>
                <a:cs typeface="Times New Roman" panose="02020603050405020304" pitchFamily="18" charset="0"/>
              </a:rPr>
              <a:t>гемодилюции</a:t>
            </a:r>
            <a:r>
              <a:rPr lang="ru-RU" sz="2000" b="0" i="0" dirty="0">
                <a:solidFill>
                  <a:schemeClr val="tx1"/>
                </a:solidFill>
                <a:effectLst/>
                <a:latin typeface="Times New Roman" panose="02020603050405020304" pitchFamily="18" charset="0"/>
                <a:cs typeface="Times New Roman" panose="02020603050405020304" pitchFamily="18" charset="0"/>
              </a:rPr>
              <a:t>. В качестве маркера активности воспалительного процесса может использоваться определение уровня С-реактивного белка. </a:t>
            </a:r>
          </a:p>
          <a:p>
            <a:pPr algn="just"/>
            <a:r>
              <a:rPr lang="ru-RU" sz="2000" b="0" i="0" dirty="0">
                <a:solidFill>
                  <a:schemeClr val="tx1"/>
                </a:solidFill>
                <a:effectLst/>
                <a:latin typeface="Times New Roman" panose="02020603050405020304" pitchFamily="18" charset="0"/>
                <a:cs typeface="Times New Roman" panose="02020603050405020304" pitchFamily="18" charset="0"/>
              </a:rPr>
              <a:t>Из эндоскопических методов исследования относительно безопасными являются гастроскопия и </a:t>
            </a:r>
            <a:r>
              <a:rPr lang="ru-RU" sz="2000" b="0" i="0" dirty="0" err="1">
                <a:solidFill>
                  <a:schemeClr val="tx1"/>
                </a:solidFill>
                <a:effectLst/>
                <a:latin typeface="Times New Roman" panose="02020603050405020304" pitchFamily="18" charset="0"/>
                <a:cs typeface="Times New Roman" panose="02020603050405020304" pitchFamily="18" charset="0"/>
              </a:rPr>
              <a:t>сигмоскопия</a:t>
            </a:r>
            <a:r>
              <a:rPr lang="ru-RU" sz="2000" b="0" i="0" dirty="0">
                <a:solidFill>
                  <a:schemeClr val="tx1"/>
                </a:solidFill>
                <a:effectLst/>
                <a:latin typeface="Times New Roman" panose="02020603050405020304" pitchFamily="18" charset="0"/>
                <a:cs typeface="Times New Roman" panose="02020603050405020304" pitchFamily="18" charset="0"/>
              </a:rPr>
              <a:t>. Во </a:t>
            </a:r>
            <a:r>
              <a:rPr lang="en" sz="2000" b="0" i="0" dirty="0">
                <a:solidFill>
                  <a:schemeClr val="tx1"/>
                </a:solidFill>
                <a:effectLst/>
                <a:latin typeface="Times New Roman" panose="02020603050405020304" pitchFamily="18" charset="0"/>
                <a:cs typeface="Times New Roman" panose="02020603050405020304" pitchFamily="18" charset="0"/>
              </a:rPr>
              <a:t>II </a:t>
            </a:r>
            <a:r>
              <a:rPr lang="ru-RU" sz="2000" b="0" i="0" dirty="0">
                <a:solidFill>
                  <a:schemeClr val="tx1"/>
                </a:solidFill>
                <a:effectLst/>
                <a:latin typeface="Times New Roman" panose="02020603050405020304" pitchFamily="18" charset="0"/>
                <a:cs typeface="Times New Roman" panose="02020603050405020304" pitchFamily="18" charset="0"/>
              </a:rPr>
              <a:t>и </a:t>
            </a:r>
            <a:r>
              <a:rPr lang="en" sz="2000" b="0" i="0" dirty="0">
                <a:solidFill>
                  <a:schemeClr val="tx1"/>
                </a:solidFill>
                <a:effectLst/>
                <a:latin typeface="Times New Roman" panose="02020603050405020304" pitchFamily="18" charset="0"/>
                <a:cs typeface="Times New Roman" panose="02020603050405020304" pitchFamily="18" charset="0"/>
              </a:rPr>
              <a:t>III </a:t>
            </a:r>
            <a:r>
              <a:rPr lang="ru-RU" sz="2000" b="0" i="0" dirty="0">
                <a:solidFill>
                  <a:schemeClr val="tx1"/>
                </a:solidFill>
                <a:effectLst/>
                <a:latin typeface="Times New Roman" panose="02020603050405020304" pitchFamily="18" charset="0"/>
                <a:cs typeface="Times New Roman" panose="02020603050405020304" pitchFamily="18" charset="0"/>
              </a:rPr>
              <a:t>триместрах проведение </a:t>
            </a:r>
            <a:r>
              <a:rPr lang="ru-RU" sz="2000" b="0" i="0" dirty="0" err="1">
                <a:solidFill>
                  <a:schemeClr val="tx1"/>
                </a:solidFill>
                <a:effectLst/>
                <a:latin typeface="Times New Roman" panose="02020603050405020304" pitchFamily="18" charset="0"/>
                <a:cs typeface="Times New Roman" panose="02020603050405020304" pitchFamily="18" charset="0"/>
              </a:rPr>
              <a:t>сигмоскопии</a:t>
            </a:r>
            <a:r>
              <a:rPr lang="ru-RU" sz="2000" b="0" i="0" dirty="0">
                <a:solidFill>
                  <a:schemeClr val="tx1"/>
                </a:solidFill>
                <a:effectLst/>
                <a:latin typeface="Times New Roman" panose="02020603050405020304" pitchFamily="18" charset="0"/>
                <a:cs typeface="Times New Roman" panose="02020603050405020304" pitchFamily="18" charset="0"/>
              </a:rPr>
              <a:t> затруднено вследствие смещения толстой кишки беременной маткой и должно проводиться с крайней осторожностью, так как может стать причиной возникновения схваток. Применение лучевых методов нежелательно, безопасно – УЗИ.</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650324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7A15F5-C504-0928-1695-10C0A21F6629}"/>
              </a:ext>
            </a:extLst>
          </p:cNvPr>
          <p:cNvSpPr>
            <a:spLocks noGrp="1"/>
          </p:cNvSpPr>
          <p:nvPr>
            <p:ph type="title"/>
          </p:nvPr>
        </p:nvSpPr>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Болезнь Крона</a:t>
            </a:r>
          </a:p>
        </p:txBody>
      </p:sp>
      <p:sp>
        <p:nvSpPr>
          <p:cNvPr id="3" name="Объект 2">
            <a:extLst>
              <a:ext uri="{FF2B5EF4-FFF2-40B4-BE49-F238E27FC236}">
                <a16:creationId xmlns:a16="http://schemas.microsoft.com/office/drawing/2014/main" id="{02698C8E-3CC7-3E91-38F0-2E1AA217A1B8}"/>
              </a:ext>
            </a:extLst>
          </p:cNvPr>
          <p:cNvSpPr>
            <a:spLocks noGrp="1"/>
          </p:cNvSpPr>
          <p:nvPr>
            <p:ph idx="1"/>
          </p:nvPr>
        </p:nvSpPr>
        <p:spPr>
          <a:xfrm>
            <a:off x="259322" y="2088534"/>
            <a:ext cx="9368004" cy="3880773"/>
          </a:xfrm>
        </p:spPr>
        <p:txBody>
          <a:bodyPr>
            <a:normAutofit lnSpcReduction="10000"/>
          </a:bodyPr>
          <a:lstStyle/>
          <a:p>
            <a:pPr marL="0" indent="450000" algn="just">
              <a:buNone/>
            </a:pPr>
            <a:r>
              <a:rPr lang="ru-RU" dirty="0">
                <a:solidFill>
                  <a:schemeClr val="tx1"/>
                </a:solidFill>
                <a:latin typeface="Times New Roman" panose="02020603050405020304" pitchFamily="18" charset="0"/>
                <a:cs typeface="Times New Roman" panose="02020603050405020304" pitchFamily="18" charset="0"/>
              </a:rPr>
              <a:t>Н</a:t>
            </a:r>
            <a:r>
              <a:rPr lang="ru-RU" b="0" i="0" dirty="0">
                <a:solidFill>
                  <a:schemeClr val="tx1"/>
                </a:solidFill>
                <a:effectLst/>
                <a:latin typeface="Times New Roman" panose="02020603050405020304" pitchFamily="18" charset="0"/>
                <a:cs typeface="Times New Roman" panose="02020603050405020304" pitchFamily="18" charset="0"/>
              </a:rPr>
              <a:t>еспецифический воспалительный гранулематозный процесс, поражающий различные отделы желудочно-кишечного тракта, но преимущественно тонкий и толстый кишечник, характеризующийся </a:t>
            </a:r>
            <a:r>
              <a:rPr lang="ru-RU" b="0" i="0" dirty="0" err="1">
                <a:solidFill>
                  <a:schemeClr val="tx1"/>
                </a:solidFill>
                <a:effectLst/>
                <a:latin typeface="Times New Roman" panose="02020603050405020304" pitchFamily="18" charset="0"/>
                <a:cs typeface="Times New Roman" panose="02020603050405020304" pitchFamily="18" charset="0"/>
              </a:rPr>
              <a:t>сегментарностью</a:t>
            </a:r>
            <a:r>
              <a:rPr lang="ru-RU" b="0" i="0" dirty="0">
                <a:solidFill>
                  <a:schemeClr val="tx1"/>
                </a:solidFill>
                <a:effectLst/>
                <a:latin typeface="Times New Roman" panose="02020603050405020304" pitchFamily="18" charset="0"/>
                <a:cs typeface="Times New Roman" panose="02020603050405020304" pitchFamily="18" charset="0"/>
              </a:rPr>
              <a:t>, рецидивирующим течением с образованием воспалительных инфильтратов, глубоких продольных язв, наружных и внутренних свищей, стриктур, </a:t>
            </a:r>
            <a:r>
              <a:rPr lang="ru-RU" b="0" i="0" dirty="0" err="1">
                <a:solidFill>
                  <a:schemeClr val="tx1"/>
                </a:solidFill>
                <a:effectLst/>
                <a:latin typeface="Times New Roman" panose="02020603050405020304" pitchFamily="18" charset="0"/>
                <a:cs typeface="Times New Roman" panose="02020603050405020304" pitchFamily="18" charset="0"/>
              </a:rPr>
              <a:t>перианальных</a:t>
            </a:r>
            <a:r>
              <a:rPr lang="ru-RU" b="0" i="0" dirty="0">
                <a:solidFill>
                  <a:schemeClr val="tx1"/>
                </a:solidFill>
                <a:effectLst/>
                <a:latin typeface="Times New Roman" panose="02020603050405020304" pitchFamily="18" charset="0"/>
                <a:cs typeface="Times New Roman" panose="02020603050405020304" pitchFamily="18" charset="0"/>
              </a:rPr>
              <a:t> абсцессов. </a:t>
            </a:r>
          </a:p>
          <a:p>
            <a:pPr marL="0" indent="450000" algn="just">
              <a:buNone/>
            </a:pPr>
            <a:r>
              <a:rPr lang="ru-RU" dirty="0">
                <a:solidFill>
                  <a:schemeClr val="tx1"/>
                </a:solidFill>
                <a:latin typeface="Times New Roman" panose="02020603050405020304" pitchFamily="18" charset="0"/>
                <a:cs typeface="Times New Roman" panose="02020603050405020304" pitchFamily="18" charset="0"/>
              </a:rPr>
              <a:t>Болезнь названа по имени американского гастроэнтеролога </a:t>
            </a:r>
            <a:r>
              <a:rPr lang="ru-RU" b="1" i="1" dirty="0" err="1">
                <a:solidFill>
                  <a:schemeClr val="tx1"/>
                </a:solidFill>
                <a:latin typeface="Times New Roman" panose="02020603050405020304" pitchFamily="18" charset="0"/>
                <a:cs typeface="Times New Roman" panose="02020603050405020304" pitchFamily="18" charset="0"/>
              </a:rPr>
              <a:t>Баррила</a:t>
            </a:r>
            <a:r>
              <a:rPr lang="ru-RU" b="1" i="1" dirty="0">
                <a:solidFill>
                  <a:schemeClr val="tx1"/>
                </a:solidFill>
                <a:latin typeface="Times New Roman" panose="02020603050405020304" pitchFamily="18" charset="0"/>
                <a:cs typeface="Times New Roman" panose="02020603050405020304" pitchFamily="18" charset="0"/>
              </a:rPr>
              <a:t> Бернарда Крона</a:t>
            </a:r>
            <a:r>
              <a:rPr lang="ru-RU" dirty="0">
                <a:solidFill>
                  <a:schemeClr val="tx1"/>
                </a:solidFill>
                <a:latin typeface="Times New Roman" panose="02020603050405020304" pitchFamily="18" charset="0"/>
                <a:cs typeface="Times New Roman" panose="02020603050405020304" pitchFamily="18" charset="0"/>
              </a:rPr>
              <a:t>, который в 1932 году вместе с двумя коллегами по нью-йоркской больнице </a:t>
            </a:r>
            <a:r>
              <a:rPr lang="ru-RU" dirty="0" err="1">
                <a:solidFill>
                  <a:schemeClr val="tx1"/>
                </a:solidFill>
                <a:latin typeface="Times New Roman" panose="02020603050405020304" pitchFamily="18" charset="0"/>
                <a:cs typeface="Times New Roman" panose="02020603050405020304" pitchFamily="18" charset="0"/>
              </a:rPr>
              <a:t>Маунт-Синай</a:t>
            </a:r>
            <a:r>
              <a:rPr lang="ru-RU" dirty="0">
                <a:solidFill>
                  <a:schemeClr val="tx1"/>
                </a:solidFill>
                <a:latin typeface="Times New Roman" panose="02020603050405020304" pitchFamily="18" charset="0"/>
                <a:cs typeface="Times New Roman" panose="02020603050405020304" pitchFamily="18" charset="0"/>
              </a:rPr>
              <a:t> — Леоном Гинзбургом и Гордоном Оппенгеймером — опубликовал первое описание 18 случаев заболевания.</a:t>
            </a:r>
            <a:r>
              <a:rPr lang="ru-RU" b="0" i="0" dirty="0">
                <a:solidFill>
                  <a:schemeClr val="tx1"/>
                </a:solidFill>
                <a:effectLst/>
                <a:latin typeface="Times New Roman" panose="02020603050405020304" pitchFamily="18" charset="0"/>
                <a:cs typeface="Times New Roman" panose="02020603050405020304" pitchFamily="18" charset="0"/>
              </a:rPr>
              <a:t> </a:t>
            </a:r>
          </a:p>
          <a:p>
            <a:pPr marL="0" indent="450000" algn="just">
              <a:buNone/>
            </a:pPr>
            <a:r>
              <a:rPr lang="ru-RU" b="0" i="0" dirty="0">
                <a:solidFill>
                  <a:schemeClr val="tx1"/>
                </a:solidFill>
                <a:effectLst/>
                <a:latin typeface="Times New Roman" panose="02020603050405020304" pitchFamily="18" charset="0"/>
                <a:cs typeface="Times New Roman" panose="02020603050405020304" pitchFamily="18" charset="0"/>
              </a:rPr>
              <a:t>Частота возникновения – первичная заболеваемость составляет 2 – 4 случая на 100 000 жителей в год, распространенность (численность больных) — 130 – 50 больных на 100 000 жителей. Заболевание встречается в любом возрасте, но чаще в молодости. Первый пик заболеваемости наблюдается в возрасте от 12 до 30 лет, второй — около 50 лет. </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53016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7BFC1F-84B7-9214-8FA9-8754D804F54B}"/>
              </a:ext>
            </a:extLst>
          </p:cNvPr>
          <p:cNvSpPr>
            <a:spLocks noGrp="1"/>
          </p:cNvSpPr>
          <p:nvPr>
            <p:ph type="title"/>
          </p:nvPr>
        </p:nvSpPr>
        <p:spPr>
          <a:xfrm>
            <a:off x="1030030" y="554446"/>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ВЗК при беременности</a:t>
            </a:r>
          </a:p>
        </p:txBody>
      </p:sp>
      <p:sp>
        <p:nvSpPr>
          <p:cNvPr id="3" name="Объект 2">
            <a:extLst>
              <a:ext uri="{FF2B5EF4-FFF2-40B4-BE49-F238E27FC236}">
                <a16:creationId xmlns:a16="http://schemas.microsoft.com/office/drawing/2014/main" id="{33BD558D-410C-0B09-E12E-5D694BE17E41}"/>
              </a:ext>
            </a:extLst>
          </p:cNvPr>
          <p:cNvSpPr>
            <a:spLocks noGrp="1"/>
          </p:cNvSpPr>
          <p:nvPr>
            <p:ph idx="1"/>
          </p:nvPr>
        </p:nvSpPr>
        <p:spPr>
          <a:xfrm>
            <a:off x="1030030" y="2578601"/>
            <a:ext cx="8636483" cy="1954211"/>
          </a:xfrm>
        </p:spPr>
        <p:txBody>
          <a:bodyPr>
            <a:noAutofit/>
          </a:bodyPr>
          <a:lstStyle/>
          <a:p>
            <a:pPr algn="just"/>
            <a:r>
              <a:rPr lang="ru-RU" sz="2400" b="0" i="0" dirty="0">
                <a:solidFill>
                  <a:schemeClr val="tx1"/>
                </a:solidFill>
                <a:effectLst/>
                <a:latin typeface="Times New Roman" panose="02020603050405020304" pitchFamily="18" charset="0"/>
                <a:cs typeface="Times New Roman" panose="02020603050405020304" pitchFamily="18" charset="0"/>
              </a:rPr>
              <a:t>Планировать беременность желательно в период ремиссии.</a:t>
            </a:r>
            <a:endParaRPr lang="ru-RU" sz="2400" dirty="0">
              <a:solidFill>
                <a:schemeClr val="tx1"/>
              </a:solidFill>
              <a:latin typeface="Times New Roman" panose="02020603050405020304" pitchFamily="18" charset="0"/>
              <a:cs typeface="Times New Roman" panose="02020603050405020304" pitchFamily="18" charset="0"/>
            </a:endParaRPr>
          </a:p>
          <a:p>
            <a:pPr algn="just"/>
            <a:r>
              <a:rPr lang="ru-RU" sz="2400" b="0" i="0" dirty="0">
                <a:solidFill>
                  <a:schemeClr val="tx1"/>
                </a:solidFill>
                <a:effectLst/>
                <a:latin typeface="Times New Roman" panose="02020603050405020304" pitchFamily="18" charset="0"/>
                <a:cs typeface="Times New Roman" panose="02020603050405020304" pitchFamily="18" charset="0"/>
              </a:rPr>
              <a:t>За 3 месяца до и 3 месяца после приема </a:t>
            </a:r>
            <a:r>
              <a:rPr lang="ru-RU" sz="2400" b="0" i="0" dirty="0" err="1">
                <a:solidFill>
                  <a:schemeClr val="tx1"/>
                </a:solidFill>
                <a:effectLst/>
                <a:latin typeface="Times New Roman" panose="02020603050405020304" pitchFamily="18" charset="0"/>
                <a:cs typeface="Times New Roman" panose="02020603050405020304" pitchFamily="18" charset="0"/>
              </a:rPr>
              <a:t>азатиоприна</a:t>
            </a:r>
            <a:r>
              <a:rPr lang="ru-RU" sz="2400" b="0" i="0" dirty="0">
                <a:solidFill>
                  <a:schemeClr val="tx1"/>
                </a:solidFill>
                <a:effectLst/>
                <a:latin typeface="Times New Roman" panose="02020603050405020304" pitchFamily="18" charset="0"/>
                <a:cs typeface="Times New Roman" panose="02020603050405020304" pitchFamily="18" charset="0"/>
              </a:rPr>
              <a:t> – не планировать</a:t>
            </a:r>
            <a:r>
              <a:rPr lang="ru-RU" sz="2400" dirty="0">
                <a:solidFill>
                  <a:schemeClr val="tx1"/>
                </a:solidFill>
                <a:latin typeface="Times New Roman" panose="02020603050405020304" pitchFamily="18" charset="0"/>
                <a:cs typeface="Times New Roman" panose="02020603050405020304" pitchFamily="18" charset="0"/>
              </a:rPr>
              <a:t> </a:t>
            </a:r>
            <a:r>
              <a:rPr lang="ru-RU" sz="2400" b="0" i="0" dirty="0">
                <a:solidFill>
                  <a:schemeClr val="tx1"/>
                </a:solidFill>
                <a:effectLst/>
                <a:latin typeface="Times New Roman" panose="02020603050405020304" pitchFamily="18" charset="0"/>
                <a:cs typeface="Times New Roman" panose="02020603050405020304" pitchFamily="18" charset="0"/>
              </a:rPr>
              <a:t>беременность, контрацепция</a:t>
            </a:r>
            <a:r>
              <a:rPr lang="ru-RU" sz="2400" dirty="0">
                <a:solidFill>
                  <a:schemeClr val="tx1"/>
                </a:solidFill>
                <a:latin typeface="Times New Roman" panose="02020603050405020304" pitchFamily="18" charset="0"/>
                <a:cs typeface="Times New Roman" panose="02020603050405020304" pitchFamily="18" charset="0"/>
              </a:rPr>
              <a:t>. </a:t>
            </a:r>
          </a:p>
          <a:p>
            <a:pPr algn="just"/>
            <a:r>
              <a:rPr lang="ru-RU" sz="2400" b="0" i="0" dirty="0">
                <a:solidFill>
                  <a:schemeClr val="tx1"/>
                </a:solidFill>
                <a:effectLst/>
                <a:latin typeface="Times New Roman" panose="02020603050405020304" pitchFamily="18" charset="0"/>
                <a:cs typeface="Times New Roman" panose="02020603050405020304" pitchFamily="18" charset="0"/>
              </a:rPr>
              <a:t>В течение беременности – прием</a:t>
            </a:r>
            <a:r>
              <a:rPr lang="ru-RU" sz="2400" dirty="0">
                <a:solidFill>
                  <a:schemeClr val="tx1"/>
                </a:solidFill>
                <a:latin typeface="Times New Roman" panose="02020603050405020304" pitchFamily="18" charset="0"/>
                <a:cs typeface="Times New Roman" panose="02020603050405020304" pitchFamily="18" charset="0"/>
              </a:rPr>
              <a:t> </a:t>
            </a:r>
            <a:r>
              <a:rPr lang="ru-RU" sz="2400" b="0" i="0" dirty="0" err="1">
                <a:solidFill>
                  <a:schemeClr val="tx1"/>
                </a:solidFill>
                <a:effectLst/>
                <a:latin typeface="Times New Roman" panose="02020603050405020304" pitchFamily="18" charset="0"/>
                <a:cs typeface="Times New Roman" panose="02020603050405020304" pitchFamily="18" charset="0"/>
              </a:rPr>
              <a:t>сульфосалазина</a:t>
            </a:r>
            <a:r>
              <a:rPr lang="ru-RU" sz="2400" b="0" i="0" dirty="0">
                <a:solidFill>
                  <a:schemeClr val="tx1"/>
                </a:solidFill>
                <a:effectLst/>
                <a:latin typeface="Times New Roman" panose="02020603050405020304" pitchFamily="18" charset="0"/>
                <a:cs typeface="Times New Roman" panose="02020603050405020304" pitchFamily="18" charset="0"/>
              </a:rPr>
              <a:t>.</a:t>
            </a:r>
          </a:p>
          <a:p>
            <a:pPr algn="just"/>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706585"/>
      </p:ext>
    </p:extLst>
  </p:cSld>
  <p:clrMapOvr>
    <a:masterClrMapping/>
  </p:clrMapOvr>
  <p:transition spd="slow">
    <p:wheel spokes="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63AF4C-A73B-DA26-CF3B-B3E34C6448B5}"/>
              </a:ext>
            </a:extLst>
          </p:cNvPr>
          <p:cNvSpPr>
            <a:spLocks noGrp="1"/>
          </p:cNvSpPr>
          <p:nvPr>
            <p:ph type="title"/>
          </p:nvPr>
        </p:nvSpPr>
        <p:spPr>
          <a:xfrm>
            <a:off x="1077384" y="619760"/>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ВЗК при беременности</a:t>
            </a:r>
          </a:p>
        </p:txBody>
      </p:sp>
      <p:sp>
        <p:nvSpPr>
          <p:cNvPr id="3" name="Объект 2">
            <a:extLst>
              <a:ext uri="{FF2B5EF4-FFF2-40B4-BE49-F238E27FC236}">
                <a16:creationId xmlns:a16="http://schemas.microsoft.com/office/drawing/2014/main" id="{A399D1C4-CE46-A810-875C-85E1D72FE9F8}"/>
              </a:ext>
            </a:extLst>
          </p:cNvPr>
          <p:cNvSpPr>
            <a:spLocks noGrp="1"/>
          </p:cNvSpPr>
          <p:nvPr>
            <p:ph idx="1"/>
          </p:nvPr>
        </p:nvSpPr>
        <p:spPr>
          <a:xfrm>
            <a:off x="585894" y="2134463"/>
            <a:ext cx="8996718" cy="3783011"/>
          </a:xfrm>
        </p:spPr>
        <p:txBody>
          <a:bodyPr>
            <a:normAutofit/>
          </a:bodyPr>
          <a:lstStyle/>
          <a:p>
            <a:pPr marL="0" indent="450000" algn="just">
              <a:buNone/>
            </a:pPr>
            <a:r>
              <a:rPr lang="ru-RU" sz="2400" b="1" i="1" dirty="0" err="1">
                <a:solidFill>
                  <a:schemeClr val="tx1"/>
                </a:solidFill>
                <a:effectLst/>
                <a:latin typeface="Times New Roman" panose="02020603050405020304" pitchFamily="18" charset="0"/>
                <a:cs typeface="Times New Roman" panose="02020603050405020304" pitchFamily="18" charset="0"/>
              </a:rPr>
              <a:t>Сульфасалазин</a:t>
            </a:r>
            <a:r>
              <a:rPr lang="ru-RU" sz="2400" b="0" i="0" dirty="0">
                <a:solidFill>
                  <a:schemeClr val="tx1"/>
                </a:solidFill>
                <a:effectLst/>
                <a:latin typeface="Times New Roman" panose="02020603050405020304" pitchFamily="18" charset="0"/>
                <a:cs typeface="Times New Roman" panose="02020603050405020304" pitchFamily="18" charset="0"/>
              </a:rPr>
              <a:t> и его метаболиты проникают через плацентарный барьер, угнетают транспорт и метаболизм фолиевой кислоты и могут вытеснять билирубин из его</a:t>
            </a:r>
            <a:r>
              <a:rPr lang="ru-RU" sz="2400" dirty="0">
                <a:solidFill>
                  <a:schemeClr val="tx1"/>
                </a:solidFill>
                <a:latin typeface="Times New Roman" panose="02020603050405020304" pitchFamily="18" charset="0"/>
                <a:cs typeface="Times New Roman" panose="02020603050405020304" pitchFamily="18" charset="0"/>
              </a:rPr>
              <a:t> </a:t>
            </a:r>
            <a:r>
              <a:rPr lang="ru-RU" sz="2400" b="0" i="0" dirty="0">
                <a:solidFill>
                  <a:schemeClr val="tx1"/>
                </a:solidFill>
                <a:effectLst/>
                <a:latin typeface="Times New Roman" panose="02020603050405020304" pitchFamily="18" charset="0"/>
                <a:cs typeface="Times New Roman" panose="02020603050405020304" pitchFamily="18" charset="0"/>
              </a:rPr>
              <a:t>связи с белком, что может повысить риск возникновения ядерной желтухи плода. Несмотря на то, что многочисленные наблюдения не выявили случаев возникновения побочных эффектов у беременных, лечение </a:t>
            </a:r>
            <a:r>
              <a:rPr lang="ru-RU" sz="2400" b="0" i="0" dirty="0" err="1">
                <a:solidFill>
                  <a:schemeClr val="tx1"/>
                </a:solidFill>
                <a:effectLst/>
                <a:latin typeface="Times New Roman" panose="02020603050405020304" pitchFamily="18" charset="0"/>
                <a:cs typeface="Times New Roman" panose="02020603050405020304" pitchFamily="18" charset="0"/>
              </a:rPr>
              <a:t>Сульфасалазином</a:t>
            </a:r>
            <a:r>
              <a:rPr lang="ru-RU" sz="2400" b="0" i="0" dirty="0">
                <a:solidFill>
                  <a:schemeClr val="tx1"/>
                </a:solidFill>
                <a:effectLst/>
                <a:latin typeface="Times New Roman" panose="02020603050405020304" pitchFamily="18" charset="0"/>
                <a:cs typeface="Times New Roman" panose="02020603050405020304" pitchFamily="18" charset="0"/>
              </a:rPr>
              <a:t> следует проводить при одновременном назначении фолиевой кислоты (2 мг/</a:t>
            </a:r>
            <a:r>
              <a:rPr lang="ru-RU" sz="2400" b="0" i="0" dirty="0" err="1">
                <a:solidFill>
                  <a:schemeClr val="tx1"/>
                </a:solidFill>
                <a:effectLst/>
                <a:latin typeface="Times New Roman" panose="02020603050405020304" pitchFamily="18" charset="0"/>
                <a:cs typeface="Times New Roman" panose="02020603050405020304" pitchFamily="18" charset="0"/>
              </a:rPr>
              <a:t>сут</a:t>
            </a:r>
            <a:r>
              <a:rPr lang="ru-RU" sz="2400" b="0" i="0" dirty="0">
                <a:solidFill>
                  <a:schemeClr val="tx1"/>
                </a:solidFill>
                <a:effectLst/>
                <a:latin typeface="Times New Roman" panose="02020603050405020304" pitchFamily="18" charset="0"/>
                <a:cs typeface="Times New Roman" panose="02020603050405020304" pitchFamily="18" charset="0"/>
              </a:rPr>
              <a:t>.) для профилактики дефектов формирования нервной трубки у плода.</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82768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E8517F-1613-F7D3-73A9-6F57CDD204A3}"/>
              </a:ext>
            </a:extLst>
          </p:cNvPr>
          <p:cNvSpPr>
            <a:spLocks noGrp="1"/>
          </p:cNvSpPr>
          <p:nvPr>
            <p:ph type="title"/>
          </p:nvPr>
        </p:nvSpPr>
        <p:spPr>
          <a:xfrm>
            <a:off x="677334" y="580571"/>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ВЗК при беременности</a:t>
            </a:r>
          </a:p>
        </p:txBody>
      </p:sp>
      <p:sp>
        <p:nvSpPr>
          <p:cNvPr id="3" name="Объект 2">
            <a:extLst>
              <a:ext uri="{FF2B5EF4-FFF2-40B4-BE49-F238E27FC236}">
                <a16:creationId xmlns:a16="http://schemas.microsoft.com/office/drawing/2014/main" id="{7807DFE0-33AE-DF87-D832-D25826098F86}"/>
              </a:ext>
            </a:extLst>
          </p:cNvPr>
          <p:cNvSpPr>
            <a:spLocks noGrp="1"/>
          </p:cNvSpPr>
          <p:nvPr>
            <p:ph idx="1"/>
          </p:nvPr>
        </p:nvSpPr>
        <p:spPr>
          <a:xfrm>
            <a:off x="188131" y="2160589"/>
            <a:ext cx="9575074" cy="3805871"/>
          </a:xfrm>
        </p:spPr>
        <p:txBody>
          <a:bodyPr>
            <a:normAutofit/>
          </a:bodyPr>
          <a:lstStyle/>
          <a:p>
            <a:pPr algn="just"/>
            <a:r>
              <a:rPr lang="ru-RU" sz="2400" b="0" i="0" dirty="0">
                <a:solidFill>
                  <a:schemeClr val="tx1"/>
                </a:solidFill>
                <a:effectLst/>
                <a:latin typeface="Times New Roman" panose="02020603050405020304" pitchFamily="18" charset="0"/>
                <a:cs typeface="Times New Roman" panose="02020603050405020304" pitchFamily="18" charset="0"/>
              </a:rPr>
              <a:t>Проблематично лечение осложненных </a:t>
            </a:r>
            <a:r>
              <a:rPr lang="ru-RU" sz="2400" b="0" i="0" dirty="0" err="1">
                <a:solidFill>
                  <a:schemeClr val="tx1"/>
                </a:solidFill>
                <a:effectLst/>
                <a:latin typeface="Times New Roman" panose="02020603050405020304" pitchFamily="18" charset="0"/>
                <a:cs typeface="Times New Roman" panose="02020603050405020304" pitchFamily="18" charset="0"/>
              </a:rPr>
              <a:t>стероидзависимых</a:t>
            </a:r>
            <a:r>
              <a:rPr lang="ru-RU" sz="2400" b="0" i="0" dirty="0">
                <a:solidFill>
                  <a:schemeClr val="tx1"/>
                </a:solidFill>
                <a:effectLst/>
                <a:latin typeface="Times New Roman" panose="02020603050405020304" pitchFamily="18" charset="0"/>
                <a:cs typeface="Times New Roman" panose="02020603050405020304" pitchFamily="18" charset="0"/>
              </a:rPr>
              <a:t> и </a:t>
            </a:r>
            <a:r>
              <a:rPr lang="ru-RU" sz="2400" dirty="0" err="1">
                <a:solidFill>
                  <a:schemeClr val="tx1"/>
                </a:solidFill>
                <a:latin typeface="Times New Roman" panose="02020603050405020304" pitchFamily="18" charset="0"/>
                <a:cs typeface="Times New Roman" panose="02020603050405020304" pitchFamily="18" charset="0"/>
              </a:rPr>
              <a:t>стероидрезистентных</a:t>
            </a:r>
            <a:r>
              <a:rPr lang="ru-RU" sz="2400" b="1" dirty="0">
                <a:solidFill>
                  <a:schemeClr val="tx1"/>
                </a:solidFill>
                <a:latin typeface="Times New Roman" panose="02020603050405020304" pitchFamily="18" charset="0"/>
                <a:cs typeface="Times New Roman" panose="02020603050405020304" pitchFamily="18" charset="0"/>
              </a:rPr>
              <a:t> </a:t>
            </a:r>
            <a:r>
              <a:rPr lang="ru-RU" sz="2400" b="0" i="0" dirty="0">
                <a:solidFill>
                  <a:schemeClr val="tx1"/>
                </a:solidFill>
                <a:effectLst/>
                <a:latin typeface="Times New Roman" panose="02020603050405020304" pitchFamily="18" charset="0"/>
                <a:cs typeface="Times New Roman" panose="02020603050405020304" pitchFamily="18" charset="0"/>
              </a:rPr>
              <a:t>форм, т.к. тератогенное и мутагенное действие эффективных при этом </a:t>
            </a:r>
            <a:r>
              <a:rPr lang="ru-RU" sz="2400" b="0" i="0" dirty="0" err="1">
                <a:solidFill>
                  <a:schemeClr val="tx1"/>
                </a:solidFill>
                <a:effectLst/>
                <a:latin typeface="Times New Roman" panose="02020603050405020304" pitchFamily="18" charset="0"/>
                <a:cs typeface="Times New Roman" panose="02020603050405020304" pitchFamily="18" charset="0"/>
              </a:rPr>
              <a:t>иммуносупрессоров</a:t>
            </a:r>
            <a:r>
              <a:rPr lang="ru-RU" sz="2400" b="0" i="0" dirty="0">
                <a:solidFill>
                  <a:schemeClr val="tx1"/>
                </a:solidFill>
                <a:effectLst/>
                <a:latin typeface="Times New Roman" panose="02020603050405020304" pitchFamily="18" charset="0"/>
                <a:cs typeface="Times New Roman" panose="02020603050405020304" pitchFamily="18" charset="0"/>
              </a:rPr>
              <a:t> (6-меркаптопурин) и </a:t>
            </a:r>
            <a:r>
              <a:rPr lang="ru-RU" sz="2400" b="0" i="0" dirty="0" err="1">
                <a:solidFill>
                  <a:schemeClr val="tx1"/>
                </a:solidFill>
                <a:effectLst/>
                <a:latin typeface="Times New Roman" panose="02020603050405020304" pitchFamily="18" charset="0"/>
                <a:cs typeface="Times New Roman" panose="02020603050405020304" pitchFamily="18" charset="0"/>
              </a:rPr>
              <a:t>азатиоприн</a:t>
            </a:r>
            <a:r>
              <a:rPr lang="en" sz="2400" b="0" i="0" dirty="0">
                <a:solidFill>
                  <a:schemeClr val="tx1"/>
                </a:solidFill>
                <a:effectLst/>
                <a:latin typeface="Times New Roman" panose="02020603050405020304" pitchFamily="18" charset="0"/>
                <a:cs typeface="Times New Roman" panose="02020603050405020304" pitchFamily="18" charset="0"/>
              </a:rPr>
              <a:t>, </a:t>
            </a:r>
            <a:r>
              <a:rPr lang="ru-RU" sz="2400" b="0" i="0" dirty="0">
                <a:solidFill>
                  <a:schemeClr val="tx1"/>
                </a:solidFill>
                <a:effectLst/>
                <a:latin typeface="Times New Roman" panose="02020603050405020304" pitchFamily="18" charset="0"/>
                <a:cs typeface="Times New Roman" panose="02020603050405020304" pitchFamily="18" charset="0"/>
              </a:rPr>
              <a:t>метотрексат, требует исключения их применения в период беременности.</a:t>
            </a:r>
          </a:p>
          <a:p>
            <a:pPr algn="just"/>
            <a:r>
              <a:rPr lang="ru-RU" sz="2400" b="0" i="0" dirty="0">
                <a:solidFill>
                  <a:schemeClr val="tx1"/>
                </a:solidFill>
                <a:effectLst/>
                <a:latin typeface="Times New Roman" panose="02020603050405020304" pitchFamily="18" charset="0"/>
                <a:cs typeface="Times New Roman" panose="02020603050405020304" pitchFamily="18" charset="0"/>
              </a:rPr>
              <a:t>Применение Метронидазола в период беременности ограничено </a:t>
            </a:r>
            <a:r>
              <a:rPr lang="en" sz="2400" b="0" i="0" dirty="0">
                <a:solidFill>
                  <a:schemeClr val="tx1"/>
                </a:solidFill>
                <a:effectLst/>
                <a:latin typeface="Times New Roman" panose="02020603050405020304" pitchFamily="18" charset="0"/>
                <a:cs typeface="Times New Roman" panose="02020603050405020304" pitchFamily="18" charset="0"/>
              </a:rPr>
              <a:t>II </a:t>
            </a:r>
            <a:r>
              <a:rPr lang="ru-RU" sz="2400" b="0" i="0" dirty="0">
                <a:solidFill>
                  <a:schemeClr val="tx1"/>
                </a:solidFill>
                <a:effectLst/>
                <a:latin typeface="Times New Roman" panose="02020603050405020304" pitchFamily="18" charset="0"/>
                <a:cs typeface="Times New Roman" panose="02020603050405020304" pitchFamily="18" charset="0"/>
              </a:rPr>
              <a:t>и </a:t>
            </a:r>
            <a:r>
              <a:rPr lang="en" sz="2400" b="0" i="0" dirty="0">
                <a:solidFill>
                  <a:schemeClr val="tx1"/>
                </a:solidFill>
                <a:effectLst/>
                <a:latin typeface="Times New Roman" panose="02020603050405020304" pitchFamily="18" charset="0"/>
                <a:cs typeface="Times New Roman" panose="02020603050405020304" pitchFamily="18" charset="0"/>
              </a:rPr>
              <a:t>III</a:t>
            </a:r>
            <a:r>
              <a:rPr lang="ru-RU" sz="2400" b="0" i="0" dirty="0">
                <a:solidFill>
                  <a:schemeClr val="tx1"/>
                </a:solidFill>
                <a:effectLst/>
                <a:latin typeface="Times New Roman" panose="02020603050405020304" pitchFamily="18" charset="0"/>
                <a:cs typeface="Times New Roman" panose="02020603050405020304" pitchFamily="18" charset="0"/>
              </a:rPr>
              <a:t> триместрами беременности непродолжительными курсами из-за потенциального риска.</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89905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09F0F5-E9EC-5F45-AB59-285FEB03DE0E}"/>
              </a:ext>
            </a:extLst>
          </p:cNvPr>
          <p:cNvSpPr>
            <a:spLocks noGrp="1"/>
          </p:cNvSpPr>
          <p:nvPr>
            <p:ph type="title"/>
          </p:nvPr>
        </p:nvSpPr>
        <p:spPr>
          <a:xfrm>
            <a:off x="0" y="555171"/>
            <a:ext cx="10808289" cy="14859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ВЗК при беременности</a:t>
            </a:r>
          </a:p>
        </p:txBody>
      </p:sp>
      <p:sp>
        <p:nvSpPr>
          <p:cNvPr id="3" name="Объект 2">
            <a:extLst>
              <a:ext uri="{FF2B5EF4-FFF2-40B4-BE49-F238E27FC236}">
                <a16:creationId xmlns:a16="http://schemas.microsoft.com/office/drawing/2014/main" id="{686B0049-E416-4549-BC49-6E56E624D988}"/>
              </a:ext>
            </a:extLst>
          </p:cNvPr>
          <p:cNvSpPr>
            <a:spLocks noGrp="1"/>
          </p:cNvSpPr>
          <p:nvPr>
            <p:ph idx="1"/>
          </p:nvPr>
        </p:nvSpPr>
        <p:spPr>
          <a:xfrm>
            <a:off x="829491" y="2010047"/>
            <a:ext cx="8249195" cy="4847953"/>
          </a:xfrm>
        </p:spPr>
        <p:txBody>
          <a:bodyPr>
            <a:normAutofit/>
          </a:bodyPr>
          <a:lstStyle/>
          <a:p>
            <a:pPr marL="0" indent="450000" algn="just" fontAlgn="base">
              <a:lnSpc>
                <a:spcPct val="115000"/>
              </a:lnSpc>
              <a:spcBef>
                <a:spcPts val="750"/>
              </a:spcBef>
              <a:spcAft>
                <a:spcPts val="150"/>
              </a:spcAft>
              <a:buNone/>
            </a:pPr>
            <a:r>
              <a:rPr lang="ru-RU" sz="20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И</a:t>
            </a:r>
            <a:r>
              <a:rPr lang="ru-RU" sz="20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зучение молекулярных механизмов воспаления при ВЗК способствовало повышению возможностей в области консервативного лечения ВЗК </a:t>
            </a:r>
            <a:r>
              <a:rPr lang="ru-RU" sz="20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и</a:t>
            </a:r>
            <a:r>
              <a:rPr lang="ru-RU" sz="20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появлению биологической терапии. Согласно клиническим рекомендациям Российской гастроэнтерологической ассоциации и Ассоциации </a:t>
            </a:r>
            <a:r>
              <a:rPr lang="ru-RU" sz="20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колопроктологов</a:t>
            </a:r>
            <a:r>
              <a:rPr lang="ru-RU" sz="20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России, биологические агенты используются только при среднетяжелом и тяжелом течении БК и ЯК, как в качестве </a:t>
            </a:r>
            <a:r>
              <a:rPr lang="ru-RU" sz="20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монотерапии</a:t>
            </a:r>
            <a:r>
              <a:rPr lang="ru-RU" sz="20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так и в комбинации с другими противовоспалительными препаратами. </a:t>
            </a:r>
            <a:endParaRPr lang="ru-RU" sz="20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08010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98D2C5-6E57-174D-9E49-A78C8C60D22B}"/>
              </a:ext>
            </a:extLst>
          </p:cNvPr>
          <p:cNvSpPr>
            <a:spLocks noGrp="1"/>
          </p:cNvSpPr>
          <p:nvPr>
            <p:ph type="title"/>
          </p:nvPr>
        </p:nvSpPr>
        <p:spPr>
          <a:xfrm>
            <a:off x="-343003" y="463732"/>
            <a:ext cx="10685417" cy="14859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ВЗК при беременности</a:t>
            </a:r>
          </a:p>
        </p:txBody>
      </p:sp>
      <p:sp>
        <p:nvSpPr>
          <p:cNvPr id="3" name="Объект 2">
            <a:extLst>
              <a:ext uri="{FF2B5EF4-FFF2-40B4-BE49-F238E27FC236}">
                <a16:creationId xmlns:a16="http://schemas.microsoft.com/office/drawing/2014/main" id="{992819B6-9CEB-F04A-8BAE-32E624B57781}"/>
              </a:ext>
            </a:extLst>
          </p:cNvPr>
          <p:cNvSpPr>
            <a:spLocks noGrp="1"/>
          </p:cNvSpPr>
          <p:nvPr>
            <p:ph idx="1"/>
          </p:nvPr>
        </p:nvSpPr>
        <p:spPr>
          <a:xfrm>
            <a:off x="763973" y="1982290"/>
            <a:ext cx="8471467" cy="5060632"/>
          </a:xfrm>
        </p:spPr>
        <p:txBody>
          <a:bodyPr>
            <a:normAutofit/>
          </a:bodyPr>
          <a:lstStyle/>
          <a:p>
            <a:pPr marL="0" indent="450000" algn="just" fontAlgn="base">
              <a:lnSpc>
                <a:spcPct val="115000"/>
              </a:lnSpc>
              <a:spcBef>
                <a:spcPts val="750"/>
              </a:spcBef>
              <a:spcAft>
                <a:spcPts val="150"/>
              </a:spcAft>
              <a:buNone/>
            </a:pPr>
            <a:r>
              <a:rPr lang="ru-RU"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В лечении ВЗК используются биологические препараты, ингибирующие ключевую молекулу воспаления — антитела к фактору некроза опухоли альфа (</a:t>
            </a:r>
            <a:r>
              <a:rPr lang="ru-RU"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инфликсимаб</a:t>
            </a:r>
            <a:r>
              <a:rPr lang="ru-RU"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адалимумаб</a:t>
            </a:r>
            <a:r>
              <a:rPr lang="ru-RU"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голимумаб</a:t>
            </a:r>
            <a:r>
              <a:rPr lang="ru-RU"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и блокирующие экспрессию «молекул адгезии» — </a:t>
            </a:r>
            <a:r>
              <a:rPr lang="ru-RU"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антиинтегрины</a:t>
            </a:r>
            <a:r>
              <a:rPr lang="ru-RU"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натализумаб</a:t>
            </a:r>
            <a:r>
              <a:rPr lang="ru-RU"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ведолизумаб</a:t>
            </a:r>
            <a:r>
              <a:rPr lang="ru-RU" sz="24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95974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AAF148-2F37-1F4E-9936-A082651142C3}"/>
              </a:ext>
            </a:extLst>
          </p:cNvPr>
          <p:cNvSpPr>
            <a:spLocks noGrp="1"/>
          </p:cNvSpPr>
          <p:nvPr>
            <p:ph type="title"/>
          </p:nvPr>
        </p:nvSpPr>
        <p:spPr>
          <a:xfrm>
            <a:off x="-156754" y="316775"/>
            <a:ext cx="10648269" cy="14859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ВЗК при беременности</a:t>
            </a:r>
          </a:p>
        </p:txBody>
      </p:sp>
      <p:sp>
        <p:nvSpPr>
          <p:cNvPr id="3" name="Объект 2">
            <a:extLst>
              <a:ext uri="{FF2B5EF4-FFF2-40B4-BE49-F238E27FC236}">
                <a16:creationId xmlns:a16="http://schemas.microsoft.com/office/drawing/2014/main" id="{D64AE158-C57E-034F-BB22-16E804BAFDEC}"/>
              </a:ext>
            </a:extLst>
          </p:cNvPr>
          <p:cNvSpPr>
            <a:spLocks noGrp="1"/>
          </p:cNvSpPr>
          <p:nvPr>
            <p:ph idx="1"/>
          </p:nvPr>
        </p:nvSpPr>
        <p:spPr>
          <a:xfrm>
            <a:off x="483325" y="1688375"/>
            <a:ext cx="9000309" cy="4825908"/>
          </a:xfrm>
        </p:spPr>
        <p:txBody>
          <a:bodyPr>
            <a:normAutofit/>
          </a:bodyPr>
          <a:lstStyle/>
          <a:p>
            <a:pPr marL="0" indent="450000" algn="just" fontAlgn="base">
              <a:lnSpc>
                <a:spcPct val="115000"/>
              </a:lnSpc>
              <a:spcBef>
                <a:spcPts val="750"/>
              </a:spcBef>
              <a:spcAft>
                <a:spcPts val="150"/>
              </a:spcAft>
              <a:buNone/>
            </a:pPr>
            <a:r>
              <a:rPr lang="ru-RU"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По данным регистра PIANO, применение биологических препаратов вплоть до третьего триместра беременности у пациенток с ВЗК не повышало риска аномалий плода, спонтанных абортов, задержки внутриутробного развития или дефицита массы тела при рождении. Известно, что молекулы большинства препаратов данной группы слишком большие, чтобы проникнуть через плаценту, тем не менее, плацента способна активно накапливать и переносить существенное количество всех биологических препаратов (за исключением </a:t>
            </a:r>
            <a:r>
              <a:rPr lang="ru-RU"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цертолизумаба</a:t>
            </a:r>
            <a:r>
              <a:rPr lang="ru-RU"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пэгол</a:t>
            </a:r>
            <a:r>
              <a:rPr lang="ru-RU"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в кровоток плода в третьем триместре беременности.</a:t>
            </a:r>
          </a:p>
          <a:p>
            <a:pPr algn="just"/>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4398681"/>
      </p:ext>
    </p:extLst>
  </p:cSld>
  <p:clrMapOvr>
    <a:masterClrMapping/>
  </p:clrMapOvr>
  <p:transition spd="slow">
    <p:wheel spokes="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E0A6BF-2E22-A644-AAD9-35883A6F5BC3}"/>
              </a:ext>
            </a:extLst>
          </p:cNvPr>
          <p:cNvSpPr>
            <a:spLocks noGrp="1"/>
          </p:cNvSpPr>
          <p:nvPr>
            <p:ph type="title"/>
          </p:nvPr>
        </p:nvSpPr>
        <p:spPr>
          <a:xfrm>
            <a:off x="313508" y="542517"/>
            <a:ext cx="9601200" cy="894397"/>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Принципы лечения</a:t>
            </a:r>
          </a:p>
        </p:txBody>
      </p:sp>
      <p:sp>
        <p:nvSpPr>
          <p:cNvPr id="3" name="Объект 2">
            <a:extLst>
              <a:ext uri="{FF2B5EF4-FFF2-40B4-BE49-F238E27FC236}">
                <a16:creationId xmlns:a16="http://schemas.microsoft.com/office/drawing/2014/main" id="{56E8287F-1E03-A940-A8EA-BFB93C022835}"/>
              </a:ext>
            </a:extLst>
          </p:cNvPr>
          <p:cNvSpPr>
            <a:spLocks noGrp="1"/>
          </p:cNvSpPr>
          <p:nvPr>
            <p:ph idx="1"/>
          </p:nvPr>
        </p:nvSpPr>
        <p:spPr>
          <a:xfrm>
            <a:off x="470263" y="1871663"/>
            <a:ext cx="9052561" cy="4629150"/>
          </a:xfrm>
        </p:spPr>
        <p:txBody>
          <a:bodyPr>
            <a:normAutofit/>
          </a:bodyPr>
          <a:lstStyle/>
          <a:p>
            <a:pPr marL="0" indent="450000" algn="just">
              <a:buNone/>
            </a:pPr>
            <a:r>
              <a:rPr lang="ru-RU" sz="20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Инфликсимаб</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представляет собой химерные IgG1 моноклональные антитела, состоящие из человеческого и мышиного компонентов, </a:t>
            </a:r>
            <a:r>
              <a:rPr lang="ru-RU" sz="20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адалимумаб</a:t>
            </a:r>
            <a:r>
              <a:rPr lang="ru-RU" sz="20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и </a:t>
            </a:r>
            <a:r>
              <a:rPr lang="ru-RU" sz="20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голимумаб</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полностью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гуманизированные</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человеческие антитела. Антитела к фактору некроза опухоли альфа (ФНО-альфа) связывают и нейтрализуют данный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провоспалительный</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цитокин, фиксируют комплемент и индуцируют апоптоз Т-клеток, а также тормозят миграцию лейкоцитов. </a:t>
            </a:r>
            <a:r>
              <a:rPr lang="ru-RU" sz="20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Эти препараты не проникают через плацентарный барьер в первый триместр беременности, но обнаруживаются в организме плода во втором и третьем триместре, а также в крови новорожденного в течение 6 месяцев после рождения</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450000" algn="just">
              <a:buNone/>
            </a:pPr>
            <a:r>
              <a:rPr lang="ru-RU" sz="20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Поэтому эти препараты, как правило, не рекомендуют принимать после 30-й недели беременности, если достигнута ремиссия, чтобы избежать неонатальной </a:t>
            </a:r>
            <a:r>
              <a:rPr lang="ru-RU" sz="20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иммуносупрессии</a:t>
            </a:r>
            <a:r>
              <a:rPr lang="ru-RU" sz="200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0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3423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3DE373-0C57-7E4D-AC54-B1F3A3B4A2D0}"/>
              </a:ext>
            </a:extLst>
          </p:cNvPr>
          <p:cNvSpPr>
            <a:spLocks noGrp="1"/>
          </p:cNvSpPr>
          <p:nvPr>
            <p:ph type="title"/>
          </p:nvPr>
        </p:nvSpPr>
        <p:spPr>
          <a:xfrm>
            <a:off x="195943" y="300037"/>
            <a:ext cx="9601200" cy="14859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Принципы лечения</a:t>
            </a:r>
          </a:p>
        </p:txBody>
      </p:sp>
      <p:sp>
        <p:nvSpPr>
          <p:cNvPr id="3" name="Объект 2">
            <a:extLst>
              <a:ext uri="{FF2B5EF4-FFF2-40B4-BE49-F238E27FC236}">
                <a16:creationId xmlns:a16="http://schemas.microsoft.com/office/drawing/2014/main" id="{5FFDF95B-29B5-DF46-AC70-AE2CF89B957E}"/>
              </a:ext>
            </a:extLst>
          </p:cNvPr>
          <p:cNvSpPr>
            <a:spLocks noGrp="1"/>
          </p:cNvSpPr>
          <p:nvPr>
            <p:ph idx="1"/>
          </p:nvPr>
        </p:nvSpPr>
        <p:spPr>
          <a:xfrm>
            <a:off x="104502" y="1280161"/>
            <a:ext cx="9392195" cy="5377814"/>
          </a:xfrm>
        </p:spPr>
        <p:txBody>
          <a:bodyPr>
            <a:normAutofit/>
          </a:bodyPr>
          <a:lstStyle/>
          <a:p>
            <a:pPr algn="just"/>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Если ремиссия не достигнута, препараты можно принимать и в третий триместр, но только если угроза для жизни матери превышает все имеющиеся риски для плода. Частота развития неблагоприятных исходов беременности (самопроизвольный аборт, преждевременные роды, врожденные аномалии и задержка внутриутробного развития плода) у пациенток с ВЗК, получавших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инфликсимаб</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аналогична таковым у беременных женщин с ВЗК, не получающих терапию препаратами анти-ФНО-альфа. В регистре PIANO отсутствуют указания на повышение риска развития инфекции у новорожденных, матери которых лечились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инфликсимабом</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кроме тех случаев, когда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инфликсимаб</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применялся в комбинации с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азатиоприном</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Однако в литературе имеется описание случая смертельной инфекции после введения вакцины БЦЖ ребенку, подвергшемуся внутриутробному воздействию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инфликсимаба</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Учитывая этот факт, не рекомендуется вводить живые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аттенуированные</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вакцины новорожденным в течение 6 месяцев после рождения, пока биологический препарат еще может циркулировать в организме.</a:t>
            </a:r>
          </a:p>
          <a:p>
            <a:pPr algn="just"/>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58675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4C68AA-3AEE-8344-92B2-DDBFF90EE92A}"/>
              </a:ext>
            </a:extLst>
          </p:cNvPr>
          <p:cNvSpPr>
            <a:spLocks noGrp="1"/>
          </p:cNvSpPr>
          <p:nvPr>
            <p:ph type="title"/>
          </p:nvPr>
        </p:nvSpPr>
        <p:spPr>
          <a:xfrm>
            <a:off x="209006" y="659675"/>
            <a:ext cx="9601200" cy="1025434"/>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Принципы лечения</a:t>
            </a:r>
          </a:p>
        </p:txBody>
      </p:sp>
      <p:sp>
        <p:nvSpPr>
          <p:cNvPr id="3" name="Объект 2">
            <a:extLst>
              <a:ext uri="{FF2B5EF4-FFF2-40B4-BE49-F238E27FC236}">
                <a16:creationId xmlns:a16="http://schemas.microsoft.com/office/drawing/2014/main" id="{47DFBF48-C274-CC46-8253-9EC79A4A527F}"/>
              </a:ext>
            </a:extLst>
          </p:cNvPr>
          <p:cNvSpPr>
            <a:spLocks noGrp="1"/>
          </p:cNvSpPr>
          <p:nvPr>
            <p:ph idx="1"/>
          </p:nvPr>
        </p:nvSpPr>
        <p:spPr>
          <a:xfrm>
            <a:off x="209006" y="2028417"/>
            <a:ext cx="9065623" cy="3915184"/>
          </a:xfrm>
        </p:spPr>
        <p:txBody>
          <a:bodyPr>
            <a:normAutofit/>
          </a:bodyPr>
          <a:lstStyle/>
          <a:p>
            <a:pPr algn="just" fontAlgn="base">
              <a:lnSpc>
                <a:spcPct val="115000"/>
              </a:lnSpc>
              <a:spcBef>
                <a:spcPts val="750"/>
              </a:spcBef>
              <a:spcAft>
                <a:spcPts val="150"/>
              </a:spcAft>
            </a:pP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Исследования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адалимумаба</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проведенные на животных моделях, не указывают на повышенный акушерский риск или тератогенный эффект. Препарат активно переносится через плаценту, тем не менее, нет сведений о врожденных аномалиях плода у беременных женщин, получавших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адалимумаб</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fontAlgn="base">
              <a:lnSpc>
                <a:spcPct val="115000"/>
              </a:lnSpc>
              <a:spcBef>
                <a:spcPts val="750"/>
              </a:spcBef>
              <a:spcAft>
                <a:spcPts val="150"/>
              </a:spcAft>
            </a:pP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Информации о безопасности применения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голимумаба</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во время беременности недостаточно, данных о его применении у обозначенной категории женщин в настоящее время нет. В экспериментальных исследованиях репродуктивной функции животных на фоне применения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голимумаба</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нежелательные явления отмечены не были.</a:t>
            </a:r>
          </a:p>
          <a:p>
            <a:pPr algn="just"/>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83927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30AECD-CCB0-054C-AAEA-4445BCECCB06}"/>
              </a:ext>
            </a:extLst>
          </p:cNvPr>
          <p:cNvSpPr>
            <a:spLocks noGrp="1"/>
          </p:cNvSpPr>
          <p:nvPr>
            <p:ph type="title"/>
          </p:nvPr>
        </p:nvSpPr>
        <p:spPr>
          <a:xfrm>
            <a:off x="13061" y="698862"/>
            <a:ext cx="9601200" cy="1012371"/>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Принципы лечения</a:t>
            </a:r>
          </a:p>
        </p:txBody>
      </p:sp>
      <p:sp>
        <p:nvSpPr>
          <p:cNvPr id="3" name="Объект 2">
            <a:extLst>
              <a:ext uri="{FF2B5EF4-FFF2-40B4-BE49-F238E27FC236}">
                <a16:creationId xmlns:a16="http://schemas.microsoft.com/office/drawing/2014/main" id="{BCFDB6AE-BBF5-DC42-9D28-0ADB4CA0B172}"/>
              </a:ext>
            </a:extLst>
          </p:cNvPr>
          <p:cNvSpPr>
            <a:spLocks noGrp="1"/>
          </p:cNvSpPr>
          <p:nvPr>
            <p:ph idx="1"/>
          </p:nvPr>
        </p:nvSpPr>
        <p:spPr>
          <a:xfrm>
            <a:off x="457198" y="1974125"/>
            <a:ext cx="9157063" cy="4286250"/>
          </a:xfrm>
        </p:spPr>
        <p:txBody>
          <a:bodyPr>
            <a:normAutofit/>
          </a:bodyPr>
          <a:lstStyle/>
          <a:p>
            <a:pPr marL="0" indent="450000" algn="just" fontAlgn="base">
              <a:lnSpc>
                <a:spcPct val="115000"/>
              </a:lnSpc>
              <a:spcBef>
                <a:spcPts val="750"/>
              </a:spcBef>
              <a:spcAft>
                <a:spcPts val="150"/>
              </a:spcAft>
              <a:buNone/>
            </a:pPr>
            <a:r>
              <a:rPr lang="ru-RU" sz="20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Цертолизумаба</a:t>
            </a:r>
            <a:r>
              <a:rPr lang="ru-RU" sz="20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пегол</a:t>
            </a:r>
            <a:r>
              <a:rPr lang="ru-RU" sz="20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является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пегилированным</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Fab</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-фрагментом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гуманизированного</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анти-ФНО-альфа моноклонального антитела. Этот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Fab</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-фрагмент проникает через плаценту путем пассивной диффузии, поэтому концентрация препарата в пуповинной крови плода гораздо ниже, в отличие от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инфликсимаба</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адалимумаба</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или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голимумаба</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и не обнаруживается в плазме крови новорожденного. Анализ течения 47 беременностей на фоне терапии ЦЗП, по регистру PIANO, показал отсутствие нежелательных последствий для плода. Однако необходимы дополнительные данные, чтобы полностью оценить безопасность и переносимость препарата. Тем не менее, в настоящее время ЦЗП рассматривается как наиболее оптимальный биологический препарат для беременной с ВЗК, особенно в третьем триместре.</a:t>
            </a:r>
          </a:p>
          <a:p>
            <a:pPr algn="just">
              <a:lnSpc>
                <a:spcPct val="100000"/>
              </a:lnSpc>
            </a:pP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309829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9FC671-2F07-C9CC-75E1-5DDB9D53F1D4}"/>
              </a:ext>
            </a:extLst>
          </p:cNvPr>
          <p:cNvSpPr>
            <a:spLocks noGrp="1"/>
          </p:cNvSpPr>
          <p:nvPr>
            <p:ph type="title"/>
          </p:nvPr>
        </p:nvSpPr>
        <p:spPr>
          <a:xfrm>
            <a:off x="677334" y="439783"/>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Этиология и патогенез</a:t>
            </a:r>
          </a:p>
        </p:txBody>
      </p:sp>
      <p:sp>
        <p:nvSpPr>
          <p:cNvPr id="3" name="Объект 2">
            <a:extLst>
              <a:ext uri="{FF2B5EF4-FFF2-40B4-BE49-F238E27FC236}">
                <a16:creationId xmlns:a16="http://schemas.microsoft.com/office/drawing/2014/main" id="{C63BC00E-09A2-7A9B-EB87-C97FB24CF25E}"/>
              </a:ext>
            </a:extLst>
          </p:cNvPr>
          <p:cNvSpPr>
            <a:spLocks noGrp="1"/>
          </p:cNvSpPr>
          <p:nvPr>
            <p:ph idx="1"/>
          </p:nvPr>
        </p:nvSpPr>
        <p:spPr/>
        <p:txBody>
          <a:bodyPr>
            <a:normAutofit/>
          </a:bodyPr>
          <a:lstStyle/>
          <a:p>
            <a:r>
              <a:rPr lang="ru-RU" sz="2400" b="0" i="0" dirty="0">
                <a:solidFill>
                  <a:schemeClr val="tx1"/>
                </a:solidFill>
                <a:effectLst/>
                <a:latin typeface="Times New Roman" panose="02020603050405020304" pitchFamily="18" charset="0"/>
                <a:cs typeface="Times New Roman" panose="02020603050405020304" pitchFamily="18" charset="0"/>
              </a:rPr>
              <a:t>Неизвестны;</a:t>
            </a:r>
          </a:p>
          <a:p>
            <a:r>
              <a:rPr lang="ru-RU" sz="2400" b="0" i="0" dirty="0">
                <a:solidFill>
                  <a:schemeClr val="tx1"/>
                </a:solidFill>
                <a:effectLst/>
                <a:latin typeface="Times New Roman" panose="02020603050405020304" pitchFamily="18" charset="0"/>
                <a:cs typeface="Times New Roman" panose="02020603050405020304" pitchFamily="18" charset="0"/>
              </a:rPr>
              <a:t>Указания на наследуемый характер;</a:t>
            </a:r>
          </a:p>
          <a:p>
            <a:r>
              <a:rPr lang="ru-RU" sz="2400" b="0" i="0" dirty="0">
                <a:solidFill>
                  <a:schemeClr val="tx1"/>
                </a:solidFill>
                <a:effectLst/>
                <a:latin typeface="Times New Roman" panose="02020603050405020304" pitchFamily="18" charset="0"/>
                <a:cs typeface="Times New Roman" panose="02020603050405020304" pitchFamily="18" charset="0"/>
              </a:rPr>
              <a:t>Участок в геноме 16 хромосомы </a:t>
            </a:r>
            <a:r>
              <a:rPr lang="en" sz="2400" b="0" i="0" dirty="0">
                <a:solidFill>
                  <a:schemeClr val="tx1"/>
                </a:solidFill>
                <a:effectLst/>
                <a:latin typeface="Times New Roman" panose="02020603050405020304" pitchFamily="18" charset="0"/>
                <a:cs typeface="Times New Roman" panose="02020603050405020304" pitchFamily="18" charset="0"/>
              </a:rPr>
              <a:t>IBD</a:t>
            </a:r>
            <a:r>
              <a:rPr lang="ru-RU" sz="2400" dirty="0">
                <a:solidFill>
                  <a:schemeClr val="tx1"/>
                </a:solidFill>
                <a:latin typeface="Times New Roman" panose="02020603050405020304" pitchFamily="18" charset="0"/>
                <a:cs typeface="Times New Roman" panose="02020603050405020304" pitchFamily="18" charset="0"/>
              </a:rPr>
              <a:t>;</a:t>
            </a:r>
            <a:endParaRPr lang="ru-RU" sz="2400" b="0" i="0" dirty="0">
              <a:solidFill>
                <a:schemeClr val="tx1"/>
              </a:solidFill>
              <a:effectLst/>
              <a:latin typeface="Times New Roman" panose="02020603050405020304" pitchFamily="18" charset="0"/>
              <a:cs typeface="Times New Roman" panose="02020603050405020304" pitchFamily="18" charset="0"/>
            </a:endParaRPr>
          </a:p>
          <a:p>
            <a:r>
              <a:rPr lang="ru-RU" sz="2400" b="0" i="0" dirty="0">
                <a:solidFill>
                  <a:schemeClr val="tx1"/>
                </a:solidFill>
                <a:effectLst/>
                <a:latin typeface="Times New Roman" panose="02020603050405020304" pitchFamily="18" charset="0"/>
                <a:cs typeface="Times New Roman" panose="02020603050405020304" pitchFamily="18" charset="0"/>
              </a:rPr>
              <a:t>Нарушение иммунного ответа на кишечную микрофлору у генетически предрасположенных лиц.</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2356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DC46FC-0E1A-D147-A214-6CA87939A8BE}"/>
              </a:ext>
            </a:extLst>
          </p:cNvPr>
          <p:cNvSpPr>
            <a:spLocks noGrp="1"/>
          </p:cNvSpPr>
          <p:nvPr>
            <p:ph type="title"/>
          </p:nvPr>
        </p:nvSpPr>
        <p:spPr>
          <a:xfrm>
            <a:off x="0" y="385354"/>
            <a:ext cx="9601200" cy="1077686"/>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Принципы лечения</a:t>
            </a:r>
          </a:p>
        </p:txBody>
      </p:sp>
      <p:sp>
        <p:nvSpPr>
          <p:cNvPr id="3" name="Объект 2">
            <a:extLst>
              <a:ext uri="{FF2B5EF4-FFF2-40B4-BE49-F238E27FC236}">
                <a16:creationId xmlns:a16="http://schemas.microsoft.com/office/drawing/2014/main" id="{189D7450-AAFA-834B-A224-2164563F0D1E}"/>
              </a:ext>
            </a:extLst>
          </p:cNvPr>
          <p:cNvSpPr>
            <a:spLocks noGrp="1"/>
          </p:cNvSpPr>
          <p:nvPr>
            <p:ph idx="1"/>
          </p:nvPr>
        </p:nvSpPr>
        <p:spPr>
          <a:xfrm>
            <a:off x="547008" y="1463040"/>
            <a:ext cx="9054192" cy="5799908"/>
          </a:xfrm>
        </p:spPr>
        <p:txBody>
          <a:bodyPr>
            <a:normAutofit/>
          </a:bodyPr>
          <a:lstStyle/>
          <a:p>
            <a:pPr marL="0" indent="450000" algn="just" fontAlgn="base">
              <a:lnSpc>
                <a:spcPct val="115000"/>
              </a:lnSpc>
              <a:spcBef>
                <a:spcPts val="750"/>
              </a:spcBef>
              <a:spcAft>
                <a:spcPts val="150"/>
              </a:spcAft>
              <a:buNone/>
            </a:pPr>
            <a:r>
              <a:rPr lang="ru-RU" sz="18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Натализумаб</a:t>
            </a:r>
            <a:r>
              <a:rPr lang="ru-RU" sz="18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представляет собой </a:t>
            </a:r>
            <a:r>
              <a:rPr lang="ru-RU" sz="1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гуманизированные</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IgG4 антитела против молекулы адгезии — α4-интегрин. В отношении применения </a:t>
            </a:r>
            <a:r>
              <a:rPr lang="ru-RU" sz="1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натализумаба</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у беременных сведений не достаточно. Ранее сообщалось, что у обезьян при введении дозы, в 2,3 раза больше рекомендуемой для человека, вызывает анемию, тромбоцитопению, атрофию печени, селезенки и тимуса. </a:t>
            </a:r>
          </a:p>
          <a:p>
            <a:pPr marL="0" indent="450000" algn="just" fontAlgn="base">
              <a:lnSpc>
                <a:spcPct val="115000"/>
              </a:lnSpc>
              <a:spcBef>
                <a:spcPts val="750"/>
              </a:spcBef>
              <a:spcAft>
                <a:spcPts val="150"/>
              </a:spcAft>
              <a:buNone/>
            </a:pP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В </a:t>
            </a:r>
            <a:r>
              <a:rPr lang="ru-RU" sz="1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проспективном</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наблюдении за течением 13 беременностей у женщин с рассеянным склерозом, получавших </a:t>
            </a:r>
            <a:r>
              <a:rPr lang="ru-RU" sz="1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натализумаб</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в третьем триместре, были выявлены легкие и среднетяжелые гематологические нарушения у 10 из 13 детей. В инструкции к препарату указано, что </a:t>
            </a:r>
            <a:r>
              <a:rPr lang="ru-RU" sz="1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натализумаб</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следует применять во время беременности только в том случае, если потенциальная польза для матери оправдывает потенциальный риск для плода. </a:t>
            </a:r>
            <a:r>
              <a:rPr lang="ru-RU"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Однако следует отметить, что пока на территории Российской Федерации препарат имеет только одно показание для применения — рассеянный склероз.</a:t>
            </a:r>
          </a:p>
          <a:p>
            <a:pPr algn="just">
              <a:lnSpc>
                <a:spcPct val="110000"/>
              </a:lnSpc>
            </a:pP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36884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7BF720-9AD3-A140-91D5-1D20BFF2272B}"/>
              </a:ext>
            </a:extLst>
          </p:cNvPr>
          <p:cNvSpPr>
            <a:spLocks noGrp="1"/>
          </p:cNvSpPr>
          <p:nvPr>
            <p:ph type="title"/>
          </p:nvPr>
        </p:nvSpPr>
        <p:spPr>
          <a:xfrm>
            <a:off x="130630" y="310243"/>
            <a:ext cx="9601200" cy="14859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Принципы лечения</a:t>
            </a:r>
          </a:p>
        </p:txBody>
      </p:sp>
      <p:sp>
        <p:nvSpPr>
          <p:cNvPr id="3" name="Объект 2">
            <a:extLst>
              <a:ext uri="{FF2B5EF4-FFF2-40B4-BE49-F238E27FC236}">
                <a16:creationId xmlns:a16="http://schemas.microsoft.com/office/drawing/2014/main" id="{1B4EDBAC-ABE0-3A48-BBCF-DBF210AF394C}"/>
              </a:ext>
            </a:extLst>
          </p:cNvPr>
          <p:cNvSpPr>
            <a:spLocks noGrp="1"/>
          </p:cNvSpPr>
          <p:nvPr>
            <p:ph idx="1"/>
          </p:nvPr>
        </p:nvSpPr>
        <p:spPr>
          <a:xfrm>
            <a:off x="476795" y="1619794"/>
            <a:ext cx="8908869" cy="5664789"/>
          </a:xfrm>
        </p:spPr>
        <p:txBody>
          <a:bodyPr>
            <a:normAutofit/>
          </a:bodyPr>
          <a:lstStyle/>
          <a:p>
            <a:pPr marL="0" indent="450000" algn="just" fontAlgn="base">
              <a:lnSpc>
                <a:spcPct val="115000"/>
              </a:lnSpc>
              <a:spcBef>
                <a:spcPts val="750"/>
              </a:spcBef>
              <a:spcAft>
                <a:spcPts val="150"/>
              </a:spcAft>
              <a:buNone/>
            </a:pPr>
            <a:r>
              <a:rPr lang="ru-RU" sz="2000" b="1"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Ведолизумаб</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препарат нового поколения, в 2014 г. одобрен для лечения ВЗК в США и странах Евросоюза, в 2016 г. — в России. Этот препарат аналогично анти-ФНО проникает через плаценту, концентрация линейно нарастает с течением беременности, достигая максимума в третьем триместре. Нет тератогенного действия у животных, подвергавшихся воздействию высоких доз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ведолизумаба</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в 20 раз превышающих рекомендуемые дозы у человека. На сегодняшний день данные о безопасности применения </a:t>
            </a:r>
            <a:r>
              <a:rPr lang="ru-RU"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ведолизумаба</a:t>
            </a:r>
            <a:r>
              <a:rPr lang="ru-RU"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у беременных женщин отсутствуют, однако создан регистр исходов беременности.</a:t>
            </a:r>
          </a:p>
          <a:p>
            <a:pPr algn="just"/>
            <a:endParaRPr lang="ru-RU" sz="2000" dirty="0">
              <a:solidFill>
                <a:schemeClr val="tx1"/>
              </a:solidFill>
              <a:latin typeface="Times New Roman" panose="02020603050405020304" pitchFamily="18" charset="0"/>
              <a:cs typeface="Times New Roman" panose="02020603050405020304" pitchFamily="18" charset="0"/>
            </a:endParaRPr>
          </a:p>
          <a:p>
            <a:pPr algn="just"/>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027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690DE4-2BFB-6E4A-B567-AB10903E650C}"/>
              </a:ext>
            </a:extLst>
          </p:cNvPr>
          <p:cNvSpPr>
            <a:spLocks noGrp="1"/>
          </p:cNvSpPr>
          <p:nvPr>
            <p:ph type="title"/>
          </p:nvPr>
        </p:nvSpPr>
        <p:spPr>
          <a:xfrm>
            <a:off x="674260" y="453209"/>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ВЗК при беременности</a:t>
            </a:r>
          </a:p>
        </p:txBody>
      </p:sp>
      <p:sp>
        <p:nvSpPr>
          <p:cNvPr id="3" name="Объект 2">
            <a:extLst>
              <a:ext uri="{FF2B5EF4-FFF2-40B4-BE49-F238E27FC236}">
                <a16:creationId xmlns:a16="http://schemas.microsoft.com/office/drawing/2014/main" id="{78B30766-DD4C-D941-8292-6EE25B25F79C}"/>
              </a:ext>
            </a:extLst>
          </p:cNvPr>
          <p:cNvSpPr>
            <a:spLocks noGrp="1"/>
          </p:cNvSpPr>
          <p:nvPr>
            <p:ph idx="1"/>
          </p:nvPr>
        </p:nvSpPr>
        <p:spPr>
          <a:xfrm>
            <a:off x="483326" y="2285999"/>
            <a:ext cx="8974183" cy="4329113"/>
          </a:xfrm>
        </p:spPr>
        <p:txBody>
          <a:bodyPr/>
          <a:lstStyle/>
          <a:p>
            <a:pPr marL="0" indent="450000" algn="just" fontAlgn="base">
              <a:lnSpc>
                <a:spcPct val="115000"/>
              </a:lnSpc>
              <a:spcBef>
                <a:spcPts val="750"/>
              </a:spcBef>
              <a:spcAft>
                <a:spcPts val="150"/>
              </a:spcAft>
              <a:buNone/>
            </a:pPr>
            <a:r>
              <a:rPr lang="ru-RU"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Подводя итог</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следует отметить, что биологическая терапия может использоваться во время беременности, учитывая ее высокую эффективность и относительную безопасность. Следует помнить, что выбор оптимального препарата для биологической терапии и сроков проведения самой терапии должны рассматриваться в отношении каждого конкретного пациента с учетом всех возможных рисков как со стороны матери, так и со стороны плода.</a:t>
            </a: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04746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4BE853-36EB-28CD-A3E6-E32F4A2C8D5C}"/>
              </a:ext>
            </a:extLst>
          </p:cNvPr>
          <p:cNvSpPr>
            <a:spLocks noGrp="1"/>
          </p:cNvSpPr>
          <p:nvPr>
            <p:ph type="title"/>
          </p:nvPr>
        </p:nvSpPr>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Клиническая картина</a:t>
            </a:r>
          </a:p>
        </p:txBody>
      </p:sp>
      <p:sp>
        <p:nvSpPr>
          <p:cNvPr id="3" name="Объект 2">
            <a:extLst>
              <a:ext uri="{FF2B5EF4-FFF2-40B4-BE49-F238E27FC236}">
                <a16:creationId xmlns:a16="http://schemas.microsoft.com/office/drawing/2014/main" id="{500E5387-BA18-794E-EE12-12DFD3882622}"/>
              </a:ext>
            </a:extLst>
          </p:cNvPr>
          <p:cNvSpPr>
            <a:spLocks noGrp="1"/>
          </p:cNvSpPr>
          <p:nvPr>
            <p:ph idx="1"/>
          </p:nvPr>
        </p:nvSpPr>
        <p:spPr/>
        <p:txBody>
          <a:bodyPr>
            <a:normAutofit lnSpcReduction="10000"/>
          </a:bodyPr>
          <a:lstStyle/>
          <a:p>
            <a:pPr algn="just"/>
            <a:r>
              <a:rPr lang="ru-RU" b="0" i="0" dirty="0">
                <a:solidFill>
                  <a:schemeClr val="tx1"/>
                </a:solidFill>
                <a:effectLst/>
                <a:latin typeface="Times New Roman" panose="02020603050405020304" pitchFamily="18" charset="0"/>
                <a:cs typeface="Times New Roman" panose="02020603050405020304" pitchFamily="18" charset="0"/>
              </a:rPr>
              <a:t> Зависит от локализации и распространенности процесса, от варианта течения — </a:t>
            </a:r>
            <a:r>
              <a:rPr lang="ru-RU" b="1" i="1" dirty="0">
                <a:solidFill>
                  <a:schemeClr val="tx1"/>
                </a:solidFill>
                <a:effectLst/>
                <a:latin typeface="Times New Roman" panose="02020603050405020304" pitchFamily="18" charset="0"/>
                <a:cs typeface="Times New Roman" panose="02020603050405020304" pitchFamily="18" charset="0"/>
              </a:rPr>
              <a:t>острое или хроническое. </a:t>
            </a:r>
          </a:p>
          <a:p>
            <a:pPr algn="just"/>
            <a:r>
              <a:rPr lang="ru-RU" b="0" i="1" dirty="0">
                <a:solidFill>
                  <a:schemeClr val="tx1"/>
                </a:solidFill>
                <a:effectLst/>
                <a:latin typeface="Times New Roman" panose="02020603050405020304" pitchFamily="18" charset="0"/>
                <a:cs typeface="Times New Roman" panose="02020603050405020304" pitchFamily="18" charset="0"/>
              </a:rPr>
              <a:t>Острая форма болезни Крона наблюдается реже</a:t>
            </a:r>
            <a:r>
              <a:rPr lang="ru-RU" b="0" i="0" dirty="0">
                <a:solidFill>
                  <a:schemeClr val="tx1"/>
                </a:solidFill>
                <a:effectLst/>
                <a:latin typeface="Times New Roman" panose="02020603050405020304" pitchFamily="18" charset="0"/>
                <a:cs typeface="Times New Roman" panose="02020603050405020304" pitchFamily="18" charset="0"/>
              </a:rPr>
              <a:t>. Как правило, при этом патологический процесс локализуется в терминальном отрезке подвздошной кишки. </a:t>
            </a:r>
            <a:r>
              <a:rPr lang="ru-RU" b="1" i="0" dirty="0">
                <a:solidFill>
                  <a:schemeClr val="tx1"/>
                </a:solidFill>
                <a:effectLst/>
                <a:latin typeface="Times New Roman" panose="02020603050405020304" pitchFamily="18" charset="0"/>
                <a:cs typeface="Times New Roman" panose="02020603050405020304" pitchFamily="18" charset="0"/>
              </a:rPr>
              <a:t>Характерными клиническими признаками острой формы болезни Крона являются</a:t>
            </a:r>
            <a:r>
              <a:rPr lang="ru-RU" b="0" i="0" dirty="0">
                <a:solidFill>
                  <a:schemeClr val="tx1"/>
                </a:solidFill>
                <a:effectLst/>
                <a:latin typeface="Times New Roman" panose="02020603050405020304" pitchFamily="18" charset="0"/>
                <a:cs typeface="Times New Roman" panose="02020603050405020304" pitchFamily="18" charset="0"/>
              </a:rPr>
              <a:t>: нарастающие боли в правом нижнем квадранте живота; тошнота, рвота; понос, нередко с примесью крови; метеоризм; повышение температуры тела, часто с ознобом; утолщенный болезненный терминальный отрезок подвздошной кишки; лейкоцитоз; увеличение СОЭ. </a:t>
            </a:r>
          </a:p>
          <a:p>
            <a:pPr algn="just"/>
            <a:r>
              <a:rPr lang="ru-RU" b="0" i="1" dirty="0">
                <a:solidFill>
                  <a:schemeClr val="tx1"/>
                </a:solidFill>
                <a:effectLst/>
                <a:latin typeface="Times New Roman" panose="02020603050405020304" pitchFamily="18" charset="0"/>
                <a:cs typeface="Times New Roman" panose="02020603050405020304" pitchFamily="18" charset="0"/>
              </a:rPr>
              <a:t>Хроническая форма болезни Крона встречается наиболее часто</a:t>
            </a:r>
            <a:r>
              <a:rPr lang="ru-RU" b="0" i="0" dirty="0">
                <a:solidFill>
                  <a:schemeClr val="tx1"/>
                </a:solidFill>
                <a:effectLst/>
                <a:latin typeface="Times New Roman" panose="02020603050405020304" pitchFamily="18" charset="0"/>
                <a:cs typeface="Times New Roman" panose="02020603050405020304" pitchFamily="18" charset="0"/>
              </a:rPr>
              <a:t>. Ее проявления различны в зависимости от локализации воспалительного процесса. </a:t>
            </a:r>
            <a:r>
              <a:rPr lang="ru-RU" dirty="0">
                <a:solidFill>
                  <a:schemeClr val="tx1"/>
                </a:solidFill>
                <a:latin typeface="Times New Roman" panose="02020603050405020304" pitchFamily="18" charset="0"/>
                <a:cs typeface="Times New Roman" panose="02020603050405020304" pitchFamily="18" charset="0"/>
              </a:rPr>
              <a:t>Чаще всего пациента беспокоит х</a:t>
            </a:r>
            <a:r>
              <a:rPr lang="ru-RU" b="0" i="0" dirty="0">
                <a:solidFill>
                  <a:schemeClr val="tx1"/>
                </a:solidFill>
                <a:effectLst/>
                <a:latin typeface="Times New Roman" panose="02020603050405020304" pitchFamily="18" charset="0"/>
                <a:cs typeface="Times New Roman" panose="02020603050405020304" pitchFamily="18" charset="0"/>
              </a:rPr>
              <a:t>роническая диарея (иногда ночная),боли в животе, примесь крови в стуле, лихорадка, снижение массы тела, </a:t>
            </a:r>
            <a:r>
              <a:rPr lang="ru-RU" b="0" i="0" dirty="0" err="1">
                <a:solidFill>
                  <a:schemeClr val="tx1"/>
                </a:solidFill>
                <a:effectLst/>
                <a:latin typeface="Times New Roman" panose="02020603050405020304" pitchFamily="18" charset="0"/>
                <a:cs typeface="Times New Roman" panose="02020603050405020304" pitchFamily="18" charset="0"/>
              </a:rPr>
              <a:t>перианальные</a:t>
            </a:r>
            <a:r>
              <a:rPr lang="ru-RU" b="0" i="0" dirty="0">
                <a:solidFill>
                  <a:schemeClr val="tx1"/>
                </a:solidFill>
                <a:effectLst/>
                <a:latin typeface="Times New Roman" panose="02020603050405020304" pitchFamily="18" charset="0"/>
                <a:cs typeface="Times New Roman" panose="02020603050405020304" pitchFamily="18" charset="0"/>
              </a:rPr>
              <a:t> трещины, свищи и абсцессы.</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0304200"/>
      </p:ext>
    </p:extLst>
  </p:cSld>
  <p:clrMapOvr>
    <a:masterClrMapping/>
  </p:clrMapOvr>
  <p:transition spd="slow">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E4AB50C-D0B4-190D-6093-677561F97BFE}"/>
              </a:ext>
            </a:extLst>
          </p:cNvPr>
          <p:cNvSpPr>
            <a:spLocks noGrp="1"/>
          </p:cNvSpPr>
          <p:nvPr>
            <p:ph idx="1"/>
          </p:nvPr>
        </p:nvSpPr>
        <p:spPr>
          <a:xfrm>
            <a:off x="677334" y="1986681"/>
            <a:ext cx="8596668" cy="4273594"/>
          </a:xfrm>
        </p:spPr>
        <p:txBody>
          <a:bodyPr>
            <a:noAutofit/>
          </a:bodyPr>
          <a:lstStyle/>
          <a:p>
            <a:pPr algn="just"/>
            <a:r>
              <a:rPr lang="ru-RU" sz="2000" b="1" i="0" dirty="0">
                <a:solidFill>
                  <a:schemeClr val="tx1"/>
                </a:solidFill>
                <a:effectLst/>
                <a:latin typeface="Times New Roman" panose="02020603050405020304" pitchFamily="18" charset="0"/>
                <a:cs typeface="Times New Roman" panose="02020603050405020304" pitchFamily="18" charset="0"/>
              </a:rPr>
              <a:t>Рентгенологически: </a:t>
            </a:r>
            <a:r>
              <a:rPr lang="ru-RU" sz="2000" b="0" i="0" dirty="0">
                <a:solidFill>
                  <a:schemeClr val="tx1"/>
                </a:solidFill>
                <a:effectLst/>
                <a:latin typeface="Times New Roman" panose="02020603050405020304" pitchFamily="18" charset="0"/>
                <a:cs typeface="Times New Roman" panose="02020603050405020304" pitchFamily="18" charset="0"/>
              </a:rPr>
              <a:t>картина булыжной мостовой (инфильтрированный подслизистый слой между язвами), ригидность пораженных участков, язвы, стриктуры, свищи.</a:t>
            </a:r>
          </a:p>
          <a:p>
            <a:pPr algn="just"/>
            <a:r>
              <a:rPr lang="ru-RU" sz="2000" b="1" i="0" dirty="0" err="1">
                <a:solidFill>
                  <a:schemeClr val="tx1"/>
                </a:solidFill>
                <a:effectLst/>
                <a:latin typeface="Times New Roman" panose="02020603050405020304" pitchFamily="18" charset="0"/>
                <a:cs typeface="Times New Roman" panose="02020603050405020304" pitchFamily="18" charset="0"/>
              </a:rPr>
              <a:t>Эндоскопически</a:t>
            </a:r>
            <a:r>
              <a:rPr lang="ru-RU" sz="2000" b="1" i="0" dirty="0">
                <a:solidFill>
                  <a:schemeClr val="tx1"/>
                </a:solidFill>
                <a:effectLst/>
                <a:latin typeface="Times New Roman" panose="02020603050405020304" pitchFamily="18" charset="0"/>
                <a:cs typeface="Times New Roman" panose="02020603050405020304" pitchFamily="18" charset="0"/>
              </a:rPr>
              <a:t>:</a:t>
            </a:r>
            <a:r>
              <a:rPr lang="ru-RU" sz="2000" b="0" i="0" dirty="0">
                <a:solidFill>
                  <a:schemeClr val="tx1"/>
                </a:solidFill>
                <a:effectLst/>
                <a:latin typeface="Times New Roman" panose="02020603050405020304" pitchFamily="18" charset="0"/>
                <a:cs typeface="Times New Roman" panose="02020603050405020304" pitchFamily="18" charset="0"/>
              </a:rPr>
              <a:t> отек, гиперемия, язвы вначале афтозные, затем глубокие, ползучие. Кишечник</a:t>
            </a:r>
            <a:r>
              <a:rPr lang="ru-RU" sz="2000" dirty="0">
                <a:solidFill>
                  <a:schemeClr val="tx1"/>
                </a:solidFill>
                <a:latin typeface="Times New Roman" panose="02020603050405020304" pitchFamily="18" charset="0"/>
                <a:cs typeface="Times New Roman" panose="02020603050405020304" pitchFamily="18" charset="0"/>
              </a:rPr>
              <a:t> </a:t>
            </a:r>
            <a:r>
              <a:rPr lang="ru-RU" sz="2000" b="0" i="0" dirty="0">
                <a:solidFill>
                  <a:schemeClr val="tx1"/>
                </a:solidFill>
                <a:effectLst/>
                <a:latin typeface="Times New Roman" panose="02020603050405020304" pitchFamily="18" charset="0"/>
                <a:cs typeface="Times New Roman" panose="02020603050405020304" pitchFamily="18" charset="0"/>
              </a:rPr>
              <a:t>поражается на отдельных участках. Сужения кишки на ограниченном участке или протяженные глубокие узкие язвы с ровными краями, располагающиеся вдоль и поперек оси кишки, между язвами участки отечной слизистой – вид булыжной мостовой.</a:t>
            </a:r>
          </a:p>
          <a:p>
            <a:pPr algn="just"/>
            <a:r>
              <a:rPr lang="ru-RU" sz="2000" b="1" i="0" dirty="0">
                <a:solidFill>
                  <a:schemeClr val="tx1"/>
                </a:solidFill>
                <a:effectLst/>
                <a:latin typeface="Times New Roman" panose="02020603050405020304" pitchFamily="18" charset="0"/>
                <a:cs typeface="Times New Roman" panose="02020603050405020304" pitchFamily="18" charset="0"/>
              </a:rPr>
              <a:t>Микроскопически:</a:t>
            </a:r>
            <a:r>
              <a:rPr lang="ru-RU" sz="2000" b="0" i="0" dirty="0">
                <a:solidFill>
                  <a:schemeClr val="tx1"/>
                </a:solidFill>
                <a:effectLst/>
                <a:latin typeface="Times New Roman" panose="02020603050405020304" pitchFamily="18" charset="0"/>
                <a:cs typeface="Times New Roman" panose="02020603050405020304" pitchFamily="18" charset="0"/>
              </a:rPr>
              <a:t> наличие гранулем с клетками Пирогова – </a:t>
            </a:r>
            <a:r>
              <a:rPr lang="ru-RU" sz="2000" b="0" i="0" dirty="0" err="1">
                <a:solidFill>
                  <a:schemeClr val="tx1"/>
                </a:solidFill>
                <a:effectLst/>
                <a:latin typeface="Times New Roman" panose="02020603050405020304" pitchFamily="18" charset="0"/>
                <a:cs typeface="Times New Roman" panose="02020603050405020304" pitchFamily="18" charset="0"/>
              </a:rPr>
              <a:t>Лангханса</a:t>
            </a:r>
            <a:r>
              <a:rPr lang="ru-RU" sz="2000" b="0" i="0" dirty="0">
                <a:solidFill>
                  <a:schemeClr val="tx1"/>
                </a:solidFill>
                <a:effectLst/>
                <a:latin typeface="Times New Roman" panose="02020603050405020304" pitchFamily="18" charset="0"/>
                <a:cs typeface="Times New Roman" panose="02020603050405020304" pitchFamily="18" charset="0"/>
              </a:rPr>
              <a:t> в центре и лимфоцитами и </a:t>
            </a:r>
            <a:r>
              <a:rPr lang="ru-RU" sz="2000" b="0" i="0" dirty="0" err="1">
                <a:solidFill>
                  <a:schemeClr val="tx1"/>
                </a:solidFill>
                <a:effectLst/>
                <a:latin typeface="Times New Roman" panose="02020603050405020304" pitchFamily="18" charset="0"/>
                <a:cs typeface="Times New Roman" panose="02020603050405020304" pitchFamily="18" charset="0"/>
              </a:rPr>
              <a:t>плазмоцитами</a:t>
            </a:r>
            <a:r>
              <a:rPr lang="ru-RU" sz="2000" b="0" i="0" dirty="0">
                <a:solidFill>
                  <a:schemeClr val="tx1"/>
                </a:solidFill>
                <a:effectLst/>
                <a:latin typeface="Times New Roman" panose="02020603050405020304" pitchFamily="18" charset="0"/>
                <a:cs typeface="Times New Roman" panose="02020603050405020304" pitchFamily="18" charset="0"/>
              </a:rPr>
              <a:t> по периферии; инфильтрация всех</a:t>
            </a:r>
            <a:r>
              <a:rPr lang="ru-RU" sz="2000" dirty="0">
                <a:solidFill>
                  <a:schemeClr val="tx1"/>
                </a:solidFill>
                <a:latin typeface="Times New Roman" panose="02020603050405020304" pitchFamily="18" charset="0"/>
                <a:cs typeface="Times New Roman" panose="02020603050405020304" pitchFamily="18" charset="0"/>
              </a:rPr>
              <a:t> </a:t>
            </a:r>
            <a:r>
              <a:rPr lang="ru-RU" sz="2000" b="0" i="0" dirty="0">
                <a:solidFill>
                  <a:schemeClr val="tx1"/>
                </a:solidFill>
                <a:effectLst/>
                <a:latin typeface="Times New Roman" panose="02020603050405020304" pitchFamily="18" charset="0"/>
                <a:cs typeface="Times New Roman" panose="02020603050405020304" pitchFamily="18" charset="0"/>
              </a:rPr>
              <a:t>слоев стенки кишки лимфоцитами и </a:t>
            </a:r>
            <a:r>
              <a:rPr lang="ru-RU" sz="2000" b="0" i="0" dirty="0" err="1">
                <a:solidFill>
                  <a:schemeClr val="tx1"/>
                </a:solidFill>
                <a:effectLst/>
                <a:latin typeface="Times New Roman" panose="02020603050405020304" pitchFamily="18" charset="0"/>
                <a:cs typeface="Times New Roman" panose="02020603050405020304" pitchFamily="18" charset="0"/>
              </a:rPr>
              <a:t>плазмоцитами</a:t>
            </a:r>
            <a:r>
              <a:rPr lang="ru-RU" sz="2000" b="0" i="0" dirty="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5" name="Заголовок 4">
            <a:extLst>
              <a:ext uri="{FF2B5EF4-FFF2-40B4-BE49-F238E27FC236}">
                <a16:creationId xmlns:a16="http://schemas.microsoft.com/office/drawing/2014/main" id="{F83BC320-5EA8-61AE-588A-AB3F6318A81B}"/>
              </a:ext>
            </a:extLst>
          </p:cNvPr>
          <p:cNvSpPr>
            <a:spLocks noGrp="1"/>
          </p:cNvSpPr>
          <p:nvPr>
            <p:ph type="title"/>
          </p:nvPr>
        </p:nvSpPr>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Диагностика</a:t>
            </a:r>
          </a:p>
        </p:txBody>
      </p:sp>
    </p:spTree>
    <p:extLst>
      <p:ext uri="{BB962C8B-B14F-4D97-AF65-F5344CB8AC3E}">
        <p14:creationId xmlns:p14="http://schemas.microsoft.com/office/powerpoint/2010/main" val="345276252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3ECFB9-8D7B-204D-139E-898B4FC21C86}"/>
              </a:ext>
            </a:extLst>
          </p:cNvPr>
          <p:cNvSpPr>
            <a:spLocks noGrp="1"/>
          </p:cNvSpPr>
          <p:nvPr>
            <p:ph type="title"/>
          </p:nvPr>
        </p:nvSpPr>
        <p:spPr>
          <a:xfrm>
            <a:off x="773673" y="372836"/>
            <a:ext cx="8596668" cy="1320800"/>
          </a:xfrm>
        </p:spPr>
        <p:txBody>
          <a:bodyPr>
            <a:no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Серологическая </a:t>
            </a:r>
            <a:r>
              <a:rPr lang="ru-RU" sz="4400" b="1" dirty="0" err="1">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дифдиагностика</a:t>
            </a: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 ВЗК</a:t>
            </a:r>
            <a:b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br>
            <a:endPar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A2F68D97-5328-4D66-0DAD-D1C8FF927C3D}"/>
              </a:ext>
            </a:extLst>
          </p:cNvPr>
          <p:cNvSpPr>
            <a:spLocks noGrp="1"/>
          </p:cNvSpPr>
          <p:nvPr>
            <p:ph idx="1"/>
          </p:nvPr>
        </p:nvSpPr>
        <p:spPr>
          <a:xfrm>
            <a:off x="246260" y="2153848"/>
            <a:ext cx="9341877" cy="3880773"/>
          </a:xfrm>
        </p:spPr>
        <p:txBody>
          <a:bodyPr>
            <a:normAutofit/>
          </a:bodyPr>
          <a:lstStyle/>
          <a:p>
            <a:pPr marL="0" indent="0" algn="just">
              <a:buNone/>
            </a:pPr>
            <a:r>
              <a:rPr lang="ru-RU" b="1" i="0" dirty="0">
                <a:solidFill>
                  <a:schemeClr val="tx1"/>
                </a:solidFill>
                <a:effectLst/>
                <a:latin typeface="Times New Roman" panose="02020603050405020304" pitchFamily="18" charset="0"/>
                <a:cs typeface="Times New Roman" panose="02020603050405020304" pitchFamily="18" charset="0"/>
              </a:rPr>
              <a:t>    </a:t>
            </a:r>
          </a:p>
          <a:p>
            <a:pPr algn="just"/>
            <a:r>
              <a:rPr lang="en" b="1" i="1" dirty="0">
                <a:solidFill>
                  <a:schemeClr val="tx1"/>
                </a:solidFill>
                <a:effectLst/>
                <a:latin typeface="Times New Roman" panose="02020603050405020304" pitchFamily="18" charset="0"/>
                <a:cs typeface="Times New Roman" panose="02020603050405020304" pitchFamily="18" charset="0"/>
              </a:rPr>
              <a:t>ASCA (</a:t>
            </a:r>
            <a:r>
              <a:rPr lang="ru-RU" b="1" i="1" dirty="0">
                <a:solidFill>
                  <a:schemeClr val="tx1"/>
                </a:solidFill>
                <a:effectLst/>
                <a:latin typeface="Times New Roman" panose="02020603050405020304" pitchFamily="18" charset="0"/>
                <a:cs typeface="Times New Roman" panose="02020603050405020304" pitchFamily="18" charset="0"/>
              </a:rPr>
              <a:t>антител к </a:t>
            </a:r>
            <a:r>
              <a:rPr lang="en" b="1" i="1" dirty="0">
                <a:solidFill>
                  <a:schemeClr val="tx1"/>
                </a:solidFill>
                <a:effectLst/>
                <a:latin typeface="Times New Roman" panose="02020603050405020304" pitchFamily="18" charset="0"/>
                <a:cs typeface="Times New Roman" panose="02020603050405020304" pitchFamily="18" charset="0"/>
              </a:rPr>
              <a:t>Saccharomyces </a:t>
            </a:r>
            <a:r>
              <a:rPr lang="en" b="1" i="1" dirty="0" err="1">
                <a:solidFill>
                  <a:schemeClr val="tx1"/>
                </a:solidFill>
                <a:effectLst/>
                <a:latin typeface="Times New Roman" panose="02020603050405020304" pitchFamily="18" charset="0"/>
                <a:cs typeface="Times New Roman" panose="02020603050405020304" pitchFamily="18" charset="0"/>
              </a:rPr>
              <a:t>cerevisae</a:t>
            </a:r>
            <a:r>
              <a:rPr lang="en" b="1" i="1" dirty="0">
                <a:solidFill>
                  <a:schemeClr val="tx1"/>
                </a:solidFill>
                <a:effectLst/>
                <a:latin typeface="Times New Roman" panose="02020603050405020304" pitchFamily="18" charset="0"/>
                <a:cs typeface="Times New Roman" panose="02020603050405020304" pitchFamily="18" charset="0"/>
              </a:rPr>
              <a:t>)</a:t>
            </a:r>
            <a:r>
              <a:rPr lang="ru-RU" b="1" i="1" dirty="0">
                <a:solidFill>
                  <a:schemeClr val="tx1"/>
                </a:solidFill>
                <a:effectLst/>
                <a:latin typeface="Times New Roman" panose="02020603050405020304" pitchFamily="18" charset="0"/>
                <a:cs typeface="Times New Roman" panose="02020603050405020304" pitchFamily="18" charset="0"/>
              </a:rPr>
              <a:t> </a:t>
            </a:r>
            <a:r>
              <a:rPr lang="ru-RU" b="0" i="0" dirty="0">
                <a:solidFill>
                  <a:schemeClr val="tx1"/>
                </a:solidFill>
                <a:effectLst/>
                <a:latin typeface="Times New Roman" panose="02020603050405020304" pitchFamily="18" charset="0"/>
                <a:cs typeface="Times New Roman" panose="02020603050405020304" pitchFamily="18" charset="0"/>
              </a:rPr>
              <a:t>направлены против</a:t>
            </a:r>
            <a:br>
              <a:rPr lang="ru-RU" dirty="0">
                <a:solidFill>
                  <a:schemeClr val="tx1"/>
                </a:solidFill>
                <a:latin typeface="Times New Roman" panose="02020603050405020304" pitchFamily="18" charset="0"/>
                <a:cs typeface="Times New Roman" panose="02020603050405020304" pitchFamily="18" charset="0"/>
              </a:rPr>
            </a:br>
            <a:r>
              <a:rPr lang="ru-RU" b="0" i="0" dirty="0" err="1">
                <a:solidFill>
                  <a:schemeClr val="tx1"/>
                </a:solidFill>
                <a:effectLst/>
                <a:latin typeface="Times New Roman" panose="02020603050405020304" pitchFamily="18" charset="0"/>
                <a:cs typeface="Times New Roman" panose="02020603050405020304" pitchFamily="18" charset="0"/>
              </a:rPr>
              <a:t>олигоманнозных</a:t>
            </a:r>
            <a:r>
              <a:rPr lang="ru-RU" b="0" i="0" dirty="0">
                <a:solidFill>
                  <a:schemeClr val="tx1"/>
                </a:solidFill>
                <a:effectLst/>
                <a:latin typeface="Times New Roman" panose="02020603050405020304" pitchFamily="18" charset="0"/>
                <a:cs typeface="Times New Roman" panose="02020603050405020304" pitchFamily="18" charset="0"/>
              </a:rPr>
              <a:t> эпитопов на клеточной стенке дрожжей </a:t>
            </a:r>
            <a:r>
              <a:rPr lang="en" b="0" i="0" dirty="0">
                <a:solidFill>
                  <a:schemeClr val="tx1"/>
                </a:solidFill>
                <a:effectLst/>
                <a:latin typeface="Times New Roman" panose="02020603050405020304" pitchFamily="18" charset="0"/>
                <a:cs typeface="Times New Roman" panose="02020603050405020304" pitchFamily="18" charset="0"/>
              </a:rPr>
              <a:t>Saccharomyces</a:t>
            </a:r>
            <a:r>
              <a:rPr lang="ru-RU" b="0" i="0" dirty="0">
                <a:solidFill>
                  <a:schemeClr val="tx1"/>
                </a:solidFill>
                <a:effectLst/>
                <a:latin typeface="Times New Roman" panose="02020603050405020304" pitchFamily="18" charset="0"/>
                <a:cs typeface="Times New Roman" panose="02020603050405020304" pitchFamily="18" charset="0"/>
              </a:rPr>
              <a:t> </a:t>
            </a:r>
            <a:r>
              <a:rPr lang="en" b="0" i="0" dirty="0">
                <a:solidFill>
                  <a:schemeClr val="tx1"/>
                </a:solidFill>
                <a:effectLst/>
                <a:latin typeface="Times New Roman" panose="02020603050405020304" pitchFamily="18" charset="0"/>
                <a:cs typeface="Times New Roman" panose="02020603050405020304" pitchFamily="18" charset="0"/>
              </a:rPr>
              <a:t>cerevisiae.</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П</a:t>
            </a:r>
            <a:r>
              <a:rPr lang="ru-RU" b="0" i="0" dirty="0">
                <a:solidFill>
                  <a:schemeClr val="tx1"/>
                </a:solidFill>
                <a:effectLst/>
                <a:latin typeface="Times New Roman" panose="02020603050405020304" pitchFamily="18" charset="0"/>
                <a:cs typeface="Times New Roman" panose="02020603050405020304" pitchFamily="18" charset="0"/>
              </a:rPr>
              <a:t>ри болезни Крона чувствительность для </a:t>
            </a:r>
            <a:r>
              <a:rPr lang="en" b="0" i="0" dirty="0">
                <a:solidFill>
                  <a:schemeClr val="tx1"/>
                </a:solidFill>
                <a:effectLst/>
                <a:latin typeface="Times New Roman" panose="02020603050405020304" pitchFamily="18" charset="0"/>
                <a:cs typeface="Times New Roman" panose="02020603050405020304" pitchFamily="18" charset="0"/>
              </a:rPr>
              <a:t>ASCA IgG- </a:t>
            </a:r>
            <a:r>
              <a:rPr lang="ru-RU" b="0" i="0" dirty="0">
                <a:solidFill>
                  <a:schemeClr val="tx1"/>
                </a:solidFill>
                <a:effectLst/>
                <a:latin typeface="Times New Roman" panose="02020603050405020304" pitchFamily="18" charset="0"/>
                <a:cs typeface="Times New Roman" panose="02020603050405020304" pitchFamily="18" charset="0"/>
              </a:rPr>
              <a:t>и для </a:t>
            </a:r>
            <a:r>
              <a:rPr lang="en" b="0" i="0" dirty="0">
                <a:solidFill>
                  <a:schemeClr val="tx1"/>
                </a:solidFill>
                <a:effectLst/>
                <a:latin typeface="Times New Roman" panose="02020603050405020304" pitchFamily="18" charset="0"/>
                <a:cs typeface="Times New Roman" panose="02020603050405020304" pitchFamily="18" charset="0"/>
              </a:rPr>
              <a:t>IgA-</a:t>
            </a:r>
            <a:r>
              <a:rPr lang="ru-RU" b="0" i="0" dirty="0">
                <a:solidFill>
                  <a:schemeClr val="tx1"/>
                </a:solidFill>
                <a:effectLst/>
                <a:latin typeface="Times New Roman" panose="02020603050405020304" pitchFamily="18" charset="0"/>
                <a:cs typeface="Times New Roman" panose="02020603050405020304" pitchFamily="18" charset="0"/>
              </a:rPr>
              <a:t>класса</a:t>
            </a:r>
            <a:br>
              <a:rPr lang="ru-RU" dirty="0">
                <a:solidFill>
                  <a:schemeClr val="tx1"/>
                </a:solidFill>
                <a:latin typeface="Times New Roman" panose="02020603050405020304" pitchFamily="18" charset="0"/>
                <a:cs typeface="Times New Roman" panose="02020603050405020304" pitchFamily="18" charset="0"/>
              </a:rPr>
            </a:br>
            <a:r>
              <a:rPr lang="ru-RU" b="0" i="0" dirty="0">
                <a:solidFill>
                  <a:schemeClr val="tx1"/>
                </a:solidFill>
                <a:effectLst/>
                <a:latin typeface="Times New Roman" panose="02020603050405020304" pitchFamily="18" charset="0"/>
                <a:cs typeface="Times New Roman" panose="02020603050405020304" pitchFamily="18" charset="0"/>
              </a:rPr>
              <a:t>составляет 75% и 60% соответственно.</a:t>
            </a:r>
          </a:p>
          <a:p>
            <a:pPr algn="just"/>
            <a:r>
              <a:rPr lang="en" b="1" i="1" dirty="0">
                <a:solidFill>
                  <a:schemeClr val="tx1"/>
                </a:solidFill>
                <a:effectLst/>
                <a:latin typeface="Times New Roman" panose="02020603050405020304" pitchFamily="18" charset="0"/>
                <a:cs typeface="Times New Roman" panose="02020603050405020304" pitchFamily="18" charset="0"/>
              </a:rPr>
              <a:t>ANCA (</a:t>
            </a:r>
            <a:r>
              <a:rPr lang="ru-RU" b="1" i="1" dirty="0">
                <a:solidFill>
                  <a:schemeClr val="tx1"/>
                </a:solidFill>
                <a:effectLst/>
                <a:latin typeface="Times New Roman" panose="02020603050405020304" pitchFamily="18" charset="0"/>
                <a:cs typeface="Times New Roman" panose="02020603050405020304" pitchFamily="18" charset="0"/>
              </a:rPr>
              <a:t>атипичные </a:t>
            </a:r>
            <a:r>
              <a:rPr lang="ru-RU" b="1" i="1" dirty="0" err="1">
                <a:solidFill>
                  <a:schemeClr val="tx1"/>
                </a:solidFill>
                <a:effectLst/>
                <a:latin typeface="Times New Roman" panose="02020603050405020304" pitchFamily="18" charset="0"/>
                <a:cs typeface="Times New Roman" panose="02020603050405020304" pitchFamily="18" charset="0"/>
              </a:rPr>
              <a:t>антинейтрофильные</a:t>
            </a:r>
            <a:r>
              <a:rPr lang="ru-RU" b="1" i="1" dirty="0">
                <a:solidFill>
                  <a:schemeClr val="tx1"/>
                </a:solidFill>
                <a:effectLst/>
                <a:latin typeface="Times New Roman" panose="02020603050405020304" pitchFamily="18" charset="0"/>
                <a:cs typeface="Times New Roman" panose="02020603050405020304" pitchFamily="18" charset="0"/>
              </a:rPr>
              <a:t> цитоплазматические антитела)</a:t>
            </a:r>
            <a:br>
              <a:rPr lang="ru-RU" b="1" i="1" dirty="0">
                <a:solidFill>
                  <a:schemeClr val="tx1"/>
                </a:solidFill>
                <a:latin typeface="Times New Roman" panose="02020603050405020304" pitchFamily="18" charset="0"/>
                <a:cs typeface="Times New Roman" panose="02020603050405020304" pitchFamily="18" charset="0"/>
              </a:rPr>
            </a:br>
            <a:r>
              <a:rPr lang="ru-RU" b="0" i="0" dirty="0">
                <a:solidFill>
                  <a:schemeClr val="tx1"/>
                </a:solidFill>
                <a:effectLst/>
                <a:latin typeface="Times New Roman" panose="02020603050405020304" pitchFamily="18" charset="0"/>
                <a:cs typeface="Times New Roman" panose="02020603050405020304" pitchFamily="18" charset="0"/>
              </a:rPr>
              <a:t>Частота выявления </a:t>
            </a:r>
            <a:r>
              <a:rPr lang="en" b="0" i="0" dirty="0">
                <a:solidFill>
                  <a:schemeClr val="tx1"/>
                </a:solidFill>
                <a:effectLst/>
                <a:latin typeface="Times New Roman" panose="02020603050405020304" pitchFamily="18" charset="0"/>
                <a:cs typeface="Times New Roman" panose="02020603050405020304" pitchFamily="18" charset="0"/>
              </a:rPr>
              <a:t>ANCA </a:t>
            </a:r>
            <a:r>
              <a:rPr lang="ru-RU" b="0" i="0" dirty="0">
                <a:solidFill>
                  <a:schemeClr val="tx1"/>
                </a:solidFill>
                <a:effectLst/>
                <a:latin typeface="Times New Roman" panose="02020603050405020304" pitchFamily="18" charset="0"/>
                <a:cs typeface="Times New Roman" panose="02020603050405020304" pitchFamily="18" charset="0"/>
              </a:rPr>
              <a:t>при НЯК варьирует от 50% до 90% при язвенном</a:t>
            </a:r>
            <a:br>
              <a:rPr lang="ru-RU" dirty="0">
                <a:solidFill>
                  <a:schemeClr val="tx1"/>
                </a:solidFill>
                <a:latin typeface="Times New Roman" panose="02020603050405020304" pitchFamily="18" charset="0"/>
                <a:cs typeface="Times New Roman" panose="02020603050405020304" pitchFamily="18" charset="0"/>
              </a:rPr>
            </a:br>
            <a:r>
              <a:rPr lang="ru-RU" b="0" i="0" dirty="0">
                <a:solidFill>
                  <a:schemeClr val="tx1"/>
                </a:solidFill>
                <a:effectLst/>
                <a:latin typeface="Times New Roman" panose="02020603050405020304" pitchFamily="18" charset="0"/>
                <a:cs typeface="Times New Roman" panose="02020603050405020304" pitchFamily="18" charset="0"/>
              </a:rPr>
              <a:t>колите и от 10% до 20% при болезни Крона.</a:t>
            </a:r>
            <a:endParaRPr lang="ru-RU" dirty="0">
              <a:solidFill>
                <a:schemeClr val="tx1"/>
              </a:solidFill>
              <a:latin typeface="Times New Roman" panose="02020603050405020304" pitchFamily="18" charset="0"/>
              <a:cs typeface="Times New Roman" panose="02020603050405020304" pitchFamily="18" charset="0"/>
            </a:endParaRPr>
          </a:p>
          <a:p>
            <a:pPr algn="just"/>
            <a:r>
              <a:rPr lang="ru-RU" b="1" i="1" dirty="0">
                <a:solidFill>
                  <a:schemeClr val="tx1"/>
                </a:solidFill>
                <a:effectLst/>
                <a:latin typeface="Times New Roman" panose="02020603050405020304" pitchFamily="18" charset="0"/>
                <a:cs typeface="Times New Roman" panose="02020603050405020304" pitchFamily="18" charset="0"/>
              </a:rPr>
              <a:t>Комбинация двух серологических тестов </a:t>
            </a:r>
            <a:r>
              <a:rPr lang="en" b="1" i="1" dirty="0">
                <a:solidFill>
                  <a:schemeClr val="tx1"/>
                </a:solidFill>
                <a:effectLst/>
                <a:latin typeface="Times New Roman" panose="02020603050405020304" pitchFamily="18" charset="0"/>
                <a:cs typeface="Times New Roman" panose="02020603050405020304" pitchFamily="18" charset="0"/>
              </a:rPr>
              <a:t>ANCA </a:t>
            </a:r>
            <a:r>
              <a:rPr lang="ru-RU" b="1" i="1" dirty="0">
                <a:solidFill>
                  <a:schemeClr val="tx1"/>
                </a:solidFill>
                <a:effectLst/>
                <a:latin typeface="Times New Roman" panose="02020603050405020304" pitchFamily="18" charset="0"/>
                <a:cs typeface="Times New Roman" panose="02020603050405020304" pitchFamily="18" charset="0"/>
              </a:rPr>
              <a:t>и </a:t>
            </a:r>
            <a:r>
              <a:rPr lang="en" b="1" i="1" dirty="0">
                <a:solidFill>
                  <a:schemeClr val="tx1"/>
                </a:solidFill>
                <a:effectLst/>
                <a:latin typeface="Times New Roman" panose="02020603050405020304" pitchFamily="18" charset="0"/>
                <a:cs typeface="Times New Roman" panose="02020603050405020304" pitchFamily="18" charset="0"/>
              </a:rPr>
              <a:t>ASCA</a:t>
            </a:r>
            <a:r>
              <a:rPr lang="ru-RU" b="1" i="1" dirty="0">
                <a:solidFill>
                  <a:schemeClr val="tx1"/>
                </a:solidFill>
                <a:effectLst/>
                <a:latin typeface="Times New Roman" panose="02020603050405020304" pitchFamily="18" charset="0"/>
                <a:cs typeface="Times New Roman" panose="02020603050405020304" pitchFamily="18" charset="0"/>
              </a:rPr>
              <a:t> – </a:t>
            </a:r>
            <a:r>
              <a:rPr lang="ru-RU" b="0" i="0" dirty="0">
                <a:solidFill>
                  <a:schemeClr val="tx1"/>
                </a:solidFill>
                <a:effectLst/>
                <a:latin typeface="Times New Roman" panose="02020603050405020304" pitchFamily="18" charset="0"/>
                <a:cs typeface="Times New Roman" panose="02020603050405020304" pitchFamily="18" charset="0"/>
              </a:rPr>
              <a:t>делает возможным</a:t>
            </a:r>
            <a:br>
              <a:rPr lang="ru-RU" dirty="0">
                <a:solidFill>
                  <a:schemeClr val="tx1"/>
                </a:solidFill>
                <a:latin typeface="Times New Roman" panose="02020603050405020304" pitchFamily="18" charset="0"/>
                <a:cs typeface="Times New Roman" panose="02020603050405020304" pitchFamily="18" charset="0"/>
              </a:rPr>
            </a:br>
            <a:r>
              <a:rPr lang="ru-RU" b="0" i="0" dirty="0">
                <a:solidFill>
                  <a:schemeClr val="tx1"/>
                </a:solidFill>
                <a:effectLst/>
                <a:latin typeface="Times New Roman" panose="02020603050405020304" pitchFamily="18" charset="0"/>
                <a:cs typeface="Times New Roman" panose="02020603050405020304" pitchFamily="18" charset="0"/>
              </a:rPr>
              <a:t>быстрый и неинвазивный дифференциальный диагноз между болезнью Крона и язвенным колитом.</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00767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3ECFB9-8D7B-204D-139E-898B4FC21C86}"/>
              </a:ext>
            </a:extLst>
          </p:cNvPr>
          <p:cNvSpPr>
            <a:spLocks noGrp="1"/>
          </p:cNvSpPr>
          <p:nvPr>
            <p:ph type="title"/>
          </p:nvPr>
        </p:nvSpPr>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Язвенный колит</a:t>
            </a:r>
          </a:p>
        </p:txBody>
      </p:sp>
      <p:sp>
        <p:nvSpPr>
          <p:cNvPr id="3" name="Объект 2">
            <a:extLst>
              <a:ext uri="{FF2B5EF4-FFF2-40B4-BE49-F238E27FC236}">
                <a16:creationId xmlns:a16="http://schemas.microsoft.com/office/drawing/2014/main" id="{A2F68D97-5328-4D66-0DAD-D1C8FF927C3D}"/>
              </a:ext>
            </a:extLst>
          </p:cNvPr>
          <p:cNvSpPr>
            <a:spLocks noGrp="1"/>
          </p:cNvSpPr>
          <p:nvPr>
            <p:ph idx="1"/>
          </p:nvPr>
        </p:nvSpPr>
        <p:spPr/>
        <p:txBody>
          <a:bodyPr>
            <a:normAutofit/>
          </a:bodyPr>
          <a:lstStyle/>
          <a:p>
            <a:pPr marL="0" indent="450000" algn="just">
              <a:buNone/>
            </a:pPr>
            <a:r>
              <a:rPr lang="ru-RU" sz="2400" b="0" i="0" dirty="0">
                <a:solidFill>
                  <a:schemeClr val="tx1"/>
                </a:solidFill>
                <a:effectLst/>
                <a:latin typeface="Times New Roman" panose="02020603050405020304" pitchFamily="18" charset="0"/>
                <a:cs typeface="Times New Roman" panose="02020603050405020304" pitchFamily="18" charset="0"/>
              </a:rPr>
              <a:t>Заболевание неизвестной этиологии, характеризующееся развитием </a:t>
            </a:r>
            <a:r>
              <a:rPr lang="ru-RU" sz="2400" b="0" i="0" dirty="0" err="1">
                <a:solidFill>
                  <a:schemeClr val="tx1"/>
                </a:solidFill>
                <a:effectLst/>
                <a:latin typeface="Times New Roman" panose="02020603050405020304" pitchFamily="18" charset="0"/>
                <a:cs typeface="Times New Roman" panose="02020603050405020304" pitchFamily="18" charset="0"/>
              </a:rPr>
              <a:t>некротизирующего</a:t>
            </a:r>
            <a:r>
              <a:rPr lang="ru-RU" sz="2400" b="0" i="0" dirty="0">
                <a:solidFill>
                  <a:schemeClr val="tx1"/>
                </a:solidFill>
                <a:effectLst/>
                <a:latin typeface="Times New Roman" panose="02020603050405020304" pitchFamily="18" charset="0"/>
                <a:cs typeface="Times New Roman" panose="02020603050405020304" pitchFamily="18" charset="0"/>
              </a:rPr>
              <a:t> воспалительного процесса слизистой оболочки толстого кишечника с образованием язв, геморрагий и гноя.</a:t>
            </a:r>
          </a:p>
          <a:p>
            <a:pPr marL="0" indent="0" algn="just">
              <a:buNone/>
            </a:pPr>
            <a:br>
              <a:rPr lang="ru-RU" sz="2400" dirty="0">
                <a:solidFill>
                  <a:schemeClr val="tx1"/>
                </a:solidFill>
                <a:latin typeface="Times New Roman" panose="02020603050405020304" pitchFamily="18" charset="0"/>
                <a:cs typeface="Times New Roman" panose="02020603050405020304" pitchFamily="18" charset="0"/>
              </a:rPr>
            </a:b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5299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3ECFB9-8D7B-204D-139E-898B4FC21C86}"/>
              </a:ext>
            </a:extLst>
          </p:cNvPr>
          <p:cNvSpPr>
            <a:spLocks noGrp="1"/>
          </p:cNvSpPr>
          <p:nvPr>
            <p:ph type="title"/>
          </p:nvPr>
        </p:nvSpPr>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Кишечные симптомы</a:t>
            </a:r>
          </a:p>
        </p:txBody>
      </p:sp>
      <p:sp>
        <p:nvSpPr>
          <p:cNvPr id="3" name="Объект 2">
            <a:extLst>
              <a:ext uri="{FF2B5EF4-FFF2-40B4-BE49-F238E27FC236}">
                <a16:creationId xmlns:a16="http://schemas.microsoft.com/office/drawing/2014/main" id="{A2F68D97-5328-4D66-0DAD-D1C8FF927C3D}"/>
              </a:ext>
            </a:extLst>
          </p:cNvPr>
          <p:cNvSpPr>
            <a:spLocks noGrp="1"/>
          </p:cNvSpPr>
          <p:nvPr>
            <p:ph idx="1"/>
          </p:nvPr>
        </p:nvSpPr>
        <p:spPr>
          <a:xfrm>
            <a:off x="376888" y="1748790"/>
            <a:ext cx="10135446" cy="4892039"/>
          </a:xfrm>
        </p:spPr>
        <p:txBody>
          <a:bodyPr>
            <a:normAutofit/>
          </a:bodyPr>
          <a:lstStyle/>
          <a:p>
            <a:pPr marL="0" indent="0" algn="l">
              <a:buNone/>
            </a:pPr>
            <a:endParaRPr lang="ru-RU" sz="2000" b="1" i="0" dirty="0">
              <a:solidFill>
                <a:schemeClr val="tx1"/>
              </a:solidFill>
              <a:effectLst/>
              <a:latin typeface="Times New Roman" panose="02020603050405020304" pitchFamily="18" charset="0"/>
              <a:cs typeface="Times New Roman" panose="02020603050405020304" pitchFamily="18" charset="0"/>
            </a:endParaRPr>
          </a:p>
          <a:p>
            <a:r>
              <a:rPr lang="ru-RU" sz="2000" b="0" i="0" dirty="0">
                <a:solidFill>
                  <a:schemeClr val="tx1"/>
                </a:solidFill>
                <a:effectLst/>
                <a:latin typeface="Times New Roman" panose="02020603050405020304" pitchFamily="18" charset="0"/>
                <a:cs typeface="Times New Roman" panose="02020603050405020304" pitchFamily="18" charset="0"/>
              </a:rPr>
              <a:t>Примесь крови в стуле - 95-100% при НЯК.</a:t>
            </a:r>
            <a:endParaRPr lang="ru-RU" sz="2000" dirty="0">
              <a:solidFill>
                <a:schemeClr val="tx1"/>
              </a:solidFill>
              <a:latin typeface="Times New Roman" panose="02020603050405020304" pitchFamily="18" charset="0"/>
              <a:cs typeface="Times New Roman" panose="02020603050405020304" pitchFamily="18" charset="0"/>
            </a:endParaRPr>
          </a:p>
          <a:p>
            <a:r>
              <a:rPr lang="ru-RU" sz="2000" b="0" i="0" dirty="0">
                <a:solidFill>
                  <a:schemeClr val="tx1"/>
                </a:solidFill>
                <a:effectLst/>
                <a:latin typeface="Times New Roman" panose="02020603050405020304" pitchFamily="18" charset="0"/>
                <a:cs typeface="Times New Roman" panose="02020603050405020304" pitchFamily="18" charset="0"/>
              </a:rPr>
              <a:t>Диарея – 60-65%.</a:t>
            </a:r>
            <a:endParaRPr lang="ru-RU" sz="2000" dirty="0">
              <a:solidFill>
                <a:schemeClr val="tx1"/>
              </a:solidFill>
              <a:latin typeface="Times New Roman" panose="02020603050405020304" pitchFamily="18" charset="0"/>
              <a:cs typeface="Times New Roman" panose="02020603050405020304" pitchFamily="18" charset="0"/>
            </a:endParaRPr>
          </a:p>
          <a:p>
            <a:r>
              <a:rPr lang="ru-RU" sz="2000" b="0" i="0" dirty="0">
                <a:solidFill>
                  <a:schemeClr val="tx1"/>
                </a:solidFill>
                <a:effectLst/>
                <a:latin typeface="Times New Roman" panose="02020603050405020304" pitchFamily="18" charset="0"/>
                <a:cs typeface="Times New Roman" panose="02020603050405020304" pitchFamily="18" charset="0"/>
              </a:rPr>
              <a:t>Тенезмы.</a:t>
            </a:r>
            <a:endParaRPr lang="ru-RU" sz="2000" dirty="0">
              <a:solidFill>
                <a:schemeClr val="tx1"/>
              </a:solidFill>
              <a:latin typeface="Times New Roman" panose="02020603050405020304" pitchFamily="18" charset="0"/>
              <a:cs typeface="Times New Roman" panose="02020603050405020304" pitchFamily="18" charset="0"/>
            </a:endParaRPr>
          </a:p>
          <a:p>
            <a:r>
              <a:rPr lang="ru-RU" sz="2000" b="0" i="0" dirty="0">
                <a:solidFill>
                  <a:schemeClr val="tx1"/>
                </a:solidFill>
                <a:effectLst/>
                <a:latin typeface="Times New Roman" panose="02020603050405020304" pitchFamily="18" charset="0"/>
                <a:cs typeface="Times New Roman" panose="02020603050405020304" pitchFamily="18" charset="0"/>
              </a:rPr>
              <a:t>Диарея и тенезмы не только днем, но и ночью. </a:t>
            </a:r>
            <a:r>
              <a:rPr lang="ru-RU" sz="2000" dirty="0">
                <a:solidFill>
                  <a:schemeClr val="tx1"/>
                </a:solidFill>
                <a:latin typeface="Times New Roman" panose="02020603050405020304" pitchFamily="18" charset="0"/>
                <a:cs typeface="Times New Roman" panose="02020603050405020304" pitchFamily="18" charset="0"/>
              </a:rPr>
              <a:t>Ч</a:t>
            </a:r>
            <a:r>
              <a:rPr lang="ru-RU" sz="2000" b="0" i="0" dirty="0">
                <a:solidFill>
                  <a:schemeClr val="tx1"/>
                </a:solidFill>
                <a:effectLst/>
                <a:latin typeface="Times New Roman" panose="02020603050405020304" pitchFamily="18" charset="0"/>
                <a:cs typeface="Times New Roman" panose="02020603050405020304" pitchFamily="18" charset="0"/>
              </a:rPr>
              <a:t>астота диареи зависит от тяжести болезни, каловые массы полуоформленные или жидкие</a:t>
            </a:r>
            <a:r>
              <a:rPr lang="ru-RU" sz="2000" dirty="0">
                <a:solidFill>
                  <a:schemeClr val="tx1"/>
                </a:solidFill>
                <a:latin typeface="Times New Roman" panose="02020603050405020304" pitchFamily="18" charset="0"/>
                <a:cs typeface="Times New Roman" panose="02020603050405020304" pitchFamily="18" charset="0"/>
              </a:rPr>
              <a:t>.</a:t>
            </a:r>
          </a:p>
          <a:p>
            <a:r>
              <a:rPr lang="ru-RU" sz="2000" dirty="0">
                <a:solidFill>
                  <a:schemeClr val="tx1"/>
                </a:solidFill>
                <a:latin typeface="Times New Roman" panose="02020603050405020304" pitchFamily="18" charset="0"/>
                <a:cs typeface="Times New Roman" panose="02020603050405020304" pitchFamily="18" charset="0"/>
              </a:rPr>
              <a:t>К</a:t>
            </a:r>
            <a:r>
              <a:rPr lang="ru-RU" sz="2000" b="0" i="0" dirty="0">
                <a:solidFill>
                  <a:schemeClr val="tx1"/>
                </a:solidFill>
                <a:effectLst/>
                <a:latin typeface="Times New Roman" panose="02020603050405020304" pitchFamily="18" charset="0"/>
                <a:cs typeface="Times New Roman" panose="02020603050405020304" pitchFamily="18" charset="0"/>
              </a:rPr>
              <a:t>ровь, гной, слизь в кале в зависимости от тяжести болезни.</a:t>
            </a:r>
            <a:br>
              <a:rPr lang="ru-RU" sz="2000" dirty="0">
                <a:solidFill>
                  <a:schemeClr val="tx1"/>
                </a:solidFill>
                <a:latin typeface="Times New Roman" panose="02020603050405020304" pitchFamily="18" charset="0"/>
                <a:cs typeface="Times New Roman" panose="02020603050405020304" pitchFamily="18" charset="0"/>
              </a:rPr>
            </a:b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45401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4240E1-6130-5259-4509-C15E6863F065}"/>
              </a:ext>
            </a:extLst>
          </p:cNvPr>
          <p:cNvSpPr>
            <a:spLocks noGrp="1"/>
          </p:cNvSpPr>
          <p:nvPr>
            <p:ph type="title"/>
          </p:nvPr>
        </p:nvSpPr>
        <p:spPr>
          <a:xfrm>
            <a:off x="677334" y="317275"/>
            <a:ext cx="8596668" cy="1320800"/>
          </a:xfrm>
        </p:spPr>
        <p:txBody>
          <a:bodyPr>
            <a:normAutofit/>
          </a:bodyPr>
          <a:lstStyle/>
          <a:p>
            <a:pPr algn="ctr"/>
            <a:r>
              <a:rPr lang="ru-RU" sz="4400" b="1" dirty="0">
                <a:ln w="9525">
                  <a:solidFill>
                    <a:schemeClr val="tx1"/>
                  </a:solidFill>
                  <a:prstDash val="solid"/>
                </a:ln>
                <a:solidFill>
                  <a:schemeClr val="accent2">
                    <a:lumMod val="75000"/>
                  </a:schemeClr>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Кишечные симптомы</a:t>
            </a:r>
          </a:p>
        </p:txBody>
      </p:sp>
      <p:sp>
        <p:nvSpPr>
          <p:cNvPr id="3" name="Объект 2">
            <a:extLst>
              <a:ext uri="{FF2B5EF4-FFF2-40B4-BE49-F238E27FC236}">
                <a16:creationId xmlns:a16="http://schemas.microsoft.com/office/drawing/2014/main" id="{4E65825E-4A4F-366E-071C-0F4F0AADACD5}"/>
              </a:ext>
            </a:extLst>
          </p:cNvPr>
          <p:cNvSpPr>
            <a:spLocks noGrp="1"/>
          </p:cNvSpPr>
          <p:nvPr>
            <p:ph idx="1"/>
          </p:nvPr>
        </p:nvSpPr>
        <p:spPr>
          <a:xfrm>
            <a:off x="677334" y="1683586"/>
            <a:ext cx="8596668" cy="3880773"/>
          </a:xfrm>
        </p:spPr>
        <p:txBody>
          <a:bodyPr>
            <a:noAutofit/>
          </a:bodyPr>
          <a:lstStyle/>
          <a:p>
            <a:pPr algn="just"/>
            <a:r>
              <a:rPr lang="ru-RU" sz="2000" b="0" i="0" dirty="0">
                <a:solidFill>
                  <a:schemeClr val="tx1"/>
                </a:solidFill>
                <a:effectLst/>
                <a:latin typeface="Times New Roman" panose="02020603050405020304" pitchFamily="18" charset="0"/>
                <a:cs typeface="Times New Roman" panose="02020603050405020304" pitchFamily="18" charset="0"/>
              </a:rPr>
              <a:t>Запор (с тенезмами) при дистальном поражении;</a:t>
            </a:r>
            <a:endParaRPr lang="ru-RU" sz="2000" dirty="0">
              <a:solidFill>
                <a:schemeClr val="tx1"/>
              </a:solidFill>
              <a:latin typeface="Times New Roman" panose="02020603050405020304" pitchFamily="18" charset="0"/>
              <a:cs typeface="Times New Roman" panose="02020603050405020304" pitchFamily="18" charset="0"/>
            </a:endParaRPr>
          </a:p>
          <a:p>
            <a:pPr algn="just"/>
            <a:r>
              <a:rPr lang="ru-RU" sz="2000" b="0" i="0" dirty="0">
                <a:solidFill>
                  <a:schemeClr val="tx1"/>
                </a:solidFill>
                <a:effectLst/>
                <a:latin typeface="Times New Roman" panose="02020603050405020304" pitchFamily="18" charset="0"/>
                <a:cs typeface="Times New Roman" panose="02020603050405020304" pitchFamily="18" charset="0"/>
              </a:rPr>
              <a:t>Боль в животе (больше характерна для БК). боли в животе от умеренных до схваткообразных;</a:t>
            </a:r>
            <a:endParaRPr lang="ru-RU" sz="2000" dirty="0">
              <a:solidFill>
                <a:schemeClr val="tx1"/>
              </a:solidFill>
              <a:latin typeface="Times New Roman" panose="02020603050405020304" pitchFamily="18" charset="0"/>
              <a:cs typeface="Times New Roman" panose="02020603050405020304" pitchFamily="18" charset="0"/>
            </a:endParaRPr>
          </a:p>
          <a:p>
            <a:pPr algn="just"/>
            <a:r>
              <a:rPr lang="ru-RU" sz="2000" dirty="0">
                <a:solidFill>
                  <a:schemeClr val="tx1"/>
                </a:solidFill>
                <a:latin typeface="Times New Roman" panose="02020603050405020304" pitchFamily="18" charset="0"/>
                <a:cs typeface="Times New Roman" panose="02020603050405020304" pitchFamily="18" charset="0"/>
              </a:rPr>
              <a:t>С</a:t>
            </a:r>
            <a:r>
              <a:rPr lang="ru-RU" sz="2000" b="0" i="0" dirty="0">
                <a:solidFill>
                  <a:schemeClr val="tx1"/>
                </a:solidFill>
                <a:effectLst/>
                <a:latin typeface="Times New Roman" panose="02020603050405020304" pitchFamily="18" charset="0"/>
                <a:cs typeface="Times New Roman" panose="02020603050405020304" pitchFamily="18" charset="0"/>
              </a:rPr>
              <a:t>истемные и внекишечные проявления (см. болезнь Крона) могут отсутствовать при ограниченных поражениях. При распространенных процессах эти</a:t>
            </a:r>
            <a:r>
              <a:rPr lang="ru-RU" sz="2000" dirty="0">
                <a:solidFill>
                  <a:schemeClr val="tx1"/>
                </a:solidFill>
                <a:latin typeface="Times New Roman" panose="02020603050405020304" pitchFamily="18" charset="0"/>
                <a:cs typeface="Times New Roman" panose="02020603050405020304" pitchFamily="18" charset="0"/>
              </a:rPr>
              <a:t> </a:t>
            </a:r>
            <a:r>
              <a:rPr lang="ru-RU" sz="2000" b="0" i="0" dirty="0">
                <a:solidFill>
                  <a:schemeClr val="tx1"/>
                </a:solidFill>
                <a:effectLst/>
                <a:latin typeface="Times New Roman" panose="02020603050405020304" pitchFamily="18" charset="0"/>
                <a:cs typeface="Times New Roman" panose="02020603050405020304" pitchFamily="18" charset="0"/>
              </a:rPr>
              <a:t>симптомы присутствуют всегда;</a:t>
            </a:r>
          </a:p>
          <a:p>
            <a:pPr algn="just"/>
            <a:r>
              <a:rPr lang="ru-RU" sz="2000" b="0" i="0" dirty="0">
                <a:solidFill>
                  <a:schemeClr val="tx1"/>
                </a:solidFill>
                <a:effectLst/>
                <a:latin typeface="Times New Roman" panose="02020603050405020304" pitchFamily="18" charset="0"/>
                <a:cs typeface="Times New Roman" panose="02020603050405020304" pitchFamily="18" charset="0"/>
              </a:rPr>
              <a:t>В тяжелых случаях: сильные схваткообразные боли в животе, частый жидкий стул с кровью и гноем в испражнениях, тенезмы, обезвоживание, анемия, повышение температуры, снижение массы тела, тахикардия, постуральная гипотензия, нередко токсический мегаколон, лейкоцитоз со сдвигом влево, </a:t>
            </a:r>
            <a:r>
              <a:rPr lang="ru-RU" sz="2000" b="0" i="0" dirty="0" err="1">
                <a:solidFill>
                  <a:schemeClr val="tx1"/>
                </a:solidFill>
                <a:effectLst/>
                <a:latin typeface="Times New Roman" panose="02020603050405020304" pitchFamily="18" charset="0"/>
                <a:cs typeface="Times New Roman" panose="02020603050405020304" pitchFamily="18" charset="0"/>
              </a:rPr>
              <a:t>гипоальбуминемия</a:t>
            </a:r>
            <a:r>
              <a:rPr lang="ru-RU" sz="2000" b="0" i="0" dirty="0">
                <a:solidFill>
                  <a:schemeClr val="tx1"/>
                </a:solidFill>
                <a:effectLst/>
                <a:latin typeface="Times New Roman" panose="02020603050405020304" pitchFamily="18" charset="0"/>
                <a:cs typeface="Times New Roman" panose="02020603050405020304" pitchFamily="18" charset="0"/>
              </a:rPr>
              <a:t>, </a:t>
            </a:r>
            <a:r>
              <a:rPr lang="ru-RU" sz="2000" b="0" i="0" dirty="0" err="1">
                <a:solidFill>
                  <a:schemeClr val="tx1"/>
                </a:solidFill>
                <a:effectLst/>
                <a:latin typeface="Times New Roman" panose="02020603050405020304" pitchFamily="18" charset="0"/>
                <a:cs typeface="Times New Roman" panose="02020603050405020304" pitchFamily="18" charset="0"/>
              </a:rPr>
              <a:t>гипокалиемия</a:t>
            </a:r>
            <a:r>
              <a:rPr lang="ru-RU" sz="2000" b="0" i="0" dirty="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a:p>
            <a:pPr algn="just"/>
            <a:endParaRPr lang="ru-RU" sz="2000" dirty="0">
              <a:solidFill>
                <a:schemeClr val="tx1"/>
              </a:solidFill>
            </a:endParaRPr>
          </a:p>
        </p:txBody>
      </p:sp>
    </p:spTree>
    <p:extLst>
      <p:ext uri="{BB962C8B-B14F-4D97-AF65-F5344CB8AC3E}">
        <p14:creationId xmlns:p14="http://schemas.microsoft.com/office/powerpoint/2010/main" val="243644410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theme/theme1.xml><?xml version="1.0" encoding="utf-8"?>
<a:theme xmlns:a="http://schemas.openxmlformats.org/drawingml/2006/main" name="Аспект">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{57F3366E-8029-7A47-BDB3-353F7B7B0A15}tf10001076</Template>
  <TotalTime>1334</TotalTime>
  <Words>2554</Words>
  <Application>Microsoft Macintosh PowerPoint</Application>
  <PresentationFormat>Широкоэкранный</PresentationFormat>
  <Paragraphs>114</Paragraphs>
  <Slides>32</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32</vt:i4>
      </vt:variant>
    </vt:vector>
  </HeadingPairs>
  <TitlesOfParts>
    <vt:vector size="39" baseType="lpstr">
      <vt:lpstr>Arial</vt:lpstr>
      <vt:lpstr>Calibri</vt:lpstr>
      <vt:lpstr>inherit</vt:lpstr>
      <vt:lpstr>Times New Roman</vt:lpstr>
      <vt:lpstr>Trebuchet MS</vt:lpstr>
      <vt:lpstr>Wingdings 3</vt:lpstr>
      <vt:lpstr>Аспект</vt:lpstr>
      <vt:lpstr>Беременность  и воспалительные заболевания кишечника</vt:lpstr>
      <vt:lpstr>Болезнь Крона</vt:lpstr>
      <vt:lpstr>Этиология и патогенез</vt:lpstr>
      <vt:lpstr>Клиническая картина</vt:lpstr>
      <vt:lpstr>Диагностика</vt:lpstr>
      <vt:lpstr>Серологическая дифдиагностика ВЗК </vt:lpstr>
      <vt:lpstr>Язвенный колит</vt:lpstr>
      <vt:lpstr>Кишечные симптомы</vt:lpstr>
      <vt:lpstr>Кишечные симптомы</vt:lpstr>
      <vt:lpstr>Осложнения ЯК </vt:lpstr>
      <vt:lpstr>Диагностика </vt:lpstr>
      <vt:lpstr>ФКС</vt:lpstr>
      <vt:lpstr>Гистологические признаки ЯК</vt:lpstr>
      <vt:lpstr>ВЗК при беременности</vt:lpstr>
      <vt:lpstr>Актуальность проблемы</vt:lpstr>
      <vt:lpstr>Актуальность проблемы</vt:lpstr>
      <vt:lpstr>Актуальность проблемы</vt:lpstr>
      <vt:lpstr>ВЗК при беременности</vt:lpstr>
      <vt:lpstr>Диагностика ВЗК  во время беременности</vt:lpstr>
      <vt:lpstr>ВЗК при беременности</vt:lpstr>
      <vt:lpstr>ВЗК при беременности</vt:lpstr>
      <vt:lpstr>ВЗК при беременности</vt:lpstr>
      <vt:lpstr>ВЗК при беременности</vt:lpstr>
      <vt:lpstr>ВЗК при беременности</vt:lpstr>
      <vt:lpstr>ВЗК при беременности</vt:lpstr>
      <vt:lpstr>Принципы лечения</vt:lpstr>
      <vt:lpstr>Принципы лечения</vt:lpstr>
      <vt:lpstr>Принципы лечения</vt:lpstr>
      <vt:lpstr>Принципы лечения</vt:lpstr>
      <vt:lpstr>Принципы лечения</vt:lpstr>
      <vt:lpstr>Принципы лечения</vt:lpstr>
      <vt:lpstr>ВЗК при беременности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Беременность и болезни пищеварительной системы</dc:title>
  <dc:creator>Microsoft Office User</dc:creator>
  <cp:lastModifiedBy>Microsoft Office User</cp:lastModifiedBy>
  <cp:revision>106</cp:revision>
  <dcterms:created xsi:type="dcterms:W3CDTF">2021-10-16T06:09:18Z</dcterms:created>
  <dcterms:modified xsi:type="dcterms:W3CDTF">2025-05-26T19:57:37Z</dcterms:modified>
</cp:coreProperties>
</file>