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82" r:id="rId5"/>
    <p:sldId id="267" r:id="rId6"/>
    <p:sldId id="268" r:id="rId7"/>
    <p:sldId id="269" r:id="rId8"/>
    <p:sldId id="270" r:id="rId9"/>
    <p:sldId id="273" r:id="rId10"/>
    <p:sldId id="274" r:id="rId11"/>
    <p:sldId id="276" r:id="rId12"/>
    <p:sldId id="275" r:id="rId13"/>
    <p:sldId id="277" r:id="rId14"/>
    <p:sldId id="283" r:id="rId15"/>
    <p:sldId id="285" r:id="rId16"/>
    <p:sldId id="286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266"/>
    <p:restoredTop sz="94607"/>
  </p:normalViewPr>
  <p:slideViewPr>
    <p:cSldViewPr snapToGrid="0">
      <p:cViewPr varScale="1">
        <p:scale>
          <a:sx n="65" d="100"/>
          <a:sy n="65" d="100"/>
        </p:scale>
        <p:origin x="-13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20D2C-24DA-EA45-BBE7-F714B392B2C4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F39F8-B02C-E047-B27E-CCD6CB921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67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64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73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09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6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2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8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2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5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8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798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55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46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24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F39F8-B02C-E047-B27E-CCD6CB92190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4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753920-2EA8-3C35-E5DB-56697D53C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F940FCD-802D-3307-430B-DE3595E7A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B39CB0-B78B-04D3-4025-6E9AAB14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F712-F2DA-3B46-BF5A-D4241D2F0611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EE498D-E455-174A-09B5-3DCEBAEF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63D5FC-4188-95BE-473C-CD19C5BC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3EC-9477-3646-BCA5-8B2E846C6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8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A03C28-56D8-B99A-85F1-38080B04D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A8CAF4F-F129-E260-8BAD-28FF8E759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DAD3F0F-F71F-5A2C-DFBF-C6390E7A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F712-F2DA-3B46-BF5A-D4241D2F0611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9C3F27-739B-76A9-08E9-3AE419C9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F7BA9F-AAD6-2A3F-E73E-A50D8176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3EC-9477-3646-BCA5-8B2E846C6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5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174D453-4084-B5BF-81B1-3F8425484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C2096AE-8567-362D-9A8D-801DC07D7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EF63E9-1F9B-81A8-7386-4B13DFDA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F712-F2DA-3B46-BF5A-D4241D2F0611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1AC16B-3DE2-64DD-D8F1-A7C5BB5D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5A216C-C83D-D590-AC0A-91095503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3EC-9477-3646-BCA5-8B2E846C6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7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6E8B4F-2D60-F5B7-6C24-501161F6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8B3619-6B6F-9F5A-9E7C-B6F3D66FC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50D26B1-9574-6CD5-A009-02BF0A6B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F712-F2DA-3B46-BF5A-D4241D2F0611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48DD4BF-2161-4CEA-6ECA-47DE6A19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CD7F63-9922-646B-F811-D51DA4BE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3EC-9477-3646-BCA5-8B2E846C6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7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B9D7A6-5A9B-9188-DC64-6E4E2A36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BAD337-595A-62AF-FC8B-45B6CB90B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D7EF42-7FD6-C839-ABE8-41898C4E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F712-F2DA-3B46-BF5A-D4241D2F0611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CAB172-CB17-BB4E-86C6-7C0159D9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85923A-A880-81CE-0294-DA92BE66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3EC-9477-3646-BCA5-8B2E846C6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0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F3B946-3BFB-62E2-73F0-829D9F18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C9D816-5088-D1CA-B8F4-690AC9DEA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1ADB18A-57B7-D658-AF71-A280509B8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D0165A1-93C8-9062-8945-580DD158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F712-F2DA-3B46-BF5A-D4241D2F0611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8438FC6-8BF2-3B2F-3C93-5D8DD9C8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F9D52AB-6F02-E3A8-1B31-34511D9B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3EC-9477-3646-BCA5-8B2E846C6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0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C1A175-FB02-82B9-92F1-4AC12783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9E02BC-BEE6-CB19-14A0-E386AB9A6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2CA0477-B6D2-30B8-6FC7-D0A6DB164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9DEAA4F-D30B-3A34-8E05-BF002BEF0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43D91B6-9977-C337-3BD6-D13E10DE1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B52DAF8-4B42-8E84-E050-D0F954E2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F712-F2DA-3B46-BF5A-D4241D2F0611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07923DB-931C-304B-81B5-D2D18CFD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2DDAAD1-B927-9DF7-F4C1-B2871284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3EC-9477-3646-BCA5-8B2E846C6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2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3D3645-8F1B-5396-8C8D-661C29D97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F604141-118D-E269-42C2-7DD6193C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F712-F2DA-3B46-BF5A-D4241D2F0611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EF851EE-B6B6-C870-DC4D-1ECC7D05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97D02FD-DBF6-CDF5-D3F6-DA6BE853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3EC-9477-3646-BCA5-8B2E846C6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8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51EE816-9037-6D66-D1B2-3D531D0C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F712-F2DA-3B46-BF5A-D4241D2F0611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B4E0710-E971-CFC6-5741-4A0CA63D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CD40BD2-8C98-B17D-D67F-508E9369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3EC-9477-3646-BCA5-8B2E846C6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2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E7278C-5D72-9922-C2AA-697C4B850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104A00-8CC9-9F41-DCA6-F02E3080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CE526C3-0872-B66F-B5A4-A8A4D9CA2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45392EC-E802-D2B5-8BF0-B84B4D7A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F712-F2DA-3B46-BF5A-D4241D2F0611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B4B6336-132E-6375-5810-98050A36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AC841F8-67CD-6439-3054-24407256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3EC-9477-3646-BCA5-8B2E846C6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FAE49A-63C0-EA0C-62D4-6E018A9D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0C4A7C3-DB6D-072C-2ED9-5D7A22CDE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1A3ACE-89D9-7CDC-8EBB-A62242F33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713B97-CF65-A2A9-B694-B7C151C7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F712-F2DA-3B46-BF5A-D4241D2F0611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839E69F-3F84-8C17-11F6-F773FBA4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A53A450-1880-63B9-52F5-A3BAE39F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3EC-9477-3646-BCA5-8B2E846C6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76FFFA-D9F2-1E3B-EF3E-FBEE921A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7BB49B-D4CB-6DC9-8B85-F41B9FB0E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4349D8-9D82-7256-27E7-080CBCD83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F712-F2DA-3B46-BF5A-D4241D2F0611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DF5B0A-F2A4-6CC6-0965-547E0B20A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C3EE1F-3F41-6F63-5EFC-4B3427756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A83EC-9477-3646-BCA5-8B2E846C6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0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E68883-5525-9053-CBDD-CF64A32D6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33" y="735645"/>
            <a:ext cx="8085236" cy="348572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«Можно/нельзя»: сенсорные паттерны поиска и избегания как основа пищевого поведения у детей с расстройством аутистического спектра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AE6225-12F1-D7B7-5CB1-AE3F83D4C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126" y="0"/>
            <a:ext cx="354987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5FB6EAE-A4E5-8ABB-68D4-8134F6AA9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581" y="2332890"/>
            <a:ext cx="1958706" cy="19519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DBF29836-2699-69DF-BA2B-DF597B41C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54" y="2605097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>
            <a:extLst>
              <a:ext uri="{FF2B5EF4-FFF2-40B4-BE49-F238E27FC236}">
                <a16:creationId xmlns="" xmlns:a16="http://schemas.microsoft.com/office/drawing/2014/main" id="{73DE679B-36D8-32A0-A914-382E58682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344" y="5128098"/>
            <a:ext cx="7981825" cy="721894"/>
          </a:xfrm>
          <a:prstGeom prst="roundRect">
            <a:avLst/>
          </a:prstGeom>
          <a:solidFill>
            <a:srgbClr val="A12049"/>
          </a:solidFill>
          <a:ln>
            <a:solidFill>
              <a:srgbClr val="9115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Лобанов Михаил Евгеньевич</a:t>
            </a:r>
            <a:r>
              <a:rPr lang="en-US" sz="14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,</a:t>
            </a:r>
            <a:r>
              <a:rPr lang="ru-RU" sz="14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ассистент кафедры госпитальной педиатрии и неонатологии </a:t>
            </a:r>
            <a:r>
              <a:rPr lang="ru-RU" sz="1400" dirty="0" smtClean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КИДЗ Саратовского </a:t>
            </a:r>
            <a:r>
              <a:rPr lang="ru-RU" sz="14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ГМУ им. В.И. Разумовского Минздрава РФ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CAE5A6C-6A82-3B3E-3D6F-DBEB69A5DA08}"/>
              </a:ext>
            </a:extLst>
          </p:cNvPr>
          <p:cNvSpPr txBox="1"/>
          <p:nvPr/>
        </p:nvSpPr>
        <p:spPr>
          <a:xfrm>
            <a:off x="0" y="6192961"/>
            <a:ext cx="8649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VIII</a:t>
            </a:r>
            <a:r>
              <a:rPr lang="ru-RU" sz="1600" b="1" dirty="0"/>
              <a:t> </a:t>
            </a:r>
            <a:r>
              <a:rPr lang="ru-RU" sz="1600" b="1" dirty="0" smtClean="0"/>
              <a:t>Республиканская научно-практическая </a:t>
            </a:r>
            <a:r>
              <a:rPr lang="ru-RU" sz="1600" b="1" dirty="0"/>
              <a:t>интернет-конференция </a:t>
            </a:r>
          </a:p>
          <a:p>
            <a:r>
              <a:rPr lang="ru-RU" sz="1600" b="1" dirty="0"/>
              <a:t>«Актуальные вопросы педиатрии», </a:t>
            </a:r>
            <a:r>
              <a:rPr lang="ru-RU" sz="1600" b="1" dirty="0" smtClean="0"/>
              <a:t> Донецкая </a:t>
            </a:r>
            <a:r>
              <a:rPr lang="ru-RU" sz="1600" b="1" dirty="0"/>
              <a:t>Народная Республика, Донецк, 16.04.2026 г.</a:t>
            </a:r>
          </a:p>
        </p:txBody>
      </p:sp>
    </p:spTree>
    <p:extLst>
      <p:ext uri="{BB962C8B-B14F-4D97-AF65-F5344CB8AC3E}">
        <p14:creationId xmlns:p14="http://schemas.microsoft.com/office/powerpoint/2010/main" val="29676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838254-51B3-E244-52A5-97EBCBCEA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770" y="1465999"/>
            <a:ext cx="6667826" cy="42966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538F40-7896-7D86-7F6B-A43F98D4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60" y="98363"/>
            <a:ext cx="10706521" cy="7712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Генетика РАС: что мы знаем сегодня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FF3643-1A48-10ED-3A29-C3FE04343559}"/>
              </a:ext>
            </a:extLst>
          </p:cNvPr>
          <p:cNvSpPr txBox="1"/>
          <p:nvPr/>
        </p:nvSpPr>
        <p:spPr>
          <a:xfrm>
            <a:off x="426857" y="3869307"/>
            <a:ext cx="6754826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РАС - генетически гетерогенное состояние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Наследуемость ~70-80%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&gt;1000 генов связаны с риском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Моногенные и полигенные формы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генов: регуляторы синапсов и нейрональных сетей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1CD1A7-145C-F0B2-2C51-1105CE092A1A}"/>
              </a:ext>
            </a:extLst>
          </p:cNvPr>
          <p:cNvSpPr txBox="1"/>
          <p:nvPr/>
        </p:nvSpPr>
        <p:spPr>
          <a:xfrm>
            <a:off x="0" y="635905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Genovese A, Butler MG. Clinical Assessment, Genetics, and Treatment Approaches in Autism Spectrum Disorder (ASD). Int J Mol Sci. 2020 Jul 2;21(13):4726.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10.3390/ijms21134726. PMID: 32630718; PMCID: PMC7369758.</a:t>
            </a:r>
            <a:endParaRPr lang="ru-RU" sz="6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Satterstrom FK,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Kosmicki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JA, Wang J, Breen MS, De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Rubeis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S, An JY, Peng M, Collins R, Grove J,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Klei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L, Stevens C, Reichert J, Mulhern MS,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Artomov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M, Gerges S, Sheppard B, Xu X,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Bhaduri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A, Norman U, Brand H, Schwartz G, Nguyen R, Guerrero EE, Dias C; Autism Sequencing Consortium;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iPSYCH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-Broad Consortium;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Betancur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C, Cook EH, Gallagher L, Gill M, Sutcliffe JS, Thurm A, Zwick ME,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Børglum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AD, State MW,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Cicek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AE,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Talkowski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ME, Cutler DJ, Devlin B, Sanders SJ, Roeder K, Daly MJ, Buxbaum JD. Large-Scale Exome Sequencing Study Implicates Both Developmental and Functional Changes in the Neurobiology of Autism. Cell. 2020 Feb 6;180(3):568-584.e23.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10.1016/j.cell.2019.12.036.</a:t>
            </a:r>
            <a:endParaRPr lang="ru-RU" sz="6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report on children with developmental disabilities</a:t>
            </a:r>
            <a:r>
              <a:rPr lang="ru-RU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(2023) - 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www.who.int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/publications/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/item/9789240080232</a:t>
            </a:r>
            <a:endParaRPr lang="ru-RU" sz="6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>
            <a:extLst>
              <a:ext uri="{FF2B5EF4-FFF2-40B4-BE49-F238E27FC236}">
                <a16:creationId xmlns="" xmlns:a16="http://schemas.microsoft.com/office/drawing/2014/main" id="{93C59576-1B81-E29E-446B-537847A3EDC9}"/>
              </a:ext>
            </a:extLst>
          </p:cNvPr>
          <p:cNvSpPr/>
          <p:nvPr/>
        </p:nvSpPr>
        <p:spPr>
          <a:xfrm rot="1911224">
            <a:off x="6041384" y="1820853"/>
            <a:ext cx="976277" cy="61876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51DE90-CF76-D20C-9825-83B05115F322}"/>
              </a:ext>
            </a:extLst>
          </p:cNvPr>
          <p:cNvSpPr txBox="1"/>
          <p:nvPr/>
        </p:nvSpPr>
        <p:spPr>
          <a:xfrm>
            <a:off x="1730098" y="1272306"/>
            <a:ext cx="45513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Концептуальная диаграмма, которая иллюстрирует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многоуровневую модель РАС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7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F9FC32D-7A88-D834-D6B6-B415CB403989}"/>
              </a:ext>
            </a:extLst>
          </p:cNvPr>
          <p:cNvSpPr txBox="1">
            <a:spLocks/>
          </p:cNvSpPr>
          <p:nvPr/>
        </p:nvSpPr>
        <p:spPr>
          <a:xfrm>
            <a:off x="1407560" y="98363"/>
            <a:ext cx="10706521" cy="77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Генетика РАС: что мы знаем сегодня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40B70D-D338-A82F-CDB0-104CBDAC24FB}"/>
              </a:ext>
            </a:extLst>
          </p:cNvPr>
          <p:cNvSpPr txBox="1"/>
          <p:nvPr/>
        </p:nvSpPr>
        <p:spPr>
          <a:xfrm>
            <a:off x="38959" y="6646074"/>
            <a:ext cx="1211408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Willsey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HR,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Willsey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AJ, Wang B, State MW. Genomics, convergent neuroscience and progress in understanding autism spectrum disorder. Nat Rev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Neurosci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2022 Jun;23(6):323-341.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" sz="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10.1038/s41583-022-00576-7.</a:t>
            </a:r>
            <a:endParaRPr lang="ru-RU" sz="6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04FE28C-4085-062A-AA31-FD38B1897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601" y="1813636"/>
            <a:ext cx="3579824" cy="4729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BC832F-6FA5-985F-B0EA-8689EB5FEA89}"/>
              </a:ext>
            </a:extLst>
          </p:cNvPr>
          <p:cNvSpPr txBox="1"/>
          <p:nvPr/>
        </p:nvSpPr>
        <p:spPr>
          <a:xfrm>
            <a:off x="103129" y="1513055"/>
            <a:ext cx="7500829" cy="4355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Хотя РАС - очень гетерогенное состояние, множество разрозненных генов сходятся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общих биологических путях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 первую очередь: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Синаптическая функция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Развитие кортикальных проекционных нейронов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Регуляция транскрипции в раннем развитии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Баланс возбуждения и торможения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РАС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генов влияют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кортикальных сетей, которые участвуют в сенсорной интеграции и обработке сигналов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 объясняет, почему разные генетические мутации могут приводить к сходным сенсорным фенотипам при РАС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C3D564C-149E-FFD3-9D65-111D91D00F18}"/>
              </a:ext>
            </a:extLst>
          </p:cNvPr>
          <p:cNvSpPr txBox="1"/>
          <p:nvPr/>
        </p:nvSpPr>
        <p:spPr>
          <a:xfrm>
            <a:off x="8181473" y="1035295"/>
            <a:ext cx="378607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Конвергенция генов РАС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клеточным типам</a:t>
            </a:r>
          </a:p>
        </p:txBody>
      </p:sp>
    </p:spTree>
    <p:extLst>
      <p:ext uri="{BB962C8B-B14F-4D97-AF65-F5344CB8AC3E}">
        <p14:creationId xmlns:p14="http://schemas.microsoft.com/office/powerpoint/2010/main" val="359109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DE2458-983D-C3DE-CAC4-7F42BBA311D2}"/>
              </a:ext>
            </a:extLst>
          </p:cNvPr>
          <p:cNvSpPr txBox="1"/>
          <p:nvPr/>
        </p:nvSpPr>
        <p:spPr>
          <a:xfrm>
            <a:off x="38959" y="6646074"/>
            <a:ext cx="121140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en" sz="5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Yorke I, Murphy J, </a:t>
            </a:r>
            <a:r>
              <a:rPr lang="en" sz="5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Rijsdijk</a:t>
            </a:r>
            <a:r>
              <a:rPr lang="en" sz="5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" sz="5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Colvert</a:t>
            </a:r>
            <a:r>
              <a:rPr lang="en" sz="5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" sz="5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Lietz</a:t>
            </a:r>
            <a:r>
              <a:rPr lang="en" sz="5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" sz="5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Happé</a:t>
            </a:r>
            <a:r>
              <a:rPr lang="en" sz="5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F, Bird G. Alexithymia may explain the genetic relationship between autism and sensory sensitivity. </a:t>
            </a:r>
            <a:r>
              <a:rPr lang="en" sz="5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Transl</a:t>
            </a:r>
            <a:r>
              <a:rPr lang="en" sz="5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Psychiatry. 2025 Mar 5;15(1):75. </a:t>
            </a:r>
            <a:r>
              <a:rPr lang="en" sz="5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" sz="5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10.1038/s41398-025-03254-1.</a:t>
            </a:r>
            <a:endParaRPr lang="ru-RU" sz="5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562BFF6-9C63-A548-74AC-66C88D858B95}"/>
              </a:ext>
            </a:extLst>
          </p:cNvPr>
          <p:cNvSpPr txBox="1">
            <a:spLocks/>
          </p:cNvSpPr>
          <p:nvPr/>
        </p:nvSpPr>
        <p:spPr>
          <a:xfrm>
            <a:off x="1407560" y="98363"/>
            <a:ext cx="10706521" cy="77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Генетика РАС: что мы знаем сегодня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C35904-B552-4841-E862-71CB35F925F1}"/>
              </a:ext>
            </a:extLst>
          </p:cNvPr>
          <p:cNvSpPr txBox="1"/>
          <p:nvPr/>
        </p:nvSpPr>
        <p:spPr>
          <a:xfrm>
            <a:off x="123754" y="1495674"/>
            <a:ext cx="7884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Авторы</a:t>
            </a:r>
            <a:r>
              <a:rPr lang="ru-RU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изучали подростков-близнецов и измеряли три параметра: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Аутизм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сенсорные симптомы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алекситимию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трудности в осознании и описании своих эмоций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Главное открытие: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хотя аутизм и сенсорная чувствительность изначально были связаны, этот генетический эффект исчезал, когда авторы учитывали влияние алекситимии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 значит, что: </a:t>
            </a:r>
            <a:r>
              <a:rPr lang="ru-RU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генетические факторы, которые связаны с эмоциональной регуляцией (алекситимия), также сильнее связаны с сенсорными симптомами, чем собственно РАС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Иначе говоря: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сенсорные симптомы и алекситимия имеют общую генетическую основу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связь между аутизмом и сенсорной чувствительностью «теряется», если убрать эффект алекситимии из анализа, это означает, что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сенсорные особенности могут быть опосредованы не только «генами РАС», но и генетическими факторами, влияющими 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эмоционные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процессы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80B4235-1550-E448-A2AF-481B5CBCE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046" y="992409"/>
            <a:ext cx="4106035" cy="52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7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F9FC32D-7A88-D834-D6B6-B415CB403989}"/>
              </a:ext>
            </a:extLst>
          </p:cNvPr>
          <p:cNvSpPr txBox="1">
            <a:spLocks/>
          </p:cNvSpPr>
          <p:nvPr/>
        </p:nvSpPr>
        <p:spPr>
          <a:xfrm>
            <a:off x="1407560" y="98363"/>
            <a:ext cx="10706521" cy="77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Генетика РАС: что мы знаем сегодня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E7CE798-B32E-15B5-DB40-8A51DC4BCEED}"/>
              </a:ext>
            </a:extLst>
          </p:cNvPr>
          <p:cNvSpPr txBox="1"/>
          <p:nvPr/>
        </p:nvSpPr>
        <p:spPr>
          <a:xfrm>
            <a:off x="38959" y="6310125"/>
            <a:ext cx="1211408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en" sz="5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Hudac</a:t>
            </a:r>
            <a:r>
              <a:rPr lang="en" sz="5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CM, Friedman NR, Ward VR, </a:t>
            </a:r>
            <a:r>
              <a:rPr lang="en" sz="5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Estreicher</a:t>
            </a:r>
            <a:r>
              <a:rPr lang="en" sz="5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RE, Dorsey GC, Bernier RA, Kurtz-Nelson EC, Earl RK, Eichler EE, Neuhaus E. Characterizing Sensory Phenotypes of Subgroups with a Known Genetic Etiology Pertaining to Diagnoses of Autism Spectrum Disorder and Intellectual Disability. J Autism Dev </a:t>
            </a:r>
            <a:r>
              <a:rPr lang="en" sz="5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Disord</a:t>
            </a:r>
            <a:r>
              <a:rPr lang="en" sz="5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2024 Jun;54(6):2386-2401. </a:t>
            </a:r>
            <a:r>
              <a:rPr lang="en" sz="5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" sz="5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10.1007/s10803-023-05897-9.</a:t>
            </a:r>
            <a:endParaRPr lang="ru-RU" sz="5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0A41744-09C0-DF4F-BD36-DB9E08910B91}"/>
              </a:ext>
            </a:extLst>
          </p:cNvPr>
          <p:cNvSpPr txBox="1"/>
          <p:nvPr/>
        </p:nvSpPr>
        <p:spPr>
          <a:xfrm>
            <a:off x="218153" y="1505923"/>
            <a:ext cx="117309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ADNP, CHD8, DYRK1A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у этих генетических подгрупп были выраженные проявления сенсорного поиска (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sensory seeking),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сравнению с идиопатическим РАС</a:t>
            </a:r>
          </a:p>
          <a:p>
            <a:pPr algn="just"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SCN2A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ассоциировался с преобладающими сенсорными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гиперчувствительностями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sensory sensitivities)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GRIN2B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участники с этой генетической мутацией имели меньше сенсорного избегания (гиперчувствительности) (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sensation avoidance),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чем группа идиопатического РАС</a:t>
            </a:r>
          </a:p>
          <a:p>
            <a:pPr algn="just"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П.С.: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 не означает, что каждый человек с мутацией в </a:t>
            </a:r>
            <a:r>
              <a:rPr lang="ru-RU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SCN2A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будет гиперчувствительным, но статистически такие тенденции прослеживаются в больших выборках </a:t>
            </a:r>
          </a:p>
          <a:p>
            <a:pPr algn="just">
              <a:lnSpc>
                <a:spcPct val="150000"/>
              </a:lnSpc>
            </a:pPr>
            <a:r>
              <a:rPr lang="ru-RU" sz="16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одна из первых работ, показывающих, что конкретные гены РАС могут частично определять тип сенсорного поведения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16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6DC8EF54-72EC-4F62-EA52-52C609CF83B3}"/>
              </a:ext>
            </a:extLst>
          </p:cNvPr>
          <p:cNvSpPr txBox="1">
            <a:spLocks/>
          </p:cNvSpPr>
          <p:nvPr/>
        </p:nvSpPr>
        <p:spPr>
          <a:xfrm>
            <a:off x="1407560" y="98362"/>
            <a:ext cx="10706521" cy="1022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DC8857-AE64-2F57-2072-F8F22A484680}"/>
              </a:ext>
            </a:extLst>
          </p:cNvPr>
          <p:cNvSpPr txBox="1"/>
          <p:nvPr/>
        </p:nvSpPr>
        <p:spPr>
          <a:xfrm>
            <a:off x="256772" y="1656920"/>
            <a:ext cx="11424172" cy="372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dirty="0">
                <a:solidFill>
                  <a:srgbClr val="2E2B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 мы понимаем на сегодняшний день</a:t>
            </a:r>
          </a:p>
          <a:p>
            <a:endParaRPr lang="ru-RU" sz="2000" b="0" i="0" dirty="0">
              <a:solidFill>
                <a:srgbClr val="2E2B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0" i="0" dirty="0">
              <a:solidFill>
                <a:srgbClr val="2E2B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E2B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Сенсорные особенности - ключевой механизм формирования пищевого поведения при РАС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 err="1">
                <a:solidFill>
                  <a:srgbClr val="2E2B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Гипер</a:t>
            </a:r>
            <a:r>
              <a:rPr lang="ru-RU" sz="2000" b="0" i="0" dirty="0">
                <a:solidFill>
                  <a:srgbClr val="2E2B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и гипочувствительность формируют разные </a:t>
            </a:r>
            <a:r>
              <a:rPr lang="ru-RU" sz="2000" b="0" i="0" dirty="0" err="1">
                <a:solidFill>
                  <a:srgbClr val="2E2B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нутритивные</a:t>
            </a:r>
            <a:r>
              <a:rPr lang="ru-RU" sz="2000" b="0" i="0" dirty="0">
                <a:solidFill>
                  <a:srgbClr val="2E2B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траектории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E2B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Сенсорные профили имеют нейробиологическую основу (синаптическая регуляция, система вознаграждения)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E2B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Генетические подтипы частично коррелируют с сенсорными фенотипами</a:t>
            </a:r>
          </a:p>
        </p:txBody>
      </p:sp>
    </p:spTree>
    <p:extLst>
      <p:ext uri="{BB962C8B-B14F-4D97-AF65-F5344CB8AC3E}">
        <p14:creationId xmlns:p14="http://schemas.microsoft.com/office/powerpoint/2010/main" val="4073725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6DC8EF54-72EC-4F62-EA52-52C609CF83B3}"/>
              </a:ext>
            </a:extLst>
          </p:cNvPr>
          <p:cNvSpPr txBox="1">
            <a:spLocks/>
          </p:cNvSpPr>
          <p:nvPr/>
        </p:nvSpPr>
        <p:spPr>
          <a:xfrm>
            <a:off x="1407560" y="98362"/>
            <a:ext cx="10706521" cy="1022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DC8857-AE64-2F57-2072-F8F22A484680}"/>
              </a:ext>
            </a:extLst>
          </p:cNvPr>
          <p:cNvSpPr txBox="1"/>
          <p:nvPr/>
        </p:nvSpPr>
        <p:spPr>
          <a:xfrm>
            <a:off x="383914" y="1815050"/>
            <a:ext cx="11424172" cy="295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dirty="0">
                <a:solidFill>
                  <a:srgbClr val="2525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Ограничения и открытые вопросы</a:t>
            </a:r>
          </a:p>
          <a:p>
            <a:pPr algn="ctr"/>
            <a:endParaRPr lang="ru-RU" sz="2000" b="1" i="0" dirty="0">
              <a:solidFill>
                <a:srgbClr val="2525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E2B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Патогенез РАС остаётся до конца не раскрытым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E2B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Причинные механизмы формирования сенсорных профилей не установлены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E2B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Недостаточно продольных исследований</a:t>
            </a:r>
            <a:br>
              <a:rPr lang="ru-RU" sz="2000" b="0" i="0" dirty="0">
                <a:solidFill>
                  <a:srgbClr val="2E2B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0" dirty="0">
                <a:solidFill>
                  <a:srgbClr val="2E2B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(генетика - сенсорика - питание)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ru-RU" sz="2000" b="0" i="0" dirty="0">
                <a:solidFill>
                  <a:srgbClr val="2E2B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Недостаточно данных для разработки стандартов модификации сенсорного профиля</a:t>
            </a:r>
          </a:p>
        </p:txBody>
      </p:sp>
    </p:spTree>
    <p:extLst>
      <p:ext uri="{BB962C8B-B14F-4D97-AF65-F5344CB8AC3E}">
        <p14:creationId xmlns:p14="http://schemas.microsoft.com/office/powerpoint/2010/main" val="397457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6DC8EF54-72EC-4F62-EA52-52C609CF83B3}"/>
              </a:ext>
            </a:extLst>
          </p:cNvPr>
          <p:cNvSpPr txBox="1">
            <a:spLocks/>
          </p:cNvSpPr>
          <p:nvPr/>
        </p:nvSpPr>
        <p:spPr>
          <a:xfrm>
            <a:off x="1407560" y="98362"/>
            <a:ext cx="10706521" cy="1022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DC8857-AE64-2F57-2072-F8F22A484680}"/>
              </a:ext>
            </a:extLst>
          </p:cNvPr>
          <p:cNvSpPr txBox="1"/>
          <p:nvPr/>
        </p:nvSpPr>
        <p:spPr>
          <a:xfrm>
            <a:off x="383914" y="1815050"/>
            <a:ext cx="11424172" cy="295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dirty="0">
                <a:solidFill>
                  <a:srgbClr val="2525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Практическая позиция на сегодняшний день</a:t>
            </a:r>
          </a:p>
          <a:p>
            <a:endParaRPr lang="ru-RU" sz="2000" b="1" i="0" dirty="0">
              <a:solidFill>
                <a:srgbClr val="2525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i="0" dirty="0">
                <a:solidFill>
                  <a:srgbClr val="2525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Основной фокус - не «изменить сенсорную систему», а адаптировать питание к сенсорному профилю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i="0" dirty="0">
                <a:solidFill>
                  <a:srgbClr val="2525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Обязательна оценка:</a:t>
            </a:r>
            <a:r>
              <a:rPr lang="ru-RU" sz="2000" dirty="0">
                <a:solidFill>
                  <a:srgbClr val="2525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>
                <a:solidFill>
                  <a:srgbClr val="2525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сенсорного профиля</a:t>
            </a:r>
            <a:r>
              <a:rPr lang="ru-RU" sz="2000" dirty="0">
                <a:solidFill>
                  <a:srgbClr val="2525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0" dirty="0" err="1">
                <a:solidFill>
                  <a:srgbClr val="2525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нутритивного</a:t>
            </a:r>
            <a:r>
              <a:rPr lang="ru-RU" sz="2000" i="0" dirty="0">
                <a:solidFill>
                  <a:srgbClr val="2525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статуса</a:t>
            </a:r>
            <a:r>
              <a:rPr lang="ru-RU" sz="2000" dirty="0">
                <a:solidFill>
                  <a:srgbClr val="2525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0" dirty="0">
                <a:solidFill>
                  <a:srgbClr val="2525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антропометрии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i="0" dirty="0">
                <a:solidFill>
                  <a:srgbClr val="2525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Мультидисциплинарный подход: педиатр, психиатр, психолог, гастроэнтеролог, </a:t>
            </a:r>
            <a:r>
              <a:rPr lang="ru-RU" sz="2000" i="0" dirty="0" err="1">
                <a:solidFill>
                  <a:srgbClr val="2525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нутрициолог</a:t>
            </a:r>
            <a:endParaRPr lang="ru-RU" sz="2000" i="0" dirty="0">
              <a:solidFill>
                <a:srgbClr val="2525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84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550082C4-4282-0D9A-8F1C-63279973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144"/>
            <a:ext cx="2087547" cy="20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933E390-3D1D-B438-3701-34D59B6FC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25" r="13977" b="10075"/>
          <a:stretch/>
        </p:blipFill>
        <p:spPr>
          <a:xfrm>
            <a:off x="4808394" y="0"/>
            <a:ext cx="738360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FAE731-9CD7-4267-7E51-2BAA0B2D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08" y="2257320"/>
            <a:ext cx="8734353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3194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538F40-7896-7D86-7F6B-A43F98D4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486" y="508021"/>
            <a:ext cx="6493042" cy="63177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6D9216-E260-CE1D-DA21-FD3F99E1E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91" y="1691295"/>
            <a:ext cx="11632818" cy="428324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Расстройства аутистического спектра (РАС) встречаются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детей 3,2%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CDC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США 2025); по данным глобального анализа</a:t>
            </a:r>
            <a:r>
              <a:rPr lang="ru-RU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(2025 г.) - около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из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человек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в мире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(0,79% населения)</a:t>
            </a:r>
          </a:p>
          <a:p>
            <a:pPr algn="just">
              <a:lnSpc>
                <a:spcPct val="150000"/>
              </a:lnSpc>
            </a:pP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42-88%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детей с РАС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испытывают сенсорные нарушения</a:t>
            </a:r>
            <a:r>
              <a:rPr lang="ru-RU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сенсорный поиск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(гипочувствительность) /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сенсорное избегание 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(гиперчувствительность)</a:t>
            </a:r>
          </a:p>
          <a:p>
            <a:pPr algn="just">
              <a:lnSpc>
                <a:spcPct val="150000"/>
              </a:lnSpc>
            </a:pP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46-89%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детей с РАС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имеют нарушения пищевого поведеня</a:t>
            </a:r>
            <a:r>
              <a:rPr lang="ru-RU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выраженную избирательность,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пикацизм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полифагию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д.р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Систематический обзор</a:t>
            </a:r>
            <a:r>
              <a:rPr lang="ru-RU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подтверждает: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сенсорная дисфункция - ведущий механизм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нарушений приёма пищи при РАС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Связь сенсорных особенностей и пищевого поведения при РАС изучена недостаточно: исследований мало, патогенез не раскрыт, рекомендации отсутствуют</a:t>
            </a:r>
          </a:p>
          <a:p>
            <a:pPr algn="just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E24751-800B-93D3-EC92-3D58F41315F2}"/>
              </a:ext>
            </a:extLst>
          </p:cNvPr>
          <p:cNvSpPr txBox="1"/>
          <p:nvPr/>
        </p:nvSpPr>
        <p:spPr>
          <a:xfrm>
            <a:off x="414803" y="6160170"/>
            <a:ext cx="1177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n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Santomauro</a:t>
            </a:r>
            <a:r>
              <a:rPr lang="en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D.F. et al. The global epidemiology and health burden of the autism spectrum: Findings from the Global Burden of Disease Study 2021 //</a:t>
            </a:r>
            <a:r>
              <a:rPr lang="ru-RU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Lancet Psychiatry. – 2025. – </a:t>
            </a:r>
            <a:r>
              <a:rPr lang="ru-RU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Т. 12. – №. 2. – С. 111-121.</a:t>
            </a:r>
          </a:p>
          <a:p>
            <a:pPr marL="228600" indent="-228600" algn="just">
              <a:buFontTx/>
              <a:buAutoNum type="arabicPeriod"/>
            </a:pP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Salah A. et al. Sensory processing patterns among children with autism spectrum disorder (ASD) and attention deficit hyperactivity disorder (ADHD) using short sensory profile and evoked potentials: a case–control study. Middle East Current Psychiatry. – 2024. –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Т. 31. – №. 1. – С. 52.</a:t>
            </a:r>
          </a:p>
          <a:p>
            <a:pPr marL="228600" indent="-228600" algn="just">
              <a:buFontTx/>
              <a:buAutoNum type="arabicPeriod"/>
            </a:pPr>
            <a:r>
              <a:rPr lang="en" sz="600" dirty="0" err="1">
                <a:latin typeface="Arial" panose="020B0604020202020204" pitchFamily="34" charset="0"/>
                <a:cs typeface="Arial" panose="020B0604020202020204" pitchFamily="34" charset="0"/>
              </a:rPr>
              <a:t>Önal</a:t>
            </a: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 S., </a:t>
            </a:r>
            <a:r>
              <a:rPr lang="en" sz="600" dirty="0" err="1">
                <a:latin typeface="Arial" panose="020B0604020202020204" pitchFamily="34" charset="0"/>
                <a:cs typeface="Arial" panose="020B0604020202020204" pitchFamily="34" charset="0"/>
              </a:rPr>
              <a:t>Uçar</a:t>
            </a: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 A. FEEDING BEHAVIORS IN CHILDREN WITH AUTISM SPECTRUM DISORDER: A CROSS-SECTIONAL STUDY //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ESTÜDAM </a:t>
            </a:r>
            <a:r>
              <a:rPr lang="en" sz="600" dirty="0" err="1">
                <a:latin typeface="Arial" panose="020B0604020202020204" pitchFamily="34" charset="0"/>
                <a:cs typeface="Arial" panose="020B0604020202020204" pitchFamily="34" charset="0"/>
              </a:rPr>
              <a:t>Halk</a:t>
            </a: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600" dirty="0" err="1">
                <a:latin typeface="Arial" panose="020B0604020202020204" pitchFamily="34" charset="0"/>
                <a:cs typeface="Arial" panose="020B0604020202020204" pitchFamily="34" charset="0"/>
              </a:rPr>
              <a:t>Sağlığı</a:t>
            </a: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600" dirty="0" err="1">
                <a:latin typeface="Arial" panose="020B0604020202020204" pitchFamily="34" charset="0"/>
                <a:cs typeface="Arial" panose="020B0604020202020204" pitchFamily="34" charset="0"/>
              </a:rPr>
              <a:t>Dergisi</a:t>
            </a: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. – 2024. –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Т. 9. – №. 2. – С. 174-182.</a:t>
            </a:r>
          </a:p>
          <a:p>
            <a:pPr marL="228600" indent="-228600" algn="just">
              <a:buFontTx/>
              <a:buAutoNum type="arabicPeriod"/>
            </a:pPr>
            <a:r>
              <a:rPr lang="en" sz="600" dirty="0" err="1">
                <a:latin typeface="Arial" panose="020B0604020202020204" pitchFamily="34" charset="0"/>
                <a:cs typeface="Arial" panose="020B0604020202020204" pitchFamily="34" charset="0"/>
              </a:rPr>
              <a:t>Elsayed</a:t>
            </a: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 H. E. et al. Systematic review of the relation between feeding problems and sensory processing in children with autism spectrum disorder. American journal of speech-language pathology. – 2022. –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Т. 31. – №. 6. – С. 2875-2899.</a:t>
            </a:r>
          </a:p>
        </p:txBody>
      </p:sp>
    </p:spTree>
    <p:extLst>
      <p:ext uri="{BB962C8B-B14F-4D97-AF65-F5344CB8AC3E}">
        <p14:creationId xmlns:p14="http://schemas.microsoft.com/office/powerpoint/2010/main" val="250390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538F40-7896-7D86-7F6B-A43F98D4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792" y="96253"/>
            <a:ext cx="10175279" cy="131130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Сенсорные нарушения: центральный механизм пищевого поведения при РАС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6D9216-E260-CE1D-DA21-FD3F99E1E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746297"/>
            <a:ext cx="11536565" cy="374010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Пищевое поведение при РАС напрямую связано с сенсорным профилем</a:t>
            </a:r>
            <a:r>
              <a:rPr lang="ru-RU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Вкусовая, тактильная и оральная чувствительность -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главные факторы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избирательности рациона</a:t>
            </a:r>
            <a:r>
              <a:rPr lang="ru-RU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Новое крупное исследование 2025 г. показало, что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оральная и вестибулярная сенсорная чувствительность прямо связана с нарушениями питания у детей с РАС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(ограниченный рацион, отказ от еды, капризы во время еды). Сенсорные реакции объясняют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до значительной части вариации пищевого поведения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между детьми с РАС и нейротипичными сверстниками</a:t>
            </a:r>
            <a:r>
              <a:rPr lang="ru-RU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большом кросс-секционном исследовании с использованием </a:t>
            </a: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Short Sensory Profile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BAMBI </a:t>
            </a:r>
            <a:r>
              <a:rPr lang="ru-RU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сильные корреляции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обнаружены между сенсорными аномалиями (особенно вкуса/запаха, тактильной чувствительности) и ограниченной диетой</a:t>
            </a:r>
            <a:r>
              <a:rPr lang="ru-RU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E24751-800B-93D3-EC92-3D58F41315F2}"/>
              </a:ext>
            </a:extLst>
          </p:cNvPr>
          <p:cNvSpPr txBox="1"/>
          <p:nvPr/>
        </p:nvSpPr>
        <p:spPr>
          <a:xfrm>
            <a:off x="225162" y="6201421"/>
            <a:ext cx="1174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en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Mirizzi P, Esposito M, Ricciardi O, Bove D, Fadda R, </a:t>
            </a:r>
            <a:r>
              <a:rPr lang="en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Caffò</a:t>
            </a:r>
            <a:r>
              <a:rPr lang="en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AO, Mazza M, </a:t>
            </a:r>
            <a:r>
              <a:rPr lang="en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Valenti</a:t>
            </a:r>
            <a:r>
              <a:rPr lang="en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M. Food Selectivity in Children with Autism Spectrum Disorder and in Typically Developing Peers: Sensory Processing, Parental Practices, and Gastrointestinal Symptoms. Nutrients. 2025 Aug 28;17(17):2798. </a:t>
            </a:r>
            <a:r>
              <a:rPr lang="en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10.3390/nu17172798. PMID: 40944186; PMCID: PMC12430742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Riccio MP, Marino M, </a:t>
            </a:r>
            <a:r>
              <a:rPr lang="en" sz="600" dirty="0" err="1">
                <a:latin typeface="Arial" panose="020B0604020202020204" pitchFamily="34" charset="0"/>
                <a:cs typeface="Arial" panose="020B0604020202020204" pitchFamily="34" charset="0"/>
              </a:rPr>
              <a:t>Garotti</a:t>
            </a: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" sz="600" dirty="0" err="1">
                <a:latin typeface="Arial" panose="020B0604020202020204" pitchFamily="34" charset="0"/>
                <a:cs typeface="Arial" panose="020B0604020202020204" pitchFamily="34" charset="0"/>
              </a:rPr>
              <a:t>Tassiello</a:t>
            </a: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" sz="600" dirty="0" err="1">
                <a:latin typeface="Arial" panose="020B0604020202020204" pitchFamily="34" charset="0"/>
                <a:cs typeface="Arial" panose="020B0604020202020204" pitchFamily="34" charset="0"/>
              </a:rPr>
              <a:t>Maffettone</a:t>
            </a: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 V, </a:t>
            </a:r>
            <a:r>
              <a:rPr lang="en" sz="600" dirty="0" err="1">
                <a:latin typeface="Arial" panose="020B0604020202020204" pitchFamily="34" charset="0"/>
                <a:cs typeface="Arial" panose="020B0604020202020204" pitchFamily="34" charset="0"/>
              </a:rPr>
              <a:t>Pezone</a:t>
            </a: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" sz="600" dirty="0" err="1">
                <a:latin typeface="Arial" panose="020B0604020202020204" pitchFamily="34" charset="0"/>
                <a:cs typeface="Arial" panose="020B0604020202020204" pitchFamily="34" charset="0"/>
              </a:rPr>
              <a:t>Bravaccio</a:t>
            </a: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 C. Food selectivity in Autism Spectrum Disorder: implications of eating, sensory and </a:t>
            </a:r>
            <a:r>
              <a:rPr lang="en" sz="600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 profile. Front Psychiatry. 2025 Jun 2;16:1587454. </a:t>
            </a:r>
            <a:r>
              <a:rPr lang="en" sz="6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" sz="600" dirty="0">
                <a:latin typeface="Arial" panose="020B0604020202020204" pitchFamily="34" charset="0"/>
                <a:cs typeface="Arial" panose="020B0604020202020204" pitchFamily="34" charset="0"/>
              </a:rPr>
              <a:t>: 10.3389/fpsyt.2025.1587454. PMID: 40530068; PMCID: PMC12171170.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en" sz="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Karaca</a:t>
            </a:r>
            <a:r>
              <a:rPr lang="en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B. D. et al. The relationship between sensory sensitivity and eating problems in children with autism spectrum disorder //Research in Autism. – 2025. – </a:t>
            </a:r>
            <a:r>
              <a:rPr lang="ru-RU" sz="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Т. 127. – С. 202684.</a:t>
            </a:r>
          </a:p>
        </p:txBody>
      </p:sp>
    </p:spTree>
    <p:extLst>
      <p:ext uri="{BB962C8B-B14F-4D97-AF65-F5344CB8AC3E}">
        <p14:creationId xmlns:p14="http://schemas.microsoft.com/office/powerpoint/2010/main" val="169662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538F40-7896-7D86-7F6B-A43F98D4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792" y="96253"/>
            <a:ext cx="10175279" cy="131130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Сенсорные особенности питания при РАС: </a:t>
            </a:r>
            <a:b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это и чем отличается от </a:t>
            </a:r>
            <a:r>
              <a:rPr lang="e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ARFID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851143E-FF4C-7333-068C-B95A2E7271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5125" r="4380" b="7527"/>
          <a:stretch/>
        </p:blipFill>
        <p:spPr>
          <a:xfrm>
            <a:off x="391545" y="1560065"/>
            <a:ext cx="5087980" cy="45412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19D35F7-F277-0B0D-69B9-A4E162AE05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" t="6674" r="5619" b="19083"/>
          <a:stretch/>
        </p:blipFill>
        <p:spPr>
          <a:xfrm>
            <a:off x="5848405" y="2037863"/>
            <a:ext cx="6172302" cy="32596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2795EEF-A088-E09C-29B2-CB8245D53282}"/>
              </a:ext>
            </a:extLst>
          </p:cNvPr>
          <p:cNvSpPr txBox="1"/>
          <p:nvPr/>
        </p:nvSpPr>
        <p:spPr>
          <a:xfrm>
            <a:off x="109416" y="6392415"/>
            <a:ext cx="11698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08000">
              <a:buFont typeface="Arial" panose="020B0604020202020204" pitchFamily="34" charset="0"/>
              <a:buChar char="•"/>
            </a:pPr>
            <a:r>
              <a:rPr lang="en" sz="600" i="1" dirty="0" err="1">
                <a:latin typeface="Arial" panose="020B0604020202020204" pitchFamily="34" charset="0"/>
                <a:cs typeface="Arial" panose="020B0604020202020204" pitchFamily="34" charset="0"/>
              </a:rPr>
              <a:t>Nimbley</a:t>
            </a:r>
            <a:r>
              <a:rPr lang="en" sz="600" i="1" dirty="0">
                <a:latin typeface="Arial" panose="020B0604020202020204" pitchFamily="34" charset="0"/>
                <a:cs typeface="Arial" panose="020B0604020202020204" pitchFamily="34" charset="0"/>
              </a:rPr>
              <a:t> E. et al. Sensory processing and eating </a:t>
            </a:r>
            <a:r>
              <a:rPr lang="en" sz="600" i="1" dirty="0" err="1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en" sz="600" i="1" dirty="0">
                <a:latin typeface="Arial" panose="020B0604020202020204" pitchFamily="34" charset="0"/>
                <a:cs typeface="Arial" panose="020B0604020202020204" pitchFamily="34" charset="0"/>
              </a:rPr>
              <a:t> in autism: A systematic review</a:t>
            </a:r>
            <a:r>
              <a:rPr lang="ru-RU" sz="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" sz="600" i="1" dirty="0">
                <a:latin typeface="Arial" panose="020B0604020202020204" pitchFamily="34" charset="0"/>
                <a:cs typeface="Arial" panose="020B0604020202020204" pitchFamily="34" charset="0"/>
              </a:rPr>
              <a:t>European Eating Disorders Review. – 2022. – </a:t>
            </a:r>
            <a:r>
              <a:rPr lang="ru-RU" sz="600" i="1" dirty="0">
                <a:latin typeface="Arial" panose="020B0604020202020204" pitchFamily="34" charset="0"/>
                <a:cs typeface="Arial" panose="020B0604020202020204" pitchFamily="34" charset="0"/>
              </a:rPr>
              <a:t>Т. 30. – №. 5. – С. 538-559.</a:t>
            </a:r>
          </a:p>
          <a:p>
            <a:pPr marL="171450" indent="-108000">
              <a:buFont typeface="Arial" panose="020B0604020202020204" pitchFamily="34" charset="0"/>
              <a:buChar char="•"/>
            </a:pPr>
            <a:r>
              <a:rPr lang="en-US" sz="600" i="1" dirty="0" err="1">
                <a:latin typeface="Arial" panose="020B0604020202020204" pitchFamily="34" charset="0"/>
                <a:cs typeface="Arial" panose="020B0604020202020204" pitchFamily="34" charset="0"/>
              </a:rPr>
              <a:t>Elsayed</a:t>
            </a:r>
            <a:r>
              <a:rPr lang="en-US" sz="600" i="1" dirty="0">
                <a:latin typeface="Arial" panose="020B0604020202020204" pitchFamily="34" charset="0"/>
                <a:cs typeface="Arial" panose="020B0604020202020204" pitchFamily="34" charset="0"/>
              </a:rPr>
              <a:t> H. E. et al. Systematic review of the relation between feeding problems and sensory processing in children with autism spectrum disorder</a:t>
            </a:r>
            <a:r>
              <a:rPr lang="ru-RU" sz="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00" i="1" dirty="0">
                <a:latin typeface="Arial" panose="020B0604020202020204" pitchFamily="34" charset="0"/>
                <a:cs typeface="Arial" panose="020B0604020202020204" pitchFamily="34" charset="0"/>
              </a:rPr>
              <a:t>American journal of speech-language pathology. – 2022. – </a:t>
            </a:r>
            <a:r>
              <a:rPr lang="ru-RU" sz="600" i="1" dirty="0">
                <a:latin typeface="Arial" panose="020B0604020202020204" pitchFamily="34" charset="0"/>
                <a:cs typeface="Arial" panose="020B0604020202020204" pitchFamily="34" charset="0"/>
              </a:rPr>
              <a:t>Т. 31. – №. 6. – С. 2875-2899.</a:t>
            </a:r>
          </a:p>
          <a:p>
            <a:pPr marL="171450" indent="-108000">
              <a:buFont typeface="Arial" panose="020B0604020202020204" pitchFamily="34" charset="0"/>
              <a:buChar char="•"/>
            </a:pPr>
            <a:r>
              <a:rPr lang="en" sz="600" i="1" dirty="0">
                <a:latin typeface="Arial" panose="020B0604020202020204" pitchFamily="34" charset="0"/>
                <a:cs typeface="Arial" panose="020B0604020202020204" pitchFamily="34" charset="0"/>
              </a:rPr>
              <a:t>American Psychiatric Association et al. Diagnostic and statistical manual of mental disorders. – American psychiatric association, 2013.</a:t>
            </a:r>
            <a:endParaRPr lang="ru-RU" sz="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538F40-7896-7D86-7F6B-A43F98D4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420" y="161202"/>
            <a:ext cx="10044649" cy="10196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 гипочувствительность: разные механизмы - разные пищевые сценарии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29C9C0F-4A15-B725-1AEB-091338C18F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3" t="5789" r="7079"/>
          <a:stretch/>
        </p:blipFill>
        <p:spPr>
          <a:xfrm>
            <a:off x="565078" y="1407560"/>
            <a:ext cx="5219273" cy="45944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7A205CA-9D1E-5AD9-921E-7C36A49D86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54" r="4383" b="6004"/>
          <a:stretch/>
        </p:blipFill>
        <p:spPr>
          <a:xfrm>
            <a:off x="6761747" y="1407560"/>
            <a:ext cx="4664466" cy="520171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7AB22-DBE1-35BA-FFD2-F3F554EA9CFD}"/>
              </a:ext>
            </a:extLst>
          </p:cNvPr>
          <p:cNvSpPr/>
          <p:nvPr/>
        </p:nvSpPr>
        <p:spPr>
          <a:xfrm>
            <a:off x="405636" y="5802659"/>
            <a:ext cx="701269" cy="2543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3CAB620-8EF2-676E-46C3-F6BACDAC8E1E}"/>
              </a:ext>
            </a:extLst>
          </p:cNvPr>
          <p:cNvSpPr txBox="1"/>
          <p:nvPr/>
        </p:nvSpPr>
        <p:spPr>
          <a:xfrm>
            <a:off x="67033" y="6650895"/>
            <a:ext cx="117416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en" sz="600" b="0" i="0" dirty="0">
                <a:solidFill>
                  <a:srgbClr val="212121"/>
                </a:solidFill>
                <a:effectLst/>
                <a:latin typeface="system-ui"/>
              </a:rPr>
              <a:t>Valenzuela-Zamora AF, Ramírez-Valenzuela DG, Ramos-Jiménez A. Food Selectivity and Its Implications Associated with Gastrointestinal Disorders in Children with Autism Spectrum Disorders. Nutrients. 2022 Jun 27;14(13):2660.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" sz="600" b="0" i="0" dirty="0">
                <a:solidFill>
                  <a:srgbClr val="212121"/>
                </a:solidFill>
                <a:effectLst/>
                <a:latin typeface="system-ui"/>
              </a:rPr>
              <a:t>: 10.3390/nu14132660. PMID: 35807840; PMCID: PMC9268444.</a:t>
            </a:r>
            <a:endParaRPr lang="ru-RU" sz="6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4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538F40-7896-7D86-7F6B-A43F98D4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293" y="79065"/>
            <a:ext cx="10092775" cy="983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гиперчувствительность формирует рацион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A1EA995-20C9-8191-9697-BD5B0E8C2F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52" t="10627" r="15118" b="10376"/>
          <a:stretch/>
        </p:blipFill>
        <p:spPr>
          <a:xfrm>
            <a:off x="8559841" y="1158468"/>
            <a:ext cx="3244857" cy="50432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0E6A6F-5212-D455-B328-6B731D655B74}"/>
              </a:ext>
            </a:extLst>
          </p:cNvPr>
          <p:cNvSpPr txBox="1"/>
          <p:nvPr/>
        </p:nvSpPr>
        <p:spPr>
          <a:xfrm>
            <a:off x="91224" y="4938609"/>
            <a:ext cx="8003608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исследований показывают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недостаточное потребление нутриентов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но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лабораторно подтверждённые клинические дефициты выявляются не у всех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 многих детей ИМТ остаётся в пределах нормы,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но рацион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нутритивно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несбалансирован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A9F7755-A8AA-91B3-9B9C-45A6DE8C2F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03" t="7081" r="12066" b="15664"/>
          <a:stretch/>
        </p:blipFill>
        <p:spPr>
          <a:xfrm>
            <a:off x="1777918" y="1097885"/>
            <a:ext cx="4630220" cy="36088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5D28AF-2E66-A3A4-5FDA-338CF52831E0}"/>
              </a:ext>
            </a:extLst>
          </p:cNvPr>
          <p:cNvSpPr txBox="1"/>
          <p:nvPr/>
        </p:nvSpPr>
        <p:spPr>
          <a:xfrm>
            <a:off x="63022" y="6365557"/>
            <a:ext cx="117416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Olson A, Krall JR, Baranova A,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Slavin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M. Nutritional Intake and Sensory Processing in School-Aged Children with Autism Spectrum Disorder. Nutrients. 2025 Feb 7;17(4):604.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10.3390/nu17040604.</a:t>
            </a:r>
            <a:endParaRPr lang="ru-RU" sz="6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Cui T, Zhang J, Han Y,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Y, Li Z, Zhang X. Sensory sensitivity and intelligence are correlated with nutrient deficiency in children with autism spectrum disorder and intellectual disability.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 Clin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2024 Apr;78(4):286-294.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10.1038/s41430-023-01365-w.</a:t>
            </a:r>
            <a:endParaRPr lang="ru-RU" sz="6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Nimbley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E, Golds L, Sharpe H, Gillespie-Smith K, Duffy F. Sensory processing and eating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autism: A systematic review.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Eat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Disord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Rev. 2022 Sep;30(5):538-559.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10.1002/erv.2920.</a:t>
            </a:r>
            <a:endParaRPr lang="ru-RU" sz="6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Rodrigues JVS, Poli MCF,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Petrilli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PH,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Dornelles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RCM,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Turcio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KH,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Theodoro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LH. Food selectivity and neophobia in children with autism spectrum disorder and neurotypical development: a systematic review.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Rev. 2023 Jul 10;81(8):1034-1050.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10.1093/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nutrit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/nuac112</a:t>
            </a:r>
            <a:r>
              <a:rPr lang="en" sz="800" b="0" i="0" dirty="0">
                <a:solidFill>
                  <a:srgbClr val="212121"/>
                </a:solidFill>
                <a:effectLst/>
                <a:latin typeface="system-ui"/>
              </a:rPr>
              <a:t>.</a:t>
            </a:r>
            <a:endParaRPr lang="ru-RU" sz="6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538F40-7896-7D86-7F6B-A43F98D4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666" y="387891"/>
            <a:ext cx="10484661" cy="6317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гипочувствительность формирует рацион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7327312-372B-A719-BB21-7AF8948075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1" t="5163" r="4829" b="12906"/>
          <a:stretch/>
        </p:blipFill>
        <p:spPr>
          <a:xfrm>
            <a:off x="7583332" y="1280504"/>
            <a:ext cx="4154048" cy="49071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4ED96A-29C3-7791-7322-61FF7F410604}"/>
              </a:ext>
            </a:extLst>
          </p:cNvPr>
          <p:cNvSpPr txBox="1"/>
          <p:nvPr/>
        </p:nvSpPr>
        <p:spPr>
          <a:xfrm>
            <a:off x="91224" y="4743389"/>
            <a:ext cx="7492108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Современные данные позволяют говорить о том, что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сенсорная гипочувствительность формирует риск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калорийно-избыточного, но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нутритивно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несбалансированного рациона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Однако долгосрочные метаболические последствия требуют дальнейших </a:t>
            </a:r>
            <a:r>
              <a:rPr lang="ru-RU" sz="1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проспективных</a:t>
            </a:r>
            <a:r>
              <a:rPr lang="ru-RU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 исследований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DD50109-B2E0-BF4F-8B57-BC2AF6A52E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13" t="2907" r="6544" b="28185"/>
          <a:stretch/>
        </p:blipFill>
        <p:spPr>
          <a:xfrm>
            <a:off x="253099" y="1146321"/>
            <a:ext cx="6928537" cy="3349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C475694-1D13-89F2-3298-C3EE1BD28BE7}"/>
              </a:ext>
            </a:extLst>
          </p:cNvPr>
          <p:cNvSpPr txBox="1"/>
          <p:nvPr/>
        </p:nvSpPr>
        <p:spPr>
          <a:xfrm>
            <a:off x="6585" y="6581001"/>
            <a:ext cx="1200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Olson A, Krall JR, Baranova A,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Slavin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M. Nutritional Intake and Sensory Processing in School-Aged Children with Autism Spectrum Disorder. Nutrients. 2025 Feb 7;17(4):604.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10.3390/nu17040604.</a:t>
            </a:r>
          </a:p>
          <a:p>
            <a:pPr marL="228600" indent="-228600" algn="just">
              <a:buFontTx/>
              <a:buAutoNum type="arabicPeriod"/>
            </a:pP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Mirizzi P, Esposito M, Ricciardi O, Bove D, Fadda R,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Caffò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AO, Mazza M,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Valenti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M. Food Selectivity in Children with Autism Spectrum Disorder and in Typically Developing Peers: Sensory Processing, Parental Practices, and Gastrointestinal Symptoms. Nutrients. 2025 Aug 28;17(17):2798.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10.3390/nu17172798.</a:t>
            </a:r>
            <a:endParaRPr lang="ru-RU" sz="6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3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538F40-7896-7D86-7F6B-A43F98D4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60" y="211926"/>
            <a:ext cx="10706521" cy="983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нейробиологические представления: где нарушается сенсорная обработка при РАС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A562197-F8DC-DEF9-AE24-FED1716FCB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2" t="6851" r="6954" b="12011"/>
          <a:stretch/>
        </p:blipFill>
        <p:spPr>
          <a:xfrm>
            <a:off x="0" y="1619486"/>
            <a:ext cx="3965825" cy="45544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5A7DA0E-4AA2-84CA-D0CB-239593BD14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2" t="8091" r="3534" b="11288"/>
          <a:stretch/>
        </p:blipFill>
        <p:spPr>
          <a:xfrm>
            <a:off x="5818597" y="2003562"/>
            <a:ext cx="5601174" cy="37863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84CBAA-C62A-73C3-5E07-C70EE99DB2E1}"/>
              </a:ext>
            </a:extLst>
          </p:cNvPr>
          <p:cNvSpPr txBox="1"/>
          <p:nvPr/>
        </p:nvSpPr>
        <p:spPr>
          <a:xfrm>
            <a:off x="0" y="6581001"/>
            <a:ext cx="1200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 A, Patterson G, Cummings KK, Jung J,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Cakar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ME, Abbas L,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Bookheimer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SY,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Dapretto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M, Green SA. Sensory over-responsivity and atypical neural responses to socially relevant stimuli in autism. Autism Res. 2024 Jul;17(7):1328-1343. </a:t>
            </a: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10.1002/aur.3179.</a:t>
            </a:r>
            <a:endParaRPr lang="ru-RU" sz="600" b="0" i="0" dirty="0"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en" sz="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Crasta</a:t>
            </a: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JE, Gavin WJ, Davies PL. Expanding our understanding of sensory gating in children with autism spectrum disorders. Clin </a:t>
            </a:r>
            <a:r>
              <a:rPr lang="en" sz="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Neurophysiol</a:t>
            </a: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 Jan;132(1):180-190. </a:t>
            </a:r>
            <a:r>
              <a:rPr lang="en" sz="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10.1016/j.clinph.2020.09.020.</a:t>
            </a:r>
            <a:endParaRPr lang="ru-RU" sz="6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0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538F40-7896-7D86-7F6B-A43F98D4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60" y="211926"/>
            <a:ext cx="10706521" cy="983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нейробиологические представления: где нарушается сенсорная обработка при РАС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82DDF0F-3F73-DC1A-FAA6-6AE1DFE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560" cy="14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C870F3-74DD-DAD5-3159-3889E25DC1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2" t="4279" r="4465" b="7562"/>
          <a:stretch/>
        </p:blipFill>
        <p:spPr>
          <a:xfrm>
            <a:off x="102658" y="1533806"/>
            <a:ext cx="5717311" cy="4709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2BD7F3-072C-6DE6-EF80-49FE39D1D9B0}"/>
              </a:ext>
            </a:extLst>
          </p:cNvPr>
          <p:cNvSpPr txBox="1"/>
          <p:nvPr/>
        </p:nvSpPr>
        <p:spPr>
          <a:xfrm>
            <a:off x="0" y="6488668"/>
            <a:ext cx="1200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en" sz="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Consoli</a:t>
            </a:r>
            <a:r>
              <a:rPr lang="en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C. et al. Sensory Phenotypes in Autism Spectrum Disorder Associated with Distinct Patterns of Social Communication, Repetitive and Restrictive Behaviors or Interests, and Comorbidities: A State-of-the-Art Review //Brain Sciences. – 2025. – </a:t>
            </a:r>
            <a:r>
              <a:rPr lang="ru-RU" sz="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Т. 16. – №. 1. – С. 53.</a:t>
            </a:r>
          </a:p>
          <a:p>
            <a:pPr marL="228600" indent="-228600" algn="just">
              <a:buFontTx/>
              <a:buAutoNum type="arabicPeriod"/>
            </a:pP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Cotter M, </a:t>
            </a:r>
            <a:r>
              <a:rPr lang="en" sz="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Reisli</a:t>
            </a: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Francisco AA, </a:t>
            </a:r>
            <a:r>
              <a:rPr lang="en" sz="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Wakim</a:t>
            </a: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KM, Oakes L, Crosse MJ, Foxe JJ, </a:t>
            </a:r>
            <a:r>
              <a:rPr lang="en" sz="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Molholm</a:t>
            </a: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Neurophysiological measures of auditory sensory processing are associated with adaptive behavior in children with Autism Spectrum Disorder. J </a:t>
            </a:r>
            <a:r>
              <a:rPr lang="en" sz="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Neurodev</a:t>
            </a: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</a:t>
            </a: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2023 Apr 1;15(1):11. </a:t>
            </a:r>
            <a:r>
              <a:rPr lang="en" sz="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10.1186/s11689-023-09480-2.</a:t>
            </a:r>
            <a:endParaRPr lang="ru-RU" sz="6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Makris G, </a:t>
            </a:r>
            <a:r>
              <a:rPr lang="en" sz="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Agorastos</a:t>
            </a: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" sz="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Chrousos</a:t>
            </a: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GP, </a:t>
            </a:r>
            <a:r>
              <a:rPr lang="en" sz="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Pervanidou</a:t>
            </a: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P. Stress System Activation in Children and Adolescents With Autism Spectrum Disorder. Front </a:t>
            </a:r>
            <a:r>
              <a:rPr lang="en" sz="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</a:t>
            </a: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2022 Jan 13;15:756628. </a:t>
            </a:r>
            <a:r>
              <a:rPr lang="en" sz="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" sz="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10.3389/fnins.2021.756628.</a:t>
            </a:r>
            <a:endParaRPr lang="ru-RU" sz="6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DF436B-7F63-D787-AEE0-7F305C23E4C4}"/>
              </a:ext>
            </a:extLst>
          </p:cNvPr>
          <p:cNvSpPr txBox="1"/>
          <p:nvPr/>
        </p:nvSpPr>
        <p:spPr>
          <a:xfrm>
            <a:off x="6288298" y="1726866"/>
            <a:ext cx="551549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Параметры, влияющие на разнообразие нейроэндокринных профилей, и основные нейробиологические медиаторы стрессовой системы у детей и подростков с РАС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5A453A5-78AB-7B9D-A252-5D4980D76C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69" b="1301"/>
          <a:stretch/>
        </p:blipFill>
        <p:spPr>
          <a:xfrm>
            <a:off x="6288298" y="2927004"/>
            <a:ext cx="5515491" cy="302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3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2123</Words>
  <Application>Microsoft Office PowerPoint</Application>
  <PresentationFormat>Произвольный</PresentationFormat>
  <Paragraphs>128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«Можно/нельзя»: сенсорные паттерны поиска и избегания как основа пищевого поведения у детей с расстройством аутистического спектра</vt:lpstr>
      <vt:lpstr>АКТУАЛЬНОСТЬ</vt:lpstr>
      <vt:lpstr>Сенсорные нарушения: центральный механизм пищевого поведения при РАС</vt:lpstr>
      <vt:lpstr>Сенсорные особенности питания при РАС:  что это и чем отличается от ARFID</vt:lpstr>
      <vt:lpstr>Гипер- и гипочувствительность: разные механизмы - разные пищевые сценарии</vt:lpstr>
      <vt:lpstr>Как гиперчувствительность формирует рацион</vt:lpstr>
      <vt:lpstr>Как гипочувствительность формирует рацион</vt:lpstr>
      <vt:lpstr>Современные нейробиологические представления: где нарушается сенсорная обработка при РАС</vt:lpstr>
      <vt:lpstr>Современные нейробиологические представления: где нарушается сенсорная обработка при РАС</vt:lpstr>
      <vt:lpstr>Генетика РАС: что мы знаем сегодня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 Лобанов</dc:creator>
  <cp:lastModifiedBy>Пользователь Windows</cp:lastModifiedBy>
  <cp:revision>192</cp:revision>
  <dcterms:created xsi:type="dcterms:W3CDTF">2025-11-25T15:33:34Z</dcterms:created>
  <dcterms:modified xsi:type="dcterms:W3CDTF">2026-04-06T17:22:53Z</dcterms:modified>
</cp:coreProperties>
</file>