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6" r:id="rId2"/>
    <p:sldId id="257" r:id="rId3"/>
    <p:sldId id="297" r:id="rId4"/>
    <p:sldId id="261" r:id="rId5"/>
    <p:sldId id="305" r:id="rId6"/>
    <p:sldId id="287" r:id="rId7"/>
    <p:sldId id="306" r:id="rId8"/>
    <p:sldId id="307" r:id="rId9"/>
    <p:sldId id="308" r:id="rId10"/>
    <p:sldId id="309" r:id="rId11"/>
    <p:sldId id="310" r:id="rId12"/>
    <p:sldId id="313" r:id="rId13"/>
    <p:sldId id="314" r:id="rId14"/>
    <p:sldId id="315" r:id="rId15"/>
    <p:sldId id="316" r:id="rId16"/>
    <p:sldId id="288" r:id="rId17"/>
    <p:sldId id="285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94" autoAdjust="0"/>
    <p:restoredTop sz="94660"/>
  </p:normalViewPr>
  <p:slideViewPr>
    <p:cSldViewPr>
      <p:cViewPr varScale="1">
        <p:scale>
          <a:sx n="68" d="100"/>
          <a:sy n="68" d="100"/>
        </p:scale>
        <p:origin x="1458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7E621-B26E-4C13-AFC3-0FA4F440A3D6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C8998-10E8-47F9-BF03-833AB9B159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6522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7E621-B26E-4C13-AFC3-0FA4F440A3D6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C8998-10E8-47F9-BF03-833AB9B159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61261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7E621-B26E-4C13-AFC3-0FA4F440A3D6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C8998-10E8-47F9-BF03-833AB9B159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96479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7E621-B26E-4C13-AFC3-0FA4F440A3D6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C8998-10E8-47F9-BF03-833AB9B159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08412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7E621-B26E-4C13-AFC3-0FA4F440A3D6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C8998-10E8-47F9-BF03-833AB9B159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02030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7E621-B26E-4C13-AFC3-0FA4F440A3D6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C8998-10E8-47F9-BF03-833AB9B159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50878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7E621-B26E-4C13-AFC3-0FA4F440A3D6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C8998-10E8-47F9-BF03-833AB9B159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39081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7E621-B26E-4C13-AFC3-0FA4F440A3D6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C8998-10E8-47F9-BF03-833AB9B159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25935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7E621-B26E-4C13-AFC3-0FA4F440A3D6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C8998-10E8-47F9-BF03-833AB9B159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49428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7E621-B26E-4C13-AFC3-0FA4F440A3D6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C8998-10E8-47F9-BF03-833AB9B159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85360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7E621-B26E-4C13-AFC3-0FA4F440A3D6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C8998-10E8-47F9-BF03-833AB9B159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15190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97E621-B26E-4C13-AFC3-0FA4F440A3D6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5C8998-10E8-47F9-BF03-833AB9B159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9402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620688"/>
            <a:ext cx="7992888" cy="5832648"/>
          </a:xfrm>
        </p:spPr>
        <p:txBody>
          <a:bodyPr>
            <a:normAutofit fontScale="90000"/>
          </a:bodyPr>
          <a:lstStyle/>
          <a:p>
            <a:br>
              <a:rPr lang="ru-RU" sz="2700" dirty="0">
                <a:solidFill>
                  <a:srgbClr val="FFFF00"/>
                </a:solidFill>
                <a:cs typeface="Times New Roman" pitchFamily="18" charset="0"/>
              </a:rPr>
            </a:br>
            <a:r>
              <a:rPr lang="ru-RU" sz="2700" dirty="0">
                <a:solidFill>
                  <a:srgbClr val="FFFF00"/>
                </a:solidFill>
                <a:cs typeface="Times New Roman" pitchFamily="18" charset="0"/>
              </a:rPr>
              <a:t>ФГБОУ ВО </a:t>
            </a:r>
            <a:r>
              <a:rPr lang="ru-RU" sz="2700" dirty="0" err="1">
                <a:solidFill>
                  <a:srgbClr val="FFFF00"/>
                </a:solidFill>
                <a:cs typeface="Times New Roman" pitchFamily="18" charset="0"/>
              </a:rPr>
              <a:t>ДонГМУ</a:t>
            </a:r>
            <a:r>
              <a:rPr lang="ru-RU" sz="2700" dirty="0">
                <a:solidFill>
                  <a:srgbClr val="FFFF00"/>
                </a:solidFill>
                <a:cs typeface="Times New Roman" pitchFamily="18" charset="0"/>
              </a:rPr>
              <a:t> Минздрава России</a:t>
            </a:r>
            <a:br>
              <a:rPr lang="ru-RU" sz="2700" dirty="0">
                <a:solidFill>
                  <a:srgbClr val="FFFF00"/>
                </a:solidFill>
                <a:cs typeface="Times New Roman" pitchFamily="18" charset="0"/>
              </a:rPr>
            </a:br>
            <a:r>
              <a:rPr lang="ru-RU" sz="2200" dirty="0">
                <a:solidFill>
                  <a:srgbClr val="FFFF00"/>
                </a:solidFill>
                <a:cs typeface="Times New Roman" pitchFamily="18" charset="0"/>
              </a:rPr>
              <a:t>Ректор: </a:t>
            </a:r>
            <a:r>
              <a:rPr lang="ru-RU" sz="2200" dirty="0" err="1">
                <a:solidFill>
                  <a:srgbClr val="FFFF00"/>
                </a:solidFill>
                <a:cs typeface="Times New Roman" pitchFamily="18" charset="0"/>
              </a:rPr>
              <a:t>д.мед.н</a:t>
            </a:r>
            <a:r>
              <a:rPr lang="ru-RU" sz="2200" dirty="0">
                <a:solidFill>
                  <a:srgbClr val="FFFF00"/>
                </a:solidFill>
                <a:cs typeface="Times New Roman" pitchFamily="18" charset="0"/>
              </a:rPr>
              <a:t>., проф., академик РАН Игнатенко Г.А.</a:t>
            </a:r>
            <a:br>
              <a:rPr lang="ru-RU" sz="2700" dirty="0">
                <a:solidFill>
                  <a:srgbClr val="FFFF00"/>
                </a:solidFill>
                <a:cs typeface="Times New Roman" pitchFamily="18" charset="0"/>
              </a:rPr>
            </a:br>
            <a:r>
              <a:rPr lang="ru-RU" sz="2700" dirty="0">
                <a:solidFill>
                  <a:srgbClr val="FFFF00"/>
                </a:solidFill>
                <a:cs typeface="Times New Roman" pitchFamily="18" charset="0"/>
              </a:rPr>
              <a:t>Кафедра факультетской терапии им. А.Я. </a:t>
            </a:r>
            <a:r>
              <a:rPr lang="ru-RU" sz="2700" dirty="0" err="1">
                <a:solidFill>
                  <a:srgbClr val="FFFF00"/>
                </a:solidFill>
                <a:cs typeface="Times New Roman" pitchFamily="18" charset="0"/>
              </a:rPr>
              <a:t>Губергрица</a:t>
            </a:r>
            <a:br>
              <a:rPr lang="ru-RU" sz="2700" dirty="0">
                <a:solidFill>
                  <a:srgbClr val="FFFF00"/>
                </a:solidFill>
                <a:cs typeface="Times New Roman" pitchFamily="18" charset="0"/>
              </a:rPr>
            </a:br>
            <a:r>
              <a:rPr lang="ru-RU" sz="2200" dirty="0">
                <a:solidFill>
                  <a:srgbClr val="FFFF00"/>
                </a:solidFill>
                <a:cs typeface="Times New Roman" pitchFamily="18" charset="0"/>
              </a:rPr>
              <a:t>Зав. каф.: </a:t>
            </a:r>
            <a:r>
              <a:rPr lang="ru-RU" sz="2200" dirty="0" err="1">
                <a:solidFill>
                  <a:srgbClr val="FFFF00"/>
                </a:solidFill>
                <a:cs typeface="Times New Roman" pitchFamily="18" charset="0"/>
              </a:rPr>
              <a:t>д.мед.н</a:t>
            </a:r>
            <a:r>
              <a:rPr lang="ru-RU" sz="2200" dirty="0">
                <a:solidFill>
                  <a:srgbClr val="FFFF00"/>
                </a:solidFill>
                <a:cs typeface="Times New Roman" pitchFamily="18" charset="0"/>
              </a:rPr>
              <a:t>. </a:t>
            </a:r>
            <a:r>
              <a:rPr lang="ru-RU" sz="2200" dirty="0" err="1">
                <a:solidFill>
                  <a:srgbClr val="FFFF00"/>
                </a:solidFill>
                <a:cs typeface="Times New Roman" pitchFamily="18" charset="0"/>
              </a:rPr>
              <a:t>Моногарова</a:t>
            </a:r>
            <a:r>
              <a:rPr lang="ru-RU" sz="2200" dirty="0">
                <a:solidFill>
                  <a:srgbClr val="FFFF00"/>
                </a:solidFill>
                <a:cs typeface="Times New Roman" pitchFamily="18" charset="0"/>
              </a:rPr>
              <a:t> Н.Е.</a:t>
            </a:r>
            <a:br>
              <a:rPr lang="ru-RU" dirty="0">
                <a:cs typeface="Times New Roman" pitchFamily="18" charset="0"/>
              </a:rPr>
            </a:br>
            <a:br>
              <a:rPr lang="ru-RU" dirty="0">
                <a:cs typeface="Times New Roman" pitchFamily="18" charset="0"/>
              </a:rPr>
            </a:br>
            <a:r>
              <a:rPr lang="ru-RU" sz="4000" dirty="0">
                <a:solidFill>
                  <a:schemeClr val="accent6">
                    <a:lumMod val="75000"/>
                  </a:schemeClr>
                </a:solidFill>
                <a:cs typeface="Times New Roman" pitchFamily="18" charset="0"/>
              </a:rPr>
              <a:t>Основные принципы реабилитации при </a:t>
            </a:r>
            <a:r>
              <a:rPr lang="ru-RU" sz="4000" dirty="0" err="1">
                <a:solidFill>
                  <a:schemeClr val="accent6">
                    <a:lumMod val="75000"/>
                  </a:schemeClr>
                </a:solidFill>
                <a:cs typeface="Times New Roman" pitchFamily="18" charset="0"/>
              </a:rPr>
              <a:t>бронхообструктивном</a:t>
            </a:r>
            <a:r>
              <a:rPr lang="ru-RU" sz="4000" dirty="0">
                <a:solidFill>
                  <a:schemeClr val="accent6">
                    <a:lumMod val="75000"/>
                  </a:schemeClr>
                </a:solidFill>
                <a:cs typeface="Times New Roman" pitchFamily="18" charset="0"/>
              </a:rPr>
              <a:t> синдроме</a:t>
            </a:r>
            <a:br>
              <a:rPr lang="ru-RU" sz="4000" dirty="0">
                <a:solidFill>
                  <a:schemeClr val="accent6">
                    <a:lumMod val="75000"/>
                  </a:schemeClr>
                </a:solidFill>
                <a:cs typeface="Times New Roman" pitchFamily="18" charset="0"/>
              </a:rPr>
            </a:br>
            <a:br>
              <a:rPr lang="ru-RU" dirty="0">
                <a:solidFill>
                  <a:srgbClr val="FFFF00"/>
                </a:solidFill>
                <a:cs typeface="Times New Roman" pitchFamily="18" charset="0"/>
              </a:rPr>
            </a:br>
            <a:r>
              <a:rPr lang="ru-RU" sz="2400" dirty="0">
                <a:solidFill>
                  <a:srgbClr val="FFFF00"/>
                </a:solidFill>
                <a:cs typeface="Times New Roman" pitchFamily="18" charset="0"/>
              </a:rPr>
              <a:t>Крюк М.А., </a:t>
            </a:r>
            <a:r>
              <a:rPr lang="ru-RU" sz="2400" dirty="0" err="1">
                <a:solidFill>
                  <a:srgbClr val="FFFF00"/>
                </a:solidFill>
                <a:cs typeface="Times New Roman" pitchFamily="18" charset="0"/>
              </a:rPr>
              <a:t>Моногарова</a:t>
            </a:r>
            <a:r>
              <a:rPr lang="ru-RU" sz="2400" dirty="0">
                <a:solidFill>
                  <a:srgbClr val="FFFF00"/>
                </a:solidFill>
                <a:cs typeface="Times New Roman" pitchFamily="18" charset="0"/>
              </a:rPr>
              <a:t> Н.Е., Мухин И.В., </a:t>
            </a:r>
            <a:br>
              <a:rPr lang="ru-RU" sz="2400" dirty="0">
                <a:solidFill>
                  <a:srgbClr val="FFFF00"/>
                </a:solidFill>
                <a:cs typeface="Times New Roman" pitchFamily="18" charset="0"/>
              </a:rPr>
            </a:br>
            <a:r>
              <a:rPr lang="ru-RU" sz="2400" dirty="0">
                <a:solidFill>
                  <a:srgbClr val="FFFF00"/>
                </a:solidFill>
                <a:cs typeface="Times New Roman" pitchFamily="18" charset="0"/>
              </a:rPr>
              <a:t>Шалаева И.В., Воронин К.А, </a:t>
            </a:r>
            <a:r>
              <a:rPr lang="ru-RU" sz="2400" dirty="0" err="1">
                <a:solidFill>
                  <a:srgbClr val="FFFF00"/>
                </a:solidFill>
                <a:cs typeface="Times New Roman" pitchFamily="18" charset="0"/>
              </a:rPr>
              <a:t>Колкина</a:t>
            </a:r>
            <a:r>
              <a:rPr lang="ru-RU" sz="2400" dirty="0">
                <a:solidFill>
                  <a:srgbClr val="FFFF00"/>
                </a:solidFill>
                <a:cs typeface="Times New Roman" pitchFamily="18" charset="0"/>
              </a:rPr>
              <a:t> В.Я., </a:t>
            </a:r>
            <a:r>
              <a:rPr lang="ru-RU" sz="2400" dirty="0" err="1">
                <a:solidFill>
                  <a:srgbClr val="FFFF00"/>
                </a:solidFill>
                <a:cs typeface="Times New Roman" pitchFamily="18" charset="0"/>
              </a:rPr>
              <a:t>Забазнова</a:t>
            </a:r>
            <a:r>
              <a:rPr lang="ru-RU" sz="2400" dirty="0">
                <a:solidFill>
                  <a:srgbClr val="FFFF00"/>
                </a:solidFill>
                <a:cs typeface="Times New Roman" pitchFamily="18" charset="0"/>
              </a:rPr>
              <a:t> Ю.В.</a:t>
            </a:r>
            <a:br>
              <a:rPr lang="ru-RU" sz="2400" dirty="0">
                <a:solidFill>
                  <a:srgbClr val="FFFF00"/>
                </a:solidFill>
                <a:cs typeface="Times New Roman" pitchFamily="18" charset="0"/>
              </a:rPr>
            </a:br>
            <a:br>
              <a:rPr lang="ru-RU" sz="2400" dirty="0">
                <a:solidFill>
                  <a:srgbClr val="FFFF00"/>
                </a:solidFill>
                <a:cs typeface="Times New Roman" pitchFamily="18" charset="0"/>
              </a:rPr>
            </a:br>
            <a:br>
              <a:rPr lang="ru-RU" dirty="0">
                <a:solidFill>
                  <a:srgbClr val="FFFF00"/>
                </a:solidFill>
                <a:cs typeface="Times New Roman" pitchFamily="18" charset="0"/>
              </a:rPr>
            </a:br>
            <a:br>
              <a:rPr lang="ru-RU" dirty="0">
                <a:cs typeface="Times New Roman" pitchFamily="18" charset="0"/>
              </a:rPr>
            </a:br>
            <a:endParaRPr lang="ru-RU" dirty="0"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5085184"/>
            <a:ext cx="6480720" cy="1152128"/>
          </a:xfrm>
        </p:spPr>
        <p:txBody>
          <a:bodyPr>
            <a:normAutofit/>
          </a:bodyPr>
          <a:lstStyle/>
          <a:p>
            <a:endParaRPr lang="ru-RU" sz="2800" dirty="0"/>
          </a:p>
          <a:p>
            <a:r>
              <a:rPr lang="ru-RU" sz="2800" dirty="0">
                <a:solidFill>
                  <a:srgbClr val="FFFF00"/>
                </a:solidFill>
              </a:rPr>
              <a:t>Донецк, 2026 год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332656"/>
            <a:ext cx="8291264" cy="5793507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ru-RU" dirty="0">
                <a:solidFill>
                  <a:srgbClr val="FFC000"/>
                </a:solidFill>
              </a:rPr>
              <a:t>   </a:t>
            </a:r>
          </a:p>
          <a:p>
            <a:pPr marL="0" indent="0" algn="just">
              <a:buNone/>
            </a:pPr>
            <a:r>
              <a:rPr lang="ru-RU" dirty="0">
                <a:solidFill>
                  <a:srgbClr val="FFC000"/>
                </a:solidFill>
              </a:rPr>
              <a:t>   </a:t>
            </a:r>
            <a:r>
              <a:rPr lang="ru-RU" dirty="0" err="1">
                <a:solidFill>
                  <a:srgbClr val="FFC000"/>
                </a:solidFill>
              </a:rPr>
              <a:t>Бронхообструктивный</a:t>
            </a:r>
            <a:r>
              <a:rPr lang="ru-RU" dirty="0">
                <a:solidFill>
                  <a:srgbClr val="FFC000"/>
                </a:solidFill>
              </a:rPr>
              <a:t> синдром (БОС) – это патологическое состояние, развивающееся в следствие ряда патофизиологических механизмов, при котором имеет место нарушение проходимости бронхов.</a:t>
            </a:r>
          </a:p>
          <a:p>
            <a:pPr marL="0" indent="0" algn="just">
              <a:buNone/>
            </a:pPr>
            <a:r>
              <a:rPr lang="ru-RU" dirty="0">
                <a:solidFill>
                  <a:srgbClr val="FFC000"/>
                </a:solidFill>
              </a:rPr>
              <a:t>   БОС можно рассматривать как защитно-приспособительный механизм для препятствия проникновения различных инородных агентов (инфекционных патогенов, аллергенов, инородных тел и т.д.) в нижние дыхательные пути.</a:t>
            </a:r>
          </a:p>
          <a:p>
            <a:pPr marL="0" indent="0" algn="just">
              <a:buNone/>
            </a:pPr>
            <a:r>
              <a:rPr lang="ru-RU" dirty="0">
                <a:solidFill>
                  <a:srgbClr val="FFC000"/>
                </a:solidFill>
              </a:rPr>
              <a:t>   БОС – это не самостоятельное заболевание, а симптомокомплекс!</a:t>
            </a:r>
          </a:p>
          <a:p>
            <a:pPr marL="0" indent="0" algn="just">
              <a:buNone/>
            </a:pPr>
            <a:endParaRPr lang="ru-RU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17068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404664"/>
            <a:ext cx="8003232" cy="792088"/>
          </a:xfrm>
        </p:spPr>
        <p:txBody>
          <a:bodyPr>
            <a:noAutofit/>
          </a:bodyPr>
          <a:lstStyle/>
          <a:p>
            <a:r>
              <a:rPr lang="ru-RU" sz="3200" dirty="0">
                <a:solidFill>
                  <a:schemeClr val="accent6">
                    <a:lumMod val="75000"/>
                  </a:schemeClr>
                </a:solidFill>
              </a:rPr>
              <a:t>Основные причины БОС</a:t>
            </a:r>
            <a:br>
              <a:rPr lang="ru-RU" sz="3200" dirty="0">
                <a:solidFill>
                  <a:schemeClr val="accent6">
                    <a:lumMod val="75000"/>
                  </a:schemeClr>
                </a:solidFill>
              </a:rPr>
            </a:br>
            <a:endParaRPr lang="ru-RU" sz="32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400" dirty="0">
                <a:solidFill>
                  <a:srgbClr val="FFC000"/>
                </a:solidFill>
              </a:rPr>
              <a:t>1. Заболевания органов дыхания (ХОБЛ, БА, бронхиты, </a:t>
            </a:r>
            <a:r>
              <a:rPr lang="ru-RU" sz="2400" dirty="0" err="1">
                <a:solidFill>
                  <a:srgbClr val="FFC000"/>
                </a:solidFill>
              </a:rPr>
              <a:t>бронхиолиты</a:t>
            </a:r>
            <a:r>
              <a:rPr lang="ru-RU" sz="2400" dirty="0">
                <a:solidFill>
                  <a:srgbClr val="FFC000"/>
                </a:solidFill>
              </a:rPr>
              <a:t>, дисплазии, пороки развития, аспирация инородных тел, туберкулез и т.д.)</a:t>
            </a:r>
          </a:p>
          <a:p>
            <a:pPr marL="0" indent="0" algn="just">
              <a:buNone/>
            </a:pPr>
            <a:r>
              <a:rPr lang="ru-RU" sz="2400" dirty="0">
                <a:solidFill>
                  <a:srgbClr val="FFC000"/>
                </a:solidFill>
              </a:rPr>
              <a:t>2. Заболевания сердечно-сосудистой системы</a:t>
            </a:r>
          </a:p>
          <a:p>
            <a:pPr marL="0" indent="0" algn="just">
              <a:buNone/>
            </a:pPr>
            <a:r>
              <a:rPr lang="ru-RU" sz="2400" dirty="0">
                <a:solidFill>
                  <a:srgbClr val="FFC000"/>
                </a:solidFill>
              </a:rPr>
              <a:t>3. Заболевания ЖКТ (ГЭРБ, диафрагмальная грыжа, </a:t>
            </a:r>
            <a:r>
              <a:rPr lang="ru-RU" sz="2400" dirty="0" err="1">
                <a:solidFill>
                  <a:srgbClr val="FFC000"/>
                </a:solidFill>
              </a:rPr>
              <a:t>халазия</a:t>
            </a:r>
            <a:r>
              <a:rPr lang="ru-RU" sz="2400" dirty="0">
                <a:solidFill>
                  <a:srgbClr val="FFC000"/>
                </a:solidFill>
              </a:rPr>
              <a:t> или </a:t>
            </a:r>
            <a:r>
              <a:rPr lang="ru-RU" sz="2400" dirty="0" err="1">
                <a:solidFill>
                  <a:srgbClr val="FFC000"/>
                </a:solidFill>
              </a:rPr>
              <a:t>ахалазия</a:t>
            </a:r>
            <a:r>
              <a:rPr lang="ru-RU" sz="2400" dirty="0">
                <a:solidFill>
                  <a:srgbClr val="FFC000"/>
                </a:solidFill>
              </a:rPr>
              <a:t> пищевода и т.д.)</a:t>
            </a:r>
          </a:p>
          <a:p>
            <a:pPr marL="0" indent="0" algn="just">
              <a:buNone/>
            </a:pPr>
            <a:r>
              <a:rPr lang="ru-RU" sz="2400" dirty="0">
                <a:solidFill>
                  <a:srgbClr val="FFC000"/>
                </a:solidFill>
              </a:rPr>
              <a:t>4. Заболевания центральной и/или периферической нервной системы</a:t>
            </a:r>
            <a:endParaRPr lang="ru-RU" sz="2400" dirty="0">
              <a:solidFill>
                <a:srgbClr val="FF0000"/>
              </a:solidFill>
            </a:endParaRPr>
          </a:p>
          <a:p>
            <a:pPr marL="0" indent="0" algn="just">
              <a:buNone/>
            </a:pPr>
            <a:r>
              <a:rPr lang="ru-RU" sz="2400" dirty="0">
                <a:solidFill>
                  <a:srgbClr val="FFC000"/>
                </a:solidFill>
              </a:rPr>
              <a:t>5. Наследственные заболевания</a:t>
            </a:r>
          </a:p>
          <a:p>
            <a:pPr marL="0" indent="0" algn="just">
              <a:buNone/>
            </a:pPr>
            <a:r>
              <a:rPr lang="ru-RU" sz="2400" dirty="0">
                <a:solidFill>
                  <a:srgbClr val="FFC000"/>
                </a:solidFill>
              </a:rPr>
              <a:t>6. </a:t>
            </a:r>
            <a:r>
              <a:rPr lang="ru-RU" sz="2400" dirty="0" err="1">
                <a:solidFill>
                  <a:srgbClr val="FFC000"/>
                </a:solidFill>
              </a:rPr>
              <a:t>Паразитозы</a:t>
            </a:r>
            <a:r>
              <a:rPr lang="ru-RU" sz="2400" dirty="0">
                <a:solidFill>
                  <a:srgbClr val="FFC000"/>
                </a:solidFill>
              </a:rPr>
              <a:t> (аскаридоз, эхинококкоз, токсокароз и т.д.)</a:t>
            </a:r>
          </a:p>
          <a:p>
            <a:pPr marL="0" indent="0" algn="just">
              <a:buNone/>
            </a:pPr>
            <a:r>
              <a:rPr lang="ru-RU" sz="2400" dirty="0">
                <a:solidFill>
                  <a:srgbClr val="FFC000"/>
                </a:solidFill>
              </a:rPr>
              <a:t>7. </a:t>
            </a:r>
            <a:r>
              <a:rPr lang="ru-RU" sz="2400" dirty="0" err="1">
                <a:solidFill>
                  <a:srgbClr val="FFC000"/>
                </a:solidFill>
              </a:rPr>
              <a:t>Иммуннодефицитные</a:t>
            </a:r>
            <a:r>
              <a:rPr lang="ru-RU" sz="2400" dirty="0">
                <a:solidFill>
                  <a:srgbClr val="FFC000"/>
                </a:solidFill>
              </a:rPr>
              <a:t> состояния</a:t>
            </a:r>
          </a:p>
        </p:txBody>
      </p:sp>
    </p:spTree>
    <p:extLst>
      <p:ext uri="{BB962C8B-B14F-4D97-AF65-F5344CB8AC3E}">
        <p14:creationId xmlns:p14="http://schemas.microsoft.com/office/powerpoint/2010/main" val="287776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chemeClr val="accent6">
                    <a:lumMod val="75000"/>
                  </a:schemeClr>
                </a:solidFill>
              </a:rPr>
              <a:t>Основные клинические проявления БОС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 fontScale="92500" lnSpcReduction="20000"/>
          </a:bodyPr>
          <a:lstStyle/>
          <a:p>
            <a:pPr algn="just">
              <a:buFontTx/>
              <a:buChar char="-"/>
            </a:pPr>
            <a:r>
              <a:rPr lang="ru-RU" dirty="0">
                <a:solidFill>
                  <a:srgbClr val="FFC000"/>
                </a:solidFill>
              </a:rPr>
              <a:t>приступы удушья и/или одышки;</a:t>
            </a:r>
          </a:p>
          <a:p>
            <a:pPr algn="just">
              <a:buFontTx/>
              <a:buChar char="-"/>
            </a:pPr>
            <a:r>
              <a:rPr lang="ru-RU" dirty="0">
                <a:solidFill>
                  <a:srgbClr val="FFC000"/>
                </a:solidFill>
              </a:rPr>
              <a:t>малопродуктивный кашель;</a:t>
            </a:r>
          </a:p>
          <a:p>
            <a:pPr algn="just">
              <a:buFontTx/>
              <a:buChar char="-"/>
            </a:pPr>
            <a:r>
              <a:rPr lang="ru-RU" dirty="0">
                <a:solidFill>
                  <a:srgbClr val="FFC000"/>
                </a:solidFill>
              </a:rPr>
              <a:t>удлинение выдоха;</a:t>
            </a:r>
          </a:p>
          <a:p>
            <a:pPr algn="just">
              <a:buFontTx/>
              <a:buChar char="-"/>
            </a:pPr>
            <a:r>
              <a:rPr lang="ru-RU" dirty="0">
                <a:solidFill>
                  <a:srgbClr val="FFC000"/>
                </a:solidFill>
              </a:rPr>
              <a:t>экспираторный шум;</a:t>
            </a:r>
          </a:p>
          <a:p>
            <a:pPr algn="just">
              <a:buFontTx/>
              <a:buChar char="-"/>
            </a:pPr>
            <a:r>
              <a:rPr lang="ru-RU" dirty="0">
                <a:solidFill>
                  <a:srgbClr val="FFC000"/>
                </a:solidFill>
              </a:rPr>
              <a:t>увеличение ЧДД;</a:t>
            </a:r>
          </a:p>
          <a:p>
            <a:pPr algn="just">
              <a:buFontTx/>
              <a:buChar char="-"/>
            </a:pPr>
            <a:r>
              <a:rPr lang="ru-RU" dirty="0">
                <a:solidFill>
                  <a:srgbClr val="FFC000"/>
                </a:solidFill>
              </a:rPr>
              <a:t>участие вспомогательной мускулатуры при дыхании;</a:t>
            </a:r>
          </a:p>
          <a:p>
            <a:pPr algn="just">
              <a:buFontTx/>
              <a:buChar char="-"/>
            </a:pPr>
            <a:r>
              <a:rPr lang="ru-RU" dirty="0" err="1">
                <a:solidFill>
                  <a:srgbClr val="FFC000"/>
                </a:solidFill>
              </a:rPr>
              <a:t>перкуторно</a:t>
            </a:r>
            <a:r>
              <a:rPr lang="ru-RU" dirty="0">
                <a:solidFill>
                  <a:srgbClr val="FFC000"/>
                </a:solidFill>
              </a:rPr>
              <a:t> коробочный звук;</a:t>
            </a:r>
          </a:p>
          <a:p>
            <a:pPr algn="just">
              <a:buFontTx/>
              <a:buChar char="-"/>
            </a:pPr>
            <a:r>
              <a:rPr lang="ru-RU" dirty="0" err="1">
                <a:solidFill>
                  <a:srgbClr val="FFC000"/>
                </a:solidFill>
              </a:rPr>
              <a:t>аускультативно</a:t>
            </a:r>
            <a:r>
              <a:rPr lang="ru-RU" dirty="0">
                <a:solidFill>
                  <a:srgbClr val="FFC000"/>
                </a:solidFill>
              </a:rPr>
              <a:t> - сухие свистящие и/или разнокалиберные влажные хрипы;</a:t>
            </a:r>
          </a:p>
          <a:p>
            <a:pPr marL="0" indent="0" algn="just">
              <a:buNone/>
            </a:pPr>
            <a:r>
              <a:rPr lang="ru-RU" dirty="0">
                <a:solidFill>
                  <a:srgbClr val="FFC000"/>
                </a:solidFill>
              </a:rPr>
              <a:t>-  снижение сатурации.</a:t>
            </a:r>
          </a:p>
          <a:p>
            <a:pPr algn="just">
              <a:buFontTx/>
              <a:buChar char="-"/>
            </a:pPr>
            <a:endParaRPr lang="ru-RU" dirty="0">
              <a:solidFill>
                <a:srgbClr val="FFC000"/>
              </a:solidFill>
            </a:endParaRPr>
          </a:p>
          <a:p>
            <a:pPr marL="0" indent="0" algn="just">
              <a:buNone/>
            </a:pPr>
            <a:endParaRPr lang="ru-RU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07205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chemeClr val="accent6">
                    <a:lumMod val="75000"/>
                  </a:schemeClr>
                </a:solidFill>
              </a:rPr>
              <a:t>При БОС выделяют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ru-RU" dirty="0">
                <a:solidFill>
                  <a:srgbClr val="FFC000"/>
                </a:solidFill>
              </a:rPr>
              <a:t>1.  Обратимые компоненты («мишень» для патогенетической терапии):</a:t>
            </a:r>
          </a:p>
          <a:p>
            <a:pPr marL="514350" indent="-514350" algn="just">
              <a:buNone/>
            </a:pPr>
            <a:r>
              <a:rPr lang="ru-RU" dirty="0">
                <a:solidFill>
                  <a:srgbClr val="FFC000"/>
                </a:solidFill>
              </a:rPr>
              <a:t>     - воспалительный отек стенок бронхов с нейтрофильной инфильтрацией;</a:t>
            </a:r>
          </a:p>
          <a:p>
            <a:pPr marL="514350" indent="-514350" algn="just">
              <a:buNone/>
            </a:pPr>
            <a:r>
              <a:rPr lang="ru-RU" dirty="0">
                <a:solidFill>
                  <a:srgbClr val="FFC000"/>
                </a:solidFill>
              </a:rPr>
              <a:t>     - спазм гладких мышц бронхов;</a:t>
            </a:r>
          </a:p>
          <a:p>
            <a:pPr marL="514350" indent="-514350" algn="just">
              <a:buNone/>
            </a:pPr>
            <a:r>
              <a:rPr lang="ru-RU" dirty="0">
                <a:solidFill>
                  <a:srgbClr val="FFC000"/>
                </a:solidFill>
              </a:rPr>
              <a:t>     - гиперсекреция слизи (</a:t>
            </a:r>
            <a:r>
              <a:rPr lang="ru-RU" dirty="0" err="1">
                <a:solidFill>
                  <a:srgbClr val="FFC000"/>
                </a:solidFill>
              </a:rPr>
              <a:t>гиперкриния</a:t>
            </a:r>
            <a:r>
              <a:rPr lang="ru-RU" dirty="0">
                <a:solidFill>
                  <a:srgbClr val="FFC000"/>
                </a:solidFill>
              </a:rPr>
              <a:t>);</a:t>
            </a:r>
          </a:p>
          <a:p>
            <a:pPr marL="514350" indent="-514350" algn="just">
              <a:buNone/>
            </a:pPr>
            <a:r>
              <a:rPr lang="ru-RU" dirty="0">
                <a:solidFill>
                  <a:srgbClr val="FFC000"/>
                </a:solidFill>
              </a:rPr>
              <a:t>     - повышение вязкости слизи (</a:t>
            </a:r>
            <a:r>
              <a:rPr lang="ru-RU" dirty="0" err="1">
                <a:solidFill>
                  <a:srgbClr val="FFC000"/>
                </a:solidFill>
              </a:rPr>
              <a:t>дискриния</a:t>
            </a:r>
            <a:r>
              <a:rPr lang="ru-RU" dirty="0">
                <a:solidFill>
                  <a:srgbClr val="FFC000"/>
                </a:solidFill>
              </a:rPr>
              <a:t>).</a:t>
            </a:r>
          </a:p>
          <a:p>
            <a:pPr marL="514350" indent="-514350" algn="just">
              <a:buNone/>
            </a:pPr>
            <a:r>
              <a:rPr lang="ru-RU" dirty="0">
                <a:solidFill>
                  <a:srgbClr val="FFC000"/>
                </a:solidFill>
              </a:rPr>
              <a:t>2. Необратимые компоненты:</a:t>
            </a:r>
          </a:p>
          <a:p>
            <a:pPr marL="514350" indent="-514350" algn="just">
              <a:buNone/>
            </a:pPr>
            <a:r>
              <a:rPr lang="ru-RU" dirty="0">
                <a:solidFill>
                  <a:srgbClr val="FFC000"/>
                </a:solidFill>
              </a:rPr>
              <a:t>     - </a:t>
            </a:r>
            <a:r>
              <a:rPr lang="ru-RU" dirty="0" err="1">
                <a:solidFill>
                  <a:srgbClr val="FFC000"/>
                </a:solidFill>
              </a:rPr>
              <a:t>ремоделирование</a:t>
            </a:r>
            <a:r>
              <a:rPr lang="ru-RU" dirty="0">
                <a:solidFill>
                  <a:srgbClr val="FFC000"/>
                </a:solidFill>
              </a:rPr>
              <a:t> бронхов;</a:t>
            </a:r>
          </a:p>
          <a:p>
            <a:pPr marL="514350" indent="-514350" algn="just">
              <a:buNone/>
            </a:pPr>
            <a:r>
              <a:rPr lang="ru-RU" dirty="0">
                <a:solidFill>
                  <a:srgbClr val="FFC000"/>
                </a:solidFill>
              </a:rPr>
              <a:t>     - экспираторный коллапс </a:t>
            </a:r>
            <a:r>
              <a:rPr lang="ru-RU" dirty="0" err="1">
                <a:solidFill>
                  <a:srgbClr val="FFC000"/>
                </a:solidFill>
              </a:rPr>
              <a:t>медких</a:t>
            </a:r>
            <a:r>
              <a:rPr lang="ru-RU" dirty="0">
                <a:solidFill>
                  <a:srgbClr val="FFC000"/>
                </a:solidFill>
              </a:rPr>
              <a:t> бронхов;</a:t>
            </a:r>
          </a:p>
          <a:p>
            <a:pPr marL="514350" indent="-514350" algn="just">
              <a:buNone/>
            </a:pPr>
            <a:r>
              <a:rPr lang="ru-RU" dirty="0">
                <a:solidFill>
                  <a:srgbClr val="FFC000"/>
                </a:solidFill>
              </a:rPr>
              <a:t>     - врожденная или приобретенная трахеобронхиальная патология.</a:t>
            </a:r>
          </a:p>
          <a:p>
            <a:pPr marL="0" indent="0" algn="just">
              <a:buNone/>
            </a:pPr>
            <a:endParaRPr lang="ru-RU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99099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Autofit/>
          </a:bodyPr>
          <a:lstStyle/>
          <a:p>
            <a:r>
              <a:rPr lang="ru-RU" sz="3200" dirty="0">
                <a:solidFill>
                  <a:schemeClr val="accent6">
                    <a:lumMod val="75000"/>
                  </a:schemeClr>
                </a:solidFill>
              </a:rPr>
              <a:t>Варианты БОС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/>
          <a:lstStyle/>
          <a:p>
            <a:pPr marL="514350" indent="-514350" algn="just">
              <a:buNone/>
            </a:pPr>
            <a:endParaRPr lang="ru-RU" dirty="0">
              <a:solidFill>
                <a:srgbClr val="FFC000"/>
              </a:solidFill>
            </a:endParaRPr>
          </a:p>
          <a:p>
            <a:pPr marL="514350" indent="-514350" algn="just">
              <a:buAutoNum type="arabicPeriod"/>
            </a:pPr>
            <a:r>
              <a:rPr lang="ru-RU" dirty="0">
                <a:solidFill>
                  <a:srgbClr val="FFC000"/>
                </a:solidFill>
              </a:rPr>
              <a:t>Инфекционный – в следствие</a:t>
            </a:r>
          </a:p>
          <a:p>
            <a:pPr marL="0" indent="0" algn="just">
              <a:buNone/>
            </a:pPr>
            <a:r>
              <a:rPr lang="ru-RU" dirty="0">
                <a:solidFill>
                  <a:srgbClr val="FFC000"/>
                </a:solidFill>
              </a:rPr>
              <a:t>бактериального и/или вирусного, и/или иного воспаления в бронхах и бронхиолах.</a:t>
            </a:r>
          </a:p>
          <a:p>
            <a:pPr marL="0" indent="0" algn="just">
              <a:buNone/>
            </a:pPr>
            <a:r>
              <a:rPr lang="ru-RU" dirty="0">
                <a:solidFill>
                  <a:srgbClr val="FFC000"/>
                </a:solidFill>
              </a:rPr>
              <a:t>2. Аллергический – в следствие    аллергического воспаления бронхиальных структур.</a:t>
            </a:r>
          </a:p>
          <a:p>
            <a:pPr marL="0" indent="0" algn="just">
              <a:buNone/>
            </a:pPr>
            <a:r>
              <a:rPr lang="ru-RU" dirty="0">
                <a:solidFill>
                  <a:srgbClr val="FFC000"/>
                </a:solidFill>
              </a:rPr>
              <a:t>3. Гемодинамический – в следствие заболеваний сердечно-сосудистой системы.</a:t>
            </a:r>
          </a:p>
          <a:p>
            <a:pPr marL="0" indent="0" algn="just">
              <a:buNone/>
            </a:pPr>
            <a:endParaRPr lang="ru-RU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07205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Autofit/>
          </a:bodyPr>
          <a:lstStyle/>
          <a:p>
            <a:r>
              <a:rPr lang="ru-RU" sz="3200" dirty="0">
                <a:solidFill>
                  <a:schemeClr val="accent6">
                    <a:lumMod val="75000"/>
                  </a:schemeClr>
                </a:solidFill>
              </a:rPr>
              <a:t>Реабилитация при БОС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>
                <a:solidFill>
                  <a:srgbClr val="FFC000"/>
                </a:solidFill>
              </a:rPr>
              <a:t>   это комплекс мероприятий (медицинских, психологических, физических, социальных), направленный на уменьшение проявлений болезни, повышение качества жизни пациента.</a:t>
            </a:r>
          </a:p>
          <a:p>
            <a:pPr marL="0" indent="0" algn="just">
              <a:buNone/>
            </a:pPr>
            <a:r>
              <a:rPr lang="ru-RU" dirty="0">
                <a:solidFill>
                  <a:srgbClr val="FFC000"/>
                </a:solidFill>
              </a:rPr>
              <a:t>   Реабилитация при БОС не заменяет лечения основного заболевания и является дополняющим элементом.</a:t>
            </a:r>
          </a:p>
        </p:txBody>
      </p:sp>
    </p:spTree>
    <p:extLst>
      <p:ext uri="{BB962C8B-B14F-4D97-AF65-F5344CB8AC3E}">
        <p14:creationId xmlns:p14="http://schemas.microsoft.com/office/powerpoint/2010/main" val="58445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Autofit/>
          </a:bodyPr>
          <a:lstStyle/>
          <a:p>
            <a:r>
              <a:rPr lang="ru-RU" sz="3200" dirty="0">
                <a:solidFill>
                  <a:schemeClr val="accent6">
                    <a:lumMod val="75000"/>
                  </a:schemeClr>
                </a:solidFill>
              </a:rPr>
              <a:t>Задачи реабилитации при БОС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 lnSpcReduction="10000"/>
          </a:bodyPr>
          <a:lstStyle/>
          <a:p>
            <a:pPr algn="just">
              <a:buFontTx/>
              <a:buChar char="-"/>
            </a:pPr>
            <a:r>
              <a:rPr lang="ru-RU" dirty="0">
                <a:solidFill>
                  <a:srgbClr val="FFC000"/>
                </a:solidFill>
              </a:rPr>
              <a:t>регресс обратимых и стабилизация необратимых изменений органов дыхания;</a:t>
            </a:r>
          </a:p>
          <a:p>
            <a:pPr algn="just">
              <a:buFontTx/>
              <a:buChar char="-"/>
            </a:pPr>
            <a:r>
              <a:rPr lang="ru-RU" dirty="0">
                <a:solidFill>
                  <a:srgbClr val="FFC000"/>
                </a:solidFill>
              </a:rPr>
              <a:t>улучшение функций внешнего дыхания;</a:t>
            </a:r>
          </a:p>
          <a:p>
            <a:pPr algn="just">
              <a:buFontTx/>
              <a:buChar char="-"/>
            </a:pPr>
            <a:r>
              <a:rPr lang="ru-RU" dirty="0">
                <a:solidFill>
                  <a:srgbClr val="FFC000"/>
                </a:solidFill>
              </a:rPr>
              <a:t>улучшение работы сердечно-сосудистой</a:t>
            </a:r>
          </a:p>
          <a:p>
            <a:pPr marL="0" indent="0" algn="just">
              <a:buNone/>
            </a:pPr>
            <a:r>
              <a:rPr lang="ru-RU" dirty="0">
                <a:solidFill>
                  <a:srgbClr val="FFC000"/>
                </a:solidFill>
              </a:rPr>
              <a:t>   системы и </a:t>
            </a:r>
            <a:r>
              <a:rPr lang="ru-RU" dirty="0" err="1">
                <a:solidFill>
                  <a:srgbClr val="FFC000"/>
                </a:solidFill>
              </a:rPr>
              <a:t>кардиореспираторных</a:t>
            </a:r>
            <a:endParaRPr lang="ru-RU" dirty="0">
              <a:solidFill>
                <a:srgbClr val="FFC000"/>
              </a:solidFill>
            </a:endParaRPr>
          </a:p>
          <a:p>
            <a:pPr marL="0" indent="0" algn="just">
              <a:buNone/>
            </a:pPr>
            <a:r>
              <a:rPr lang="ru-RU" dirty="0">
                <a:solidFill>
                  <a:srgbClr val="FFC000"/>
                </a:solidFill>
              </a:rPr>
              <a:t>   взаимодействий;</a:t>
            </a:r>
          </a:p>
          <a:p>
            <a:pPr algn="just">
              <a:buFontTx/>
              <a:buChar char="-"/>
            </a:pPr>
            <a:r>
              <a:rPr lang="ru-RU" dirty="0">
                <a:solidFill>
                  <a:srgbClr val="FFC000"/>
                </a:solidFill>
              </a:rPr>
              <a:t>устранение мышечного дисбаланса;</a:t>
            </a:r>
          </a:p>
          <a:p>
            <a:pPr algn="just">
              <a:buFontTx/>
              <a:buChar char="-"/>
            </a:pPr>
            <a:r>
              <a:rPr lang="ru-RU" dirty="0">
                <a:solidFill>
                  <a:srgbClr val="FFC000"/>
                </a:solidFill>
              </a:rPr>
              <a:t>коррекция психологического состояния;</a:t>
            </a:r>
          </a:p>
          <a:p>
            <a:pPr marL="0" indent="0" algn="just">
              <a:buNone/>
            </a:pPr>
            <a:r>
              <a:rPr lang="ru-RU" dirty="0">
                <a:solidFill>
                  <a:srgbClr val="FFC000"/>
                </a:solidFill>
              </a:rPr>
              <a:t>-  повышение трудоспособности.</a:t>
            </a:r>
          </a:p>
        </p:txBody>
      </p:sp>
    </p:spTree>
    <p:extLst>
      <p:ext uri="{BB962C8B-B14F-4D97-AF65-F5344CB8AC3E}">
        <p14:creationId xmlns:p14="http://schemas.microsoft.com/office/powerpoint/2010/main" val="13318810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Autofit/>
          </a:bodyPr>
          <a:lstStyle/>
          <a:p>
            <a:r>
              <a:rPr lang="ru-RU" sz="3200" dirty="0">
                <a:solidFill>
                  <a:schemeClr val="accent6">
                    <a:lumMod val="75000"/>
                  </a:schemeClr>
                </a:solidFill>
              </a:rPr>
              <a:t>Основные принципы реабилитации при БОС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641379"/>
          </a:xfrm>
        </p:spPr>
        <p:txBody>
          <a:bodyPr>
            <a:normAutofit/>
          </a:bodyPr>
          <a:lstStyle/>
          <a:p>
            <a:pPr algn="just">
              <a:buFontTx/>
              <a:buChar char="-"/>
            </a:pPr>
            <a:r>
              <a:rPr lang="ru-RU" dirty="0">
                <a:solidFill>
                  <a:srgbClr val="FFC000"/>
                </a:solidFill>
              </a:rPr>
              <a:t>индивидуализация программы с учетом тяжести состояния пациента и сопутствующих заболеваний;</a:t>
            </a:r>
          </a:p>
          <a:p>
            <a:pPr algn="just">
              <a:buFontTx/>
              <a:buChar char="-"/>
            </a:pPr>
            <a:r>
              <a:rPr lang="ru-RU" dirty="0">
                <a:solidFill>
                  <a:srgbClr val="FFC000"/>
                </a:solidFill>
              </a:rPr>
              <a:t>мультидисциплинарный подход;</a:t>
            </a:r>
          </a:p>
          <a:p>
            <a:pPr algn="just">
              <a:buFontTx/>
              <a:buChar char="-"/>
            </a:pPr>
            <a:r>
              <a:rPr lang="ru-RU" dirty="0">
                <a:solidFill>
                  <a:srgbClr val="FFC000"/>
                </a:solidFill>
              </a:rPr>
              <a:t>этапность, </a:t>
            </a:r>
            <a:r>
              <a:rPr lang="ru-RU" dirty="0" err="1">
                <a:solidFill>
                  <a:srgbClr val="FFC000"/>
                </a:solidFill>
              </a:rPr>
              <a:t>приемственность</a:t>
            </a:r>
            <a:r>
              <a:rPr lang="ru-RU" dirty="0">
                <a:solidFill>
                  <a:srgbClr val="FFC000"/>
                </a:solidFill>
              </a:rPr>
              <a:t>;</a:t>
            </a:r>
          </a:p>
          <a:p>
            <a:pPr algn="just">
              <a:buFontTx/>
              <a:buChar char="-"/>
            </a:pPr>
            <a:r>
              <a:rPr lang="ru-RU" dirty="0">
                <a:solidFill>
                  <a:srgbClr val="FFC000"/>
                </a:solidFill>
              </a:rPr>
              <a:t>максимально возможное раннее начало.</a:t>
            </a:r>
          </a:p>
        </p:txBody>
      </p:sp>
    </p:spTree>
    <p:extLst>
      <p:ext uri="{BB962C8B-B14F-4D97-AF65-F5344CB8AC3E}">
        <p14:creationId xmlns:p14="http://schemas.microsoft.com/office/powerpoint/2010/main" val="11035589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Autofit/>
          </a:bodyPr>
          <a:lstStyle/>
          <a:p>
            <a:r>
              <a:rPr lang="ru-RU" sz="3200" dirty="0">
                <a:solidFill>
                  <a:schemeClr val="accent6">
                    <a:lumMod val="75000"/>
                  </a:schemeClr>
                </a:solidFill>
              </a:rPr>
              <a:t>Этапы реабилитации при БОС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 lnSpcReduction="10000"/>
          </a:bodyPr>
          <a:lstStyle/>
          <a:p>
            <a:pPr marL="514350" indent="-514350" algn="just">
              <a:buAutoNum type="arabicPeriod"/>
            </a:pPr>
            <a:r>
              <a:rPr lang="ru-RU" dirty="0">
                <a:solidFill>
                  <a:srgbClr val="FFC000"/>
                </a:solidFill>
              </a:rPr>
              <a:t>Первый (острый период) – проводится при отсутствии противопоказаний и наличии реабилитационного потенциала.</a:t>
            </a:r>
          </a:p>
          <a:p>
            <a:pPr marL="514350" indent="-514350" algn="just">
              <a:buAutoNum type="arabicPeriod"/>
            </a:pPr>
            <a:r>
              <a:rPr lang="ru-RU" dirty="0">
                <a:solidFill>
                  <a:srgbClr val="FFC000"/>
                </a:solidFill>
              </a:rPr>
              <a:t>Второй (восстановительный период) – проводится в стационаре (реабилитационные центры, отделения реабилитации).</a:t>
            </a:r>
          </a:p>
          <a:p>
            <a:pPr marL="514350" indent="-514350" algn="just">
              <a:buAutoNum type="arabicPeriod"/>
            </a:pPr>
            <a:r>
              <a:rPr lang="ru-RU" dirty="0">
                <a:solidFill>
                  <a:srgbClr val="FFC000"/>
                </a:solidFill>
              </a:rPr>
              <a:t>Третий (период остаточных явлений) -  проводится в поликлиниках, реабилитационных центрах, санаториях.</a:t>
            </a:r>
          </a:p>
        </p:txBody>
      </p:sp>
    </p:spTree>
    <p:extLst>
      <p:ext uri="{BB962C8B-B14F-4D97-AF65-F5344CB8AC3E}">
        <p14:creationId xmlns:p14="http://schemas.microsoft.com/office/powerpoint/2010/main" val="13325404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Autofit/>
          </a:bodyPr>
          <a:lstStyle/>
          <a:p>
            <a:r>
              <a:rPr lang="ru-RU" sz="3200" dirty="0">
                <a:solidFill>
                  <a:schemeClr val="accent6">
                    <a:lumMod val="75000"/>
                  </a:schemeClr>
                </a:solidFill>
              </a:rPr>
              <a:t>Основные компоненты реабилитации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 fontScale="92500" lnSpcReduction="10000"/>
          </a:bodyPr>
          <a:lstStyle/>
          <a:p>
            <a:pPr marL="514350" indent="-514350" algn="just">
              <a:buAutoNum type="arabicPeriod"/>
            </a:pPr>
            <a:r>
              <a:rPr lang="ru-RU" dirty="0">
                <a:solidFill>
                  <a:srgbClr val="FFC000"/>
                </a:solidFill>
              </a:rPr>
              <a:t>Обучение пациентов - консультирование по вопросам лечения, технике дыхания, принципам сохранения физической энергии, правильному использованию ингаляционных препаратов. </a:t>
            </a:r>
          </a:p>
          <a:p>
            <a:pPr marL="514350" indent="-514350" algn="just">
              <a:buAutoNum type="arabicPeriod"/>
            </a:pPr>
            <a:r>
              <a:rPr lang="ru-RU" dirty="0">
                <a:solidFill>
                  <a:srgbClr val="FFC000"/>
                </a:solidFill>
              </a:rPr>
              <a:t>Коррекция </a:t>
            </a:r>
            <a:r>
              <a:rPr lang="ru-RU" dirty="0" err="1">
                <a:solidFill>
                  <a:srgbClr val="FFC000"/>
                </a:solidFill>
              </a:rPr>
              <a:t>нутритивного</a:t>
            </a:r>
            <a:r>
              <a:rPr lang="ru-RU" dirty="0">
                <a:solidFill>
                  <a:srgbClr val="FFC000"/>
                </a:solidFill>
              </a:rPr>
              <a:t> статуса - рекомендации по лечебному питанию с учётом состояния пациента.</a:t>
            </a:r>
          </a:p>
          <a:p>
            <a:pPr marL="514350" indent="-514350" algn="just">
              <a:buAutoNum type="arabicPeriod"/>
            </a:pPr>
            <a:r>
              <a:rPr lang="ru-RU" dirty="0">
                <a:solidFill>
                  <a:srgbClr val="FFC000"/>
                </a:solidFill>
              </a:rPr>
              <a:t>Психологическая поддержка -консультирование, релаксационная терапия, работа с симптомами депрессии, тревоги. </a:t>
            </a:r>
          </a:p>
          <a:p>
            <a:pPr marL="0" indent="0" algn="just">
              <a:buNone/>
            </a:pPr>
            <a:endParaRPr lang="ru-RU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2437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Autofit/>
          </a:bodyPr>
          <a:lstStyle/>
          <a:p>
            <a:r>
              <a:rPr lang="ru-RU" sz="3200" dirty="0">
                <a:solidFill>
                  <a:schemeClr val="accent6">
                    <a:lumMod val="75000"/>
                  </a:schemeClr>
                </a:solidFill>
              </a:rPr>
              <a:t>Основные компоненты реабилитации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 fontScale="85000" lnSpcReduction="10000"/>
          </a:bodyPr>
          <a:lstStyle/>
          <a:p>
            <a:pPr marL="0" indent="0" algn="just">
              <a:buNone/>
            </a:pPr>
            <a:r>
              <a:rPr lang="ru-RU" dirty="0">
                <a:solidFill>
                  <a:srgbClr val="FFC000"/>
                </a:solidFill>
              </a:rPr>
              <a:t>4. Физическая реабилитация – лечебная физкультура</a:t>
            </a:r>
          </a:p>
          <a:p>
            <a:pPr marL="0" indent="0" algn="just">
              <a:buNone/>
            </a:pPr>
            <a:r>
              <a:rPr lang="ru-RU" dirty="0">
                <a:solidFill>
                  <a:srgbClr val="FFC000"/>
                </a:solidFill>
              </a:rPr>
              <a:t>    (ЛФК), физические тренировки, механотерапия,</a:t>
            </a:r>
          </a:p>
          <a:p>
            <a:pPr marL="0" indent="0" algn="just">
              <a:buNone/>
            </a:pPr>
            <a:r>
              <a:rPr lang="ru-RU" dirty="0">
                <a:solidFill>
                  <a:srgbClr val="FFC000"/>
                </a:solidFill>
              </a:rPr>
              <a:t>    лечебный массаж, рефлексотерапия. Могут</a:t>
            </a:r>
          </a:p>
          <a:p>
            <a:pPr marL="0" indent="0" algn="just">
              <a:buNone/>
            </a:pPr>
            <a:r>
              <a:rPr lang="ru-RU" dirty="0">
                <a:solidFill>
                  <a:srgbClr val="FFC000"/>
                </a:solidFill>
              </a:rPr>
              <a:t>    применяться дозированная ходьба, терренкур,</a:t>
            </a:r>
          </a:p>
          <a:p>
            <a:pPr marL="0" indent="0" algn="just">
              <a:buNone/>
            </a:pPr>
            <a:r>
              <a:rPr lang="ru-RU" dirty="0">
                <a:solidFill>
                  <a:srgbClr val="FFC000"/>
                </a:solidFill>
              </a:rPr>
              <a:t>    занятия на тренажёрах.</a:t>
            </a:r>
          </a:p>
          <a:p>
            <a:pPr marL="0" indent="0" algn="just">
              <a:buNone/>
            </a:pPr>
            <a:r>
              <a:rPr lang="ru-RU" dirty="0">
                <a:solidFill>
                  <a:srgbClr val="FFC000"/>
                </a:solidFill>
              </a:rPr>
              <a:t>5. Физиотерапия - ингаляции, постуральный</a:t>
            </a:r>
          </a:p>
          <a:p>
            <a:pPr marL="0" indent="0" algn="just">
              <a:buNone/>
            </a:pPr>
            <a:r>
              <a:rPr lang="ru-RU" dirty="0">
                <a:solidFill>
                  <a:srgbClr val="FFC000"/>
                </a:solidFill>
              </a:rPr>
              <a:t>    дренаж, магнитотерапия, лазеротерапия,</a:t>
            </a:r>
          </a:p>
          <a:p>
            <a:pPr marL="0" indent="0" algn="just">
              <a:buNone/>
            </a:pPr>
            <a:r>
              <a:rPr lang="ru-RU" dirty="0">
                <a:solidFill>
                  <a:srgbClr val="FFC000"/>
                </a:solidFill>
              </a:rPr>
              <a:t>    бальнеотерапия, ароматерапия,</a:t>
            </a:r>
          </a:p>
          <a:p>
            <a:pPr marL="0" indent="0" algn="just">
              <a:buNone/>
            </a:pPr>
            <a:r>
              <a:rPr lang="ru-RU" dirty="0">
                <a:solidFill>
                  <a:srgbClr val="FFC000"/>
                </a:solidFill>
              </a:rPr>
              <a:t>    иглорефлексотерапия и другие методы.</a:t>
            </a:r>
          </a:p>
          <a:p>
            <a:pPr marL="0" indent="0" algn="just">
              <a:buNone/>
            </a:pPr>
            <a:r>
              <a:rPr lang="ru-RU" dirty="0">
                <a:solidFill>
                  <a:srgbClr val="FFC000"/>
                </a:solidFill>
              </a:rPr>
              <a:t>6. Респираторная физиотерапия. </a:t>
            </a:r>
          </a:p>
        </p:txBody>
      </p:sp>
    </p:spTree>
    <p:extLst>
      <p:ext uri="{BB962C8B-B14F-4D97-AF65-F5344CB8AC3E}">
        <p14:creationId xmlns:p14="http://schemas.microsoft.com/office/powerpoint/2010/main" val="39326385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Autofit/>
          </a:bodyPr>
          <a:lstStyle/>
          <a:p>
            <a:r>
              <a:rPr lang="ru-RU" sz="3200" dirty="0">
                <a:solidFill>
                  <a:schemeClr val="accent6">
                    <a:lumMod val="75000"/>
                  </a:schemeClr>
                </a:solidFill>
              </a:rPr>
              <a:t>Основные направления реабилитации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/>
          </a:bodyPr>
          <a:lstStyle/>
          <a:p>
            <a:pPr marL="514350" indent="-514350" algn="just">
              <a:buAutoNum type="arabicPeriod"/>
            </a:pPr>
            <a:r>
              <a:rPr lang="ru-RU" dirty="0">
                <a:solidFill>
                  <a:srgbClr val="FFC000"/>
                </a:solidFill>
              </a:rPr>
              <a:t>Физиотерапия – процедуры общего или рефлекторного действия: УВЧ, СВЧ, индуктотермия, УФО, озокерит, лазер, магнитотерапия, </a:t>
            </a:r>
            <a:r>
              <a:rPr lang="ru-RU" dirty="0" err="1">
                <a:solidFill>
                  <a:srgbClr val="FFC000"/>
                </a:solidFill>
              </a:rPr>
              <a:t>галотерапия</a:t>
            </a:r>
            <a:r>
              <a:rPr lang="ru-RU" dirty="0">
                <a:solidFill>
                  <a:srgbClr val="FFC000"/>
                </a:solidFill>
              </a:rPr>
              <a:t>, ингаляции </a:t>
            </a:r>
            <a:r>
              <a:rPr lang="ru-RU" dirty="0" err="1">
                <a:solidFill>
                  <a:srgbClr val="FFC000"/>
                </a:solidFill>
              </a:rPr>
              <a:t>муколитиков</a:t>
            </a:r>
            <a:r>
              <a:rPr lang="ru-RU" dirty="0">
                <a:solidFill>
                  <a:srgbClr val="FFC000"/>
                </a:solidFill>
              </a:rPr>
              <a:t>, </a:t>
            </a:r>
            <a:r>
              <a:rPr lang="ru-RU" dirty="0" err="1">
                <a:solidFill>
                  <a:srgbClr val="FFC000"/>
                </a:solidFill>
              </a:rPr>
              <a:t>эроионов</a:t>
            </a:r>
            <a:r>
              <a:rPr lang="ru-RU" dirty="0">
                <a:solidFill>
                  <a:srgbClr val="FFC000"/>
                </a:solidFill>
              </a:rPr>
              <a:t>.</a:t>
            </a:r>
          </a:p>
          <a:p>
            <a:pPr marL="514350" indent="-514350" algn="just">
              <a:buAutoNum type="arabicPeriod"/>
            </a:pPr>
            <a:r>
              <a:rPr lang="ru-RU" dirty="0">
                <a:solidFill>
                  <a:srgbClr val="FFC000"/>
                </a:solidFill>
              </a:rPr>
              <a:t>Курорты: грязелечение, климатотерапия, бальнеотерапия. </a:t>
            </a:r>
          </a:p>
        </p:txBody>
      </p:sp>
    </p:spTree>
    <p:extLst>
      <p:ext uri="{BB962C8B-B14F-4D97-AF65-F5344CB8AC3E}">
        <p14:creationId xmlns:p14="http://schemas.microsoft.com/office/powerpoint/2010/main" val="14061337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Autofit/>
          </a:bodyPr>
          <a:lstStyle/>
          <a:p>
            <a:r>
              <a:rPr lang="ru-RU" sz="3200" dirty="0">
                <a:solidFill>
                  <a:schemeClr val="accent6">
                    <a:lumMod val="75000"/>
                  </a:schemeClr>
                </a:solidFill>
              </a:rPr>
              <a:t>Основные направления реабилитации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>
                <a:solidFill>
                  <a:srgbClr val="FFC000"/>
                </a:solidFill>
              </a:rPr>
              <a:t>3. ЛФК: гигиеническая, </a:t>
            </a:r>
            <a:r>
              <a:rPr lang="ru-RU" dirty="0" err="1">
                <a:solidFill>
                  <a:srgbClr val="FFC000"/>
                </a:solidFill>
              </a:rPr>
              <a:t>общетренирующая</a:t>
            </a:r>
            <a:r>
              <a:rPr lang="ru-RU" dirty="0">
                <a:solidFill>
                  <a:srgbClr val="FFC000"/>
                </a:solidFill>
              </a:rPr>
              <a:t>,</a:t>
            </a:r>
          </a:p>
          <a:p>
            <a:pPr marL="0" indent="0" algn="just">
              <a:buNone/>
            </a:pPr>
            <a:r>
              <a:rPr lang="ru-RU" dirty="0">
                <a:solidFill>
                  <a:srgbClr val="FFC000"/>
                </a:solidFill>
              </a:rPr>
              <a:t>    коррекция обструкции, облегченные</a:t>
            </a:r>
          </a:p>
          <a:p>
            <a:pPr marL="0" indent="0" algn="just">
              <a:buNone/>
            </a:pPr>
            <a:r>
              <a:rPr lang="ru-RU" dirty="0">
                <a:solidFill>
                  <a:srgbClr val="FFC000"/>
                </a:solidFill>
              </a:rPr>
              <a:t>    спортивные игры, ближний туризм,</a:t>
            </a:r>
          </a:p>
          <a:p>
            <a:pPr marL="0" indent="0" algn="just">
              <a:buNone/>
            </a:pPr>
            <a:r>
              <a:rPr lang="ru-RU" dirty="0">
                <a:solidFill>
                  <a:srgbClr val="FFC000"/>
                </a:solidFill>
              </a:rPr>
              <a:t>    дыхательные упражнения с акцентом на</a:t>
            </a:r>
          </a:p>
          <a:p>
            <a:pPr marL="0" indent="0" algn="just">
              <a:buNone/>
            </a:pPr>
            <a:r>
              <a:rPr lang="ru-RU" dirty="0">
                <a:solidFill>
                  <a:srgbClr val="FFC000"/>
                </a:solidFill>
              </a:rPr>
              <a:t>    диафрагмальное дыхание, координацию</a:t>
            </a:r>
          </a:p>
          <a:p>
            <a:pPr marL="0" indent="0" algn="just">
              <a:buNone/>
            </a:pPr>
            <a:r>
              <a:rPr lang="ru-RU" dirty="0">
                <a:solidFill>
                  <a:srgbClr val="FFC000"/>
                </a:solidFill>
              </a:rPr>
              <a:t>    дыхания и кровообращения, снижения</a:t>
            </a:r>
          </a:p>
          <a:p>
            <a:pPr marL="0" indent="0" algn="just">
              <a:buNone/>
            </a:pPr>
            <a:r>
              <a:rPr lang="ru-RU" dirty="0">
                <a:solidFill>
                  <a:srgbClr val="FFC000"/>
                </a:solidFill>
              </a:rPr>
              <a:t>    энергетической стоимости дыхания.</a:t>
            </a:r>
          </a:p>
        </p:txBody>
      </p:sp>
    </p:spTree>
    <p:extLst>
      <p:ext uri="{BB962C8B-B14F-4D97-AF65-F5344CB8AC3E}">
        <p14:creationId xmlns:p14="http://schemas.microsoft.com/office/powerpoint/2010/main" val="4357887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Autofit/>
          </a:bodyPr>
          <a:lstStyle/>
          <a:p>
            <a:r>
              <a:rPr lang="ru-RU" sz="3200" dirty="0">
                <a:solidFill>
                  <a:schemeClr val="accent6">
                    <a:lumMod val="75000"/>
                  </a:schemeClr>
                </a:solidFill>
              </a:rPr>
              <a:t>Особенности ЛФК при БОС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 fontScale="92500" lnSpcReduction="10000"/>
          </a:bodyPr>
          <a:lstStyle/>
          <a:p>
            <a:pPr marL="514350" indent="-514350" algn="just">
              <a:buAutoNum type="arabicPeriod"/>
            </a:pPr>
            <a:r>
              <a:rPr lang="ru-RU" dirty="0">
                <a:solidFill>
                  <a:srgbClr val="FFC000"/>
                </a:solidFill>
              </a:rPr>
              <a:t>Выполнение разнохарактерных дыхательных упражнений для увеличения легочной вентиляции, для облегчения выдоха, для ускорения рассасывания </a:t>
            </a:r>
            <a:r>
              <a:rPr lang="ru-RU" dirty="0" err="1">
                <a:solidFill>
                  <a:srgbClr val="FFC000"/>
                </a:solidFill>
              </a:rPr>
              <a:t>эксудата</a:t>
            </a:r>
            <a:r>
              <a:rPr lang="ru-RU" dirty="0">
                <a:solidFill>
                  <a:srgbClr val="FFC000"/>
                </a:solidFill>
              </a:rPr>
              <a:t>, для растягивания соединений в плевральной полости.</a:t>
            </a:r>
          </a:p>
          <a:p>
            <a:pPr marL="514350" indent="-514350" algn="just">
              <a:buAutoNum type="arabicPeriod"/>
            </a:pPr>
            <a:r>
              <a:rPr lang="ru-RU" dirty="0">
                <a:solidFill>
                  <a:srgbClr val="FFC000"/>
                </a:solidFill>
              </a:rPr>
              <a:t>Использование разных исходных положений, способствующих улучшению работы легких.</a:t>
            </a:r>
          </a:p>
          <a:p>
            <a:pPr marL="514350" indent="-514350" algn="just">
              <a:buAutoNum type="arabicPeriod"/>
            </a:pPr>
            <a:r>
              <a:rPr lang="ru-RU" dirty="0">
                <a:solidFill>
                  <a:srgbClr val="FFC000"/>
                </a:solidFill>
              </a:rPr>
              <a:t>Выполнение физических упражнений с предметами (гимнастическая палка, булава, резиновая лента, гантели, мячи).</a:t>
            </a:r>
          </a:p>
          <a:p>
            <a:pPr marL="514350" indent="-514350" algn="just">
              <a:buAutoNum type="arabicPeriod"/>
            </a:pPr>
            <a:endParaRPr lang="ru-RU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28674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chemeClr val="accent6">
                    <a:lumMod val="75000"/>
                  </a:schemeClr>
                </a:solidFill>
              </a:rPr>
              <a:t>Противопоказания для реабилитации при БОС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ru-RU" sz="4400" dirty="0">
                <a:solidFill>
                  <a:srgbClr val="FFC000"/>
                </a:solidFill>
              </a:rPr>
              <a:t>   могут включать острые и тяжёлые сердечно-сосудистые проблемы, нестабильное состояние пациента (острые респираторные инфекции, обострение хронических заболеваний), тяжёлые психические расстройства, активные формы туберкулёза лёгких.</a:t>
            </a:r>
          </a:p>
          <a:p>
            <a:pPr marL="0" indent="0" algn="just">
              <a:buNone/>
            </a:pPr>
            <a:r>
              <a:rPr lang="ru-RU" sz="4400" dirty="0">
                <a:solidFill>
                  <a:srgbClr val="FFC000"/>
                </a:solidFill>
              </a:rPr>
              <a:t>   Перед началом реабилитации необходимо проконсультироваться с врачом, который определит целесообразность и безопасность мероприятий для конкретного пациента!</a:t>
            </a:r>
          </a:p>
          <a:p>
            <a:pPr marL="514350" indent="-514350" algn="just">
              <a:buNone/>
            </a:pPr>
            <a:r>
              <a:rPr lang="ru-RU" dirty="0">
                <a:solidFill>
                  <a:srgbClr val="FFC000"/>
                </a:solidFill>
              </a:rPr>
              <a:t>     </a:t>
            </a:r>
          </a:p>
          <a:p>
            <a:pPr marL="0" indent="0" algn="just">
              <a:buNone/>
            </a:pPr>
            <a:endParaRPr lang="ru-RU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07205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260648"/>
            <a:ext cx="8219256" cy="5865515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ru-RU" sz="4000" dirty="0">
                <a:solidFill>
                  <a:schemeClr val="accent6">
                    <a:lumMod val="75000"/>
                  </a:schemeClr>
                </a:solidFill>
              </a:rPr>
              <a:t>Спасибо за внимание!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1439</TotalTime>
  <Words>906</Words>
  <Application>Microsoft Office PowerPoint</Application>
  <PresentationFormat>Экран (4:3)</PresentationFormat>
  <Paragraphs>97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0" baseType="lpstr">
      <vt:lpstr>Arial</vt:lpstr>
      <vt:lpstr>Calibri</vt:lpstr>
      <vt:lpstr>Тема Office</vt:lpstr>
      <vt:lpstr> ФГБОУ ВО ДонГМУ Минздрава России Ректор: д.мед.н., проф., академик РАН Игнатенко Г.А. Кафедра факультетской терапии им. А.Я. Губергрица Зав. каф.: д.мед.н. Моногарова Н.Е.  Основные принципы реабилитации при бронхообструктивном синдроме  Крюк М.А., Моногарова Н.Е., Мухин И.В.,  Шалаева И.В., Воронин К.А, Колкина В.Я., Забазнова Ю.В.    </vt:lpstr>
      <vt:lpstr>Презентация PowerPoint</vt:lpstr>
      <vt:lpstr>Основные причины БОС </vt:lpstr>
      <vt:lpstr>Основные клинические проявления БОС</vt:lpstr>
      <vt:lpstr>При БОС выделяют</vt:lpstr>
      <vt:lpstr>Варианты БОС</vt:lpstr>
      <vt:lpstr>Реабилитация при БОС </vt:lpstr>
      <vt:lpstr>Задачи реабилитации при БОС</vt:lpstr>
      <vt:lpstr>Основные принципы реабилитации при БОС</vt:lpstr>
      <vt:lpstr>Этапы реабилитации при БОС</vt:lpstr>
      <vt:lpstr>Основные компоненты реабилитации </vt:lpstr>
      <vt:lpstr>Основные компоненты реабилитации </vt:lpstr>
      <vt:lpstr>Основные направления реабилитации </vt:lpstr>
      <vt:lpstr>Основные направления реабилитации </vt:lpstr>
      <vt:lpstr>Особенности ЛФК при БОС </vt:lpstr>
      <vt:lpstr>Противопоказания для реабилитации при БОС 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Синдром раздраженного кишечника:  актуальность проблемы</dc:title>
  <dc:creator>RePack by Diakov</dc:creator>
  <cp:lastModifiedBy>Computer</cp:lastModifiedBy>
  <cp:revision>244</cp:revision>
  <dcterms:created xsi:type="dcterms:W3CDTF">2019-11-10T18:31:31Z</dcterms:created>
  <dcterms:modified xsi:type="dcterms:W3CDTF">2026-10-19T17:02:39Z</dcterms:modified>
</cp:coreProperties>
</file>