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5248" r:id="rId1"/>
  </p:sldMasterIdLst>
  <p:notesMasterIdLst>
    <p:notesMasterId r:id="rId27"/>
  </p:notesMasterIdLst>
  <p:sldIdLst>
    <p:sldId id="256" r:id="rId2"/>
    <p:sldId id="277" r:id="rId3"/>
    <p:sldId id="278" r:id="rId4"/>
    <p:sldId id="279" r:id="rId5"/>
    <p:sldId id="281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301" r:id="rId22"/>
    <p:sldId id="298" r:id="rId23"/>
    <p:sldId id="299" r:id="rId24"/>
    <p:sldId id="300" r:id="rId25"/>
    <p:sldId id="302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0002"/>
    <a:srgbClr val="600001"/>
    <a:srgbClr val="730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721"/>
    <p:restoredTop sz="91450"/>
  </p:normalViewPr>
  <p:slideViewPr>
    <p:cSldViewPr snapToGrid="0" snapToObjects="1">
      <p:cViewPr varScale="1">
        <p:scale>
          <a:sx n="103" d="100"/>
          <a:sy n="103" d="100"/>
        </p:scale>
        <p:origin x="664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5EF61D-9C81-2B44-B1D6-8AAD3291D10E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7B5444-4502-A547-864F-F997AEB1CC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341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7B5444-4502-A547-864F-F997AEB1CC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494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31421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2239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00427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6545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2220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0208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10624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4669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2123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645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7566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104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878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440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386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4204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D410E6-E441-5145-825A-C2C6DED4D750}" type="datetimeFigureOut">
              <a:rPr lang="ru-RU" smtClean="0"/>
              <a:t>16.12.2025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948737-2436-C048-90D1-A88054FB019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99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249" r:id="rId1"/>
    <p:sldLayoutId id="2147485250" r:id="rId2"/>
    <p:sldLayoutId id="2147485251" r:id="rId3"/>
    <p:sldLayoutId id="2147485252" r:id="rId4"/>
    <p:sldLayoutId id="2147485253" r:id="rId5"/>
    <p:sldLayoutId id="2147485254" r:id="rId6"/>
    <p:sldLayoutId id="2147485255" r:id="rId7"/>
    <p:sldLayoutId id="2147485256" r:id="rId8"/>
    <p:sldLayoutId id="2147485257" r:id="rId9"/>
    <p:sldLayoutId id="2147485258" r:id="rId10"/>
    <p:sldLayoutId id="2147485259" r:id="rId11"/>
    <p:sldLayoutId id="2147485260" r:id="rId12"/>
    <p:sldLayoutId id="2147485261" r:id="rId13"/>
    <p:sldLayoutId id="2147485262" r:id="rId14"/>
    <p:sldLayoutId id="2147485263" r:id="rId15"/>
    <p:sldLayoutId id="21474852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93FC88-E6DA-2947-B852-34BF47145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2752" y="2261"/>
            <a:ext cx="9892499" cy="3372478"/>
          </a:xfrm>
        </p:spPr>
        <p:txBody>
          <a:bodyPr/>
          <a:lstStyle/>
          <a:p>
            <a:pPr algn="ctr"/>
            <a:r>
              <a:rPr lang="ru-RU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Беременность </a:t>
            </a:r>
            <a:br>
              <a:rPr lang="ru-RU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4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болезни печени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A260D7A-FE1E-7749-8746-3CA3D9ED54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41126" y="4352939"/>
            <a:ext cx="6831673" cy="1086237"/>
          </a:xfrm>
        </p:spPr>
        <p:txBody>
          <a:bodyPr>
            <a:noAutofit/>
          </a:bodyPr>
          <a:lstStyle/>
          <a:p>
            <a:pPr algn="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Внештатный специалист МЗ ДНР по гастроэнтерологии,</a:t>
            </a:r>
          </a:p>
          <a:p>
            <a:pPr algn="r"/>
            <a:r>
              <a:rPr lang="ru-RU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заведующий гастроэнтерологическим отделением РКБ им. М.И. Калинина</a:t>
            </a:r>
          </a:p>
          <a:p>
            <a:pPr algn="r"/>
            <a:endParaRPr lang="ru-RU" sz="1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173910" y="5280178"/>
            <a:ext cx="18513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Никулин И</a:t>
            </a:r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Ю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0239684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E4D389-3490-FC43-B3B2-8F8EF40BBE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476411" cy="109074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ФИЗИКАЛЬНОЕ ИССЛЕДОВАНИЕ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F5CF63-73AD-C444-A3BB-55DE3F2E13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205" y="2235926"/>
            <a:ext cx="9601200" cy="35814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осмотре кожных покровов нередко обнаруживают расчёсы и ссадины, вызванные зудом. 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Желтушное окрашивание склер, видимых слизистых, кожи отмечают при повышении содержания билирубина более 30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ммоль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/л. 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ХГБ не характерно увеличение размеров печени, болезненность или изменение консистенции данного органа.</a:t>
            </a:r>
          </a:p>
          <a:p>
            <a:pPr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0580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C478E1-A3A0-E347-B5C3-DB15A84E7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849394" cy="1485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ИНСТРУМЕНТАЛЬНЫЕ ИССЛЕДОВАНИЯ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D2303C6-B2C6-8B4F-806F-32324D7DEC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ХГБ применяют УЗИ печени и желчевыводящих путей.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Размеры печени при данной патологии не увеличены,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эхогенность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печёночной ткани однородная. Отмечают увеличение объёма жёлчного пузыря.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Спленомегалия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характерна для данной патологии.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6840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79CACE-B880-2D46-B70D-26297697BE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10387012" cy="1485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ВЕДЕНИЯ ПАЦИЕНТКИ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2F1E0A4-9B9F-5A40-AC86-81BE489D0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286000"/>
            <a:ext cx="10387013" cy="42433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Скрининг ХГБ (с учетом факторов риска) у беременных в сроках 25-26 и в 33-36 недель в женской консультации и акушерском стационаре.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Госпитализацию в отделение патологии беременности роддома при обнаружении клинико-лабораторных признаков ХГБ.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Динамическое наблюдение, которое осуществляется совместно акушером-гинекологом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гастроэнтерологом.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профилактики осложнений, как преждевременные роды и антенатальная смерть плода, рекомендовано с 30-32 недель проводить КТГ плода; каждые 3-4 недели с помощью УЗИ оценивать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гестационный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возраст плода и состояние плаценты.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96731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023CC2-19D8-D34A-91FB-02E92F13C8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0393" y="257175"/>
            <a:ext cx="10123714" cy="931545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ТАКТИКА ВЕДЕНИЯ ПАЦИЕНТКИ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7BF79E-F623-A845-BEB4-9B5313D55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8903" y="1188720"/>
            <a:ext cx="11011988" cy="582644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29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 лечения: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достижение и поддержание клинической компенсации,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пролонгирование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 до жизнеспособного плода: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по питанию: диета 5 по Певзнеру с физиологически нормальным содержанием белков и углеводов при ограничении жиров и холестерина, частое дробное питание; приготовление пищи в вареном виде или на пару;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и/или б)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применяют эфферентную терапию: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плазмаферез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гемосорбцию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при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генерализованном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кожном зуде и/или нарастании концентрации первичных жёлчных кислот, билирубина, активности общей ЩФ.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n-US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 ХГБ соответственно степени тяжести патологического процесса с подсчетом баллов по разработанной нами шкале;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вопроса о досрочном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родоразрешение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ХГБ тяжелой степени в случае отсутствия положительной динамики от проводимой терапии по решению консилиума врачей.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профилактика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дистресса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плода и кровотечения в родах. </a:t>
            </a:r>
            <a:endParaRPr lang="en-US" sz="2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9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реабилитация женщин после родов в течение года проводится участковым терапевтом или врачом общей практики. Планирование последующей беременности возможно через 1-2 года при нормальной функции печени (прием гормональных и </a:t>
            </a:r>
            <a:r>
              <a:rPr lang="ru-RU" sz="29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гепатотоксических</a:t>
            </a:r>
            <a:r>
              <a:rPr lang="ru-RU" sz="2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препаратов противопоказан).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75578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26FE0-8D7E-C744-AB35-16EDD7A951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012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96E9A9-AD25-0F4A-BA51-2083FDB2F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Легкая степень ХГБ: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Энтеросорбенты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лактофильтрум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полифепан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</a:t>
            </a:r>
            <a:r>
              <a:rPr lang="ru-RU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д.).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Антациды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гевискон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гастал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Желчегонные, антиоксиданты,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мембр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-стабилизаторы,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Хофитол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гепабене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назначают внутрь по 1 таблетке 2–3 раза в день перед едой в течение 14–21 дней., витамин Е по 1 капсуле 2 раза в день, аскорбиновая кислота 5% 5,0 мл внутривенно в 20 мл 40% глюкозы ежедневно в течение 10– 14 дней;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внутрь по 400 мг 2 раза в день между приёмами пищи в течение 2–3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</a:t>
            </a:r>
          </a:p>
          <a:p>
            <a:pPr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17377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9FF943-346E-3640-9013-CAB318F14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64519" y="514350"/>
            <a:ext cx="9601200" cy="80499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968D2C-764D-6B44-B213-A1A18BF212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23851"/>
            <a:ext cx="10587038" cy="526269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степень тяжести ХГБ (к лечению добавить):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(5% р-р глюкозы 400 мл в/в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аскорбиновая кислота 5% - 5,0 в/в 5-7 ежедневно;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гемодез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200,0 400 мл через 1-2 дня в/в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3;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димеркаптопропансульфонат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натрия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унитиол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по 5,0 мл в 400 мл изотонического раствора натрия хлорида однократно ежедневно в течение 1–2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.). 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назначают в виде двухэтапной схемы: сначала внутривенно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струйно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медленно или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200 мл изотонического раствора натрия хлорида) в дозе 400 мг в день однократно на протяжении 7– 10 дней. Затем беременных с ХГБ переводят на пероральный приём препарата по 400 мг дважды в день в течение 1– 2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24 недель беременности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Хофитол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-по 5-10 мл в/в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400, мл 0,9% натрия хлорида 10-12;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Гептрал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S-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адеметионин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с 24 недель беременности по 400 мг (5 мл) в 400 мл 0,9 % раствора натрия хлорида в/в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7-10 ежедневно, далее с переводом на прием таблеток по 400 мг 2 раза в сутки до 2-4 недель между приемами пищи в 8 и 20 часов).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необходимости симптоматическое лечение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противозудные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препараты (супрастин 2% р-р 1 мл в/м на ночь,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фенобарбитал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0,05 на ночь до 7 дней).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87300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FDF428C-7BD5-294F-A06B-505B67100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6012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МЕДИКАМЕНТОЗНАЯ ТЕРАПИЯ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950038-FF29-5149-8C9A-144648F57C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Тяжелая степень ХГБ: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симптоматическую терапию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энтеросорбенты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альгинаты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антигистаминные препараты, связывающие желчные кислоты,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гепатопротекторы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Дезинтоксикационная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терапия в адекватном объеме.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Гептрал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800 мг в 400 мл 0,9 % раствора натрия хлорида в/в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капельно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ежедневно. Профилактика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коагулопатического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кровотечения.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Плазмаферез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строгим показаниям с целью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пролонгирования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 до жизнеспособного плода).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неэффективности терапии решение вопроса о прерывание беременности.</a:t>
            </a:r>
          </a:p>
          <a:p>
            <a:pPr algn="just">
              <a:lnSpc>
                <a:spcPct val="100000"/>
              </a:lnSpc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968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75850-87DF-A74C-AB4A-64B87E1DA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228217" cy="1485900"/>
          </a:xfrm>
          <a:ln>
            <a:solidFill>
              <a:srgbClr val="C0000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b="1" u="sng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ПЕЧЕНИ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18A041-9DBA-604F-827D-65D29D79F3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5107" y="2680060"/>
            <a:ext cx="9601200" cy="3163389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печени (острый жировой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гепатоз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беременных, синдром Шихана)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осложнение беременности, проявляющееся печеночной недостаточностью, геморрагическим синдромом (нарушение свертывания крови) и поражением почек. </a:t>
            </a:r>
          </a:p>
          <a:p>
            <a:pPr algn="just">
              <a:lnSpc>
                <a:spcPct val="10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68949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439310-6814-104B-8EBA-4D2D1234F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0786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9F29040-60F4-AD47-B8CD-3CA5A15B1F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98618"/>
            <a:ext cx="9601200" cy="4025537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Генетический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митохондриальный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дефект 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β-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окисления жирных кислот длинной цепи 3-</a:t>
            </a:r>
            <a:r>
              <a:rPr lang="en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hydroxyacyl</a:t>
            </a:r>
            <a:r>
              <a:rPr lang="en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-CoA </a:t>
            </a: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дегидрогеназы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LCHAD). </a:t>
            </a:r>
          </a:p>
          <a:p>
            <a:pPr algn="just">
              <a:lnSpc>
                <a:spcPct val="120000"/>
              </a:lnSpc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Первая беременность.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Многоплодная беременность (у пациенток с ОЖДП до 25%).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2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Преэклампсия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 пациенток с ОЖДП до 50%).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Беременность плодом мужского пола (в 3 раза чаще). </a:t>
            </a:r>
            <a:endParaRPr lang="en-US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20000"/>
              </a:lnSpc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86223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24725D-BBB2-DC4A-B2E3-D5C0F61F84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19630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ЭТИОЛОГИЯ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9DA496E1-1818-9246-9423-4C42F9EA5D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69" y="1123407"/>
            <a:ext cx="10750731" cy="5577840"/>
          </a:xfr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w="139700" prst="cross"/>
          </a:sp3d>
        </p:spPr>
        <p:txBody>
          <a:bodyPr numCol="2">
            <a:noAutofit/>
          </a:bodyPr>
          <a:lstStyle/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Токсические факторы: 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Алкоголь.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Лекарства (кортикостероиды,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нифедипин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тетрациклин, эстрогены, витамин А).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Токсические вещества (хлорированные углеводороды, фосфор, кокаин,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амантин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Пищевые факторы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Ожирение.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питание (избыточное питание, дефицит белка, дистрофия на фоне алиментарного дефицита белка, диета с неадекватной пропорцией холина аминокислот и метионина).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Заболевания поджелудочной железы.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Полное парентеральное питание (</a:t>
            </a:r>
            <a:r>
              <a:rPr lang="e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TPN).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Еюноилеальный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анастомоз. </a:t>
            </a:r>
          </a:p>
          <a:p>
            <a:pPr marL="0" indent="0" algn="just">
              <a:buNone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Эндокринные факторы и нарушения обмена веществ: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Сахарный диабет.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Первичная и вторичная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гиперлипидемия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Острая жировая дистрофия беременных </a:t>
            </a:r>
          </a:p>
          <a:p>
            <a:pPr marL="0" indent="0" algn="just"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Другие редкие причины: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Хроническая воспалительная болезнь кишечника.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Экссудативная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энтеропатия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4283465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E1E6BE0-7E3A-034E-908C-99F46B9F83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162903" cy="1485900"/>
          </a:xfrm>
          <a:ln>
            <a:solidFill>
              <a:srgbClr val="C00000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algn="ctr"/>
            <a:r>
              <a:rPr lang="ru-RU" b="1" u="sng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 ГЕПАТОЗ БЕРЕМЕННЫХ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C90D82D-1B0B-344C-99D7-7251D9D424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2450" y="2599508"/>
            <a:ext cx="9601200" cy="3581400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Холестатический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гепатоз</a:t>
            </a:r>
            <a:r>
              <a:rPr lang="ru-RU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беременных (ХГБ)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патология, проявляющаяся у женщин при вынашивании, функциональное проявление которой обменные нарушения холестерина и жёлчных кислот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гепатоцитах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вследствие этого нарушение процессов желчеобразования и оттока жёлчи по внутридольковым жёлчным протокам. Также ХГБ называют доброкачественной желтухой беременных. </a:t>
            </a:r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9131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479AA8-C935-7843-9009-B81CCFB47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607423"/>
            <a:ext cx="9601200" cy="855617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6694C1A-C53F-3D4A-A596-EFD51FE3D8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7543"/>
            <a:ext cx="10567851" cy="5176157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проявления ОЖДП на раннем «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дожелтушном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этапе неспецифичны : 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слабость, 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астения, 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кожный зуд, 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 в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эпигастрии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правом подреберье, </a:t>
            </a:r>
          </a:p>
          <a:p>
            <a:pPr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периодические тошнота и рвота. </a:t>
            </a: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Симптомы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преэклампсии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(артериальная гипертензия и протеинурия) встречаются в 50% случаев. Все эти особенности значительно затрудняют своевременную диагностику, и пациентки с подобными клиническими проявлениями требуют дополнительного исследования функции печени.</a:t>
            </a:r>
          </a:p>
          <a:p>
            <a:pPr>
              <a:lnSpc>
                <a:spcPct val="110000"/>
              </a:lnSpc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65223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5BE40D4-0F08-9C48-BD31-D63D5F80804D}"/>
              </a:ext>
            </a:extLst>
          </p:cNvPr>
          <p:cNvSpPr txBox="1">
            <a:spLocks/>
          </p:cNvSpPr>
          <p:nvPr/>
        </p:nvSpPr>
        <p:spPr>
          <a:xfrm>
            <a:off x="858710" y="1009621"/>
            <a:ext cx="3987609" cy="5775158"/>
          </a:xfrm>
          <a:prstGeom prst="rect">
            <a:avLst/>
          </a:prstGeom>
        </p:spPr>
        <p:txBody>
          <a:bodyPr anchor="t"/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наличии полной клинической картины острой печеночной недостаточности, при наборе симптомов более 6 имеется высокая вероятность ОЖДП по критериям «</a:t>
            </a:r>
            <a:r>
              <a:rPr lang="en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Swansea» </a:t>
            </a:r>
            <a:br>
              <a:rPr lang="ru-RU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Критерии «</a:t>
            </a:r>
            <a:r>
              <a:rPr lang="en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Swansea» </a:t>
            </a:r>
            <a: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имеют чувствительность 100% (95% ДИ: ) и специфичность 57% (95% ДИ: 20-88), с положительной или отрицательной прогностической ценностью соответственно 85 и 100%</a:t>
            </a:r>
            <a:br>
              <a:rPr lang="ru-RU" sz="1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A49051D-DEBE-6D47-886F-E65C56FECCA6}"/>
              </a:ext>
            </a:extLst>
          </p:cNvPr>
          <p:cNvSpPr txBox="1">
            <a:spLocks/>
          </p:cNvSpPr>
          <p:nvPr/>
        </p:nvSpPr>
        <p:spPr>
          <a:xfrm>
            <a:off x="5003075" y="114300"/>
            <a:ext cx="7067006" cy="6586946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anchor="t">
            <a:noAutofit/>
          </a:bodyPr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Тошнота и рвота.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Боль в животе.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Полидипсия и полиурия.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Энцефалопатия.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Увеличение уровня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трансаминаз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ACT, AJIT 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часто в 3-10 раз выше нормы).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Увеличение содержания билирубина.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Гипогликемия ( 340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Увеличение уровня мочевой кислоты (&gt; 340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9. Почечная дисфункция (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креатинин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&gt;150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 в 72%, а ОПН требующая проведения почечной заместительной терапии составляет 32%.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Увеличение уровня аммиака (&gt; 47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мкмоль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/л).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Лейкоцитоз (умеренный 11 х 109/л; нередко х 109/л).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12.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Коагулопатия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протромбиновое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время более 20% от нормы, АПТВ более 30% от нормы).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13. Асцит или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гиперэхогенная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структура печени при УЗИ исследовании. 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0000"/>
              </a:lnSpc>
            </a:pP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14.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Микровезикулярный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стеатоз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биопсии печени и гистологическом исследовании (биопсия печени возможна на ранних стадиях, при развитии тяжелой формы, особенно с </a:t>
            </a:r>
            <a:r>
              <a:rPr lang="ru-RU" sz="1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коагулопатией</a:t>
            </a:r>
            <a:r>
              <a:rPr lang="ru-RU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её следует избегать).</a:t>
            </a:r>
            <a:endParaRPr lang="en-US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95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CFCE93-CD55-4F48-9D12-0F3F82E2E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8" y="26125"/>
            <a:ext cx="9601200" cy="752339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</a:t>
            </a:r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374E29BE-FF85-D440-AE17-6605247229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540" y="778464"/>
            <a:ext cx="10915317" cy="4614690"/>
          </a:xfrm>
        </p:spPr>
        <p:txBody>
          <a:bodyPr numCol="1"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Клинико-лабораторное обследование у пациенток с подозрением на ОЖДП должно включать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УЗИ печени и желчевыводящих путей;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МРТ или КТ печени;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Биопсия печени (при наличии показаний и отсутствии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коагулопатии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угрозы кровотечения).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лабораторное исследование: </a:t>
            </a:r>
            <a:endParaRPr lang="en-US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билирубин и его фракции;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параметры системы гемостаза (МНО, АПТВ, фибриноген, тромбоциты, при наличии возможностей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тромбоэластограмма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общий белок и его фракции;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альбумин;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сахар крови;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амилаза;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аммиак в плазме</a:t>
            </a:r>
          </a:p>
        </p:txBody>
      </p:sp>
    </p:spTree>
    <p:extLst>
      <p:ext uri="{BB962C8B-B14F-4D97-AF65-F5344CB8AC3E}">
        <p14:creationId xmlns:p14="http://schemas.microsoft.com/office/powerpoint/2010/main" val="13815719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D382BF9-8B91-7444-9337-1B4B4974EC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8174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C8D432-524D-D54E-8887-276B740CCA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15292" y="2717074"/>
            <a:ext cx="9601200" cy="35814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Лекарственная терапия ОЖДП во время беременности (витамины, кортикостероиды,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гепатопротекторы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т.д.) неэффективна.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Интенсивная терапия носит симптоматический характер и направлена на коррекцию развивающихся осложнений острой печеночной недостаточности.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702511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8E2779-4853-3B49-A876-D4FFD30F4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868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ЛЕЧЕНИЯ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581748-0BF1-3D47-A30A-A598EA4EE3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166" y="1698170"/>
            <a:ext cx="9601200" cy="4702629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Интервал от появления первых признаков ОЖДП до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должен превышать одну неделю, поэтому ранняя диагностика имеет решающее значение.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Лечение беременных и родильниц с ОЖДП должно проводиться в условиях отделения интенсивной терапии многопрофильных стационаров.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нет условий для быстрого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необходимо провести кесарево сечение. Единственный эффективный метод лечения ОЖДП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Перинатальные исходы зависят также от срока беременности: чем меньше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гестационный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срок, тем они хуже.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Показаниями для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являются любые минимальные признаки.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Отмечено, что перинатальные результаты лучше при оперативном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родоразрешении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путем операции кесарева сечения по сравнению с вагинальными родами.</a:t>
            </a:r>
          </a:p>
          <a:p>
            <a:pPr algn="just">
              <a:lnSpc>
                <a:spcPct val="110000"/>
              </a:lnSpc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9193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D4346E-E058-6943-A578-FADEC0578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ОСЛОЖНЕНИЯ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E03126B-909F-7340-ACBB-01E716D04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11234"/>
            <a:ext cx="10129838" cy="4703854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Печеночная энцефалопатия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Нарушения гемостаза (дефицит плазменных факторов свертывания крови, тромбоцитопения, ДВС-синдром)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Гепаторенальный синдром, ОПН (50-80%)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Гепато-пульмональный синдром, ОРДС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Недостаточность сердечно-сосудистой системы артериальная гипотония – Метаболические, водно-электролитные нарушения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Иммунодефицитное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состояние и септические осложнения (бактериальные инфекции – 80%, грибковые – 32%)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Интестинальная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недостаточность (парез кишечника, желудочно-кишечное кровотечение, панкреатит)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3880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B24C45-7DDA-DA4A-B86E-A382DBF1A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ФАКТОРЫ РИСКА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2876B15-3083-4C4F-8C6A-98E0F54DA2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Наличия в семье ХГБ у близких родственников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при предыдущих беременностях 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Хронических заболеваний ЖКТ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41325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4B35C-3D81-8C45-9326-69F800312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606" y="685800"/>
            <a:ext cx="9601200" cy="1195251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ЭТИОЛОГИЧЕСКИЕ ФАКТОРЫ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775D84-065F-F142-A5D0-B532F900B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285999"/>
            <a:ext cx="10401300" cy="4271963"/>
          </a:xfrm>
        </p:spPr>
        <p:txBody>
          <a:bodyPr/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Генетически обусловленная повышенная чувствительность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билиарных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канальцев к половым гормонам (особенно эстрогенам)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Врождённые дефекты синтеза ферментов, ответственных за транспорт компонентов жёлчи из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гепатоцитов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жёлчные протоки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Врождённый дефект синтеза жёлчных кислот вследствие дефицита ферментов, приводящий к образованию атипичных жёлчных кислот, не секретируемых транспортными системами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канальцевых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мембран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246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530584-AB07-284E-9EA2-57D862257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685800"/>
            <a:ext cx="10411097" cy="14859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ПАТОГЕНЕЗ ОСЛОЖНЕНИЙ ГЕСТАЦИИ 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59942C-9313-A042-8038-2425A016FF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повышает риск преждевременных родов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 ХГБ отмечают увеличение случаев послеродового кровотечения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Риск смертельного исхода для плода, необходимости неотложного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родоразрешения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550230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778434-1A4A-DC40-8F32-7405528006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9166" y="489857"/>
            <a:ext cx="9601200" cy="120831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КЛИНИЧЕСКАЯ КАРТИНА ХГБ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F3F9C70-525C-8C47-B5E6-BCDE51B222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9166" y="2286000"/>
            <a:ext cx="9601200" cy="3581400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ХГБ чаще дебютирует в третьем триместре (в 28–35 недель), в среднем на 30–32 неделе беременности. Ведущий и часто единственный симптом при ХГБ кожный зуд. Интенсивность его может быть разной: от лёгкой до выраженной.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Генерализованный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кожный зуд описывают как мучительный, нестерпимый имея тенденцию к усилению в ночное время, приводит к бессоннице, повышенной утомляемости, эмоциональным расстройствам. Типичная локализация кожного зуда при ХГБ (передняя брюшная стенка, предплечья, кисти рук, голени). Желтуху относят к непостоянным симптомам (10-20% случаев).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Для ХГБ не характерны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гепатоспленомегалия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диспепсия и болевой синдром. Зуд и желтуха обычно исчезают после родов в течение 7–14 дней, но часто возобновляются при последующих беременностях. В редких случаях ХГБ принимает затяжное течение.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60869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9EDCE0-E1EE-3844-A57F-A8A20B0C95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93913"/>
            <a:ext cx="10572750" cy="1857375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КЛИНИЧЕСКИЕ СИМПТОМЫ ХОЛЕСТАТИЧЕСКОГО ГЕПАТОЗА БЕРЕМЕННЫХ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044FA9BE-D7BE-5F44-8574-3F866E6DD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467981"/>
              </p:ext>
            </p:extLst>
          </p:nvPr>
        </p:nvGraphicFramePr>
        <p:xfrm>
          <a:off x="720472" y="2312129"/>
          <a:ext cx="11471528" cy="45458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35764">
                  <a:extLst>
                    <a:ext uri="{9D8B030D-6E8A-4147-A177-3AD203B41FA5}">
                      <a16:colId xmlns:a16="http://schemas.microsoft.com/office/drawing/2014/main" val="2320817301"/>
                    </a:ext>
                  </a:extLst>
                </a:gridCol>
                <a:gridCol w="5735764">
                  <a:extLst>
                    <a:ext uri="{9D8B030D-6E8A-4147-A177-3AD203B41FA5}">
                      <a16:colId xmlns:a16="http://schemas.microsoft.com/office/drawing/2014/main" val="3027803288"/>
                    </a:ext>
                  </a:extLst>
                </a:gridCol>
              </a:tblGrid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Клинические симптомы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i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Частота,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475611"/>
                  </a:ext>
                </a:extLst>
              </a:tr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Кожный зуд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100 %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8381364"/>
                  </a:ext>
                </a:extLst>
              </a:tr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r>
                        <a:rPr lang="ru-RU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генерализованный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56,6 %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3419784"/>
                  </a:ext>
                </a:extLst>
              </a:tr>
              <a:tr h="71343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Желтушная окраска кожи и слизистых оболочек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7,7 % </a:t>
                      </a:r>
                      <a:endParaRPr lang="en-US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849114"/>
                  </a:ext>
                </a:extLst>
              </a:tr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 сна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69,8 %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482096"/>
                  </a:ext>
                </a:extLst>
              </a:tr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Эмоциональные расстройства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69,0 %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3775819"/>
                  </a:ext>
                </a:extLst>
              </a:tr>
              <a:tr h="638739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Экскориации кожных покровов 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63,9 %</a:t>
                      </a:r>
                      <a:endParaRPr lang="ru-RU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6184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8257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0A0C838-8024-EC46-9006-16E39381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3771" y="241663"/>
            <a:ext cx="11155680" cy="14859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ШКАЛА ОЦЕНКИ СТЕПЕНИ ТЯЖЕСТИ ХОЛЕСТАТИЧЕСКОГО ГЕПАТОЗА БЕРЕМЕННЫХ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DBB6FC6-2562-A24A-84A8-05D1F5A85C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0" y="2024743"/>
            <a:ext cx="9144000" cy="466344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1">
                <a:lumMod val="20000"/>
                <a:lumOff val="80000"/>
              </a:schemeClr>
            </a:solidFill>
            <a:miter lim="800000"/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 prst="cross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6954115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6069AA-9528-5E41-ABC9-EDF364A06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73183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ln w="9525">
                  <a:solidFill>
                    <a:schemeClr val="tx1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АНАМНЕЗ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B517C5-3BCE-E44C-90D7-36819A8E32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28800"/>
            <a:ext cx="10401300" cy="502920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беременных с ХГБ в 2,5 раза чаще, чем у здоровых беременных, отмечено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невынашивание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беременности. 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каждой третьей беременной с ХГБ в анамнезе были преждевременные роды или самопроизвольное прерывание беременности в </a:t>
            </a:r>
            <a:r>
              <a:rPr lang="en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III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триместре. 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беременных с ХГБ, по сравнению со здоровыми беременными, в 2 раза чаще отмечают аллергические реакции в анамнезе, в основном, на антибактериальные препараты (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макролиды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антибиотики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эритромицинового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ряда). </a:t>
            </a:r>
          </a:p>
          <a:p>
            <a:pPr algn="just">
              <a:lnSpc>
                <a:spcPct val="100000"/>
              </a:lnSpc>
            </a:pP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экстрагенитальной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патологии у беременных с ХГБ наиболее часто обнаруживают заболевания ЖКТ и эндокринной системы.</a:t>
            </a:r>
          </a:p>
          <a:p>
            <a:pPr>
              <a:lnSpc>
                <a:spcPct val="100000"/>
              </a:lnSpc>
            </a:pP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0646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{0A9496D3-41CB-694C-8F7E-A836A547915F}tf10001060</Template>
  <TotalTime>997</TotalTime>
  <Words>1992</Words>
  <Application>Microsoft Macintosh PowerPoint</Application>
  <PresentationFormat>Широкоэкранный</PresentationFormat>
  <Paragraphs>161</Paragraphs>
  <Slides>25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2" baseType="lpstr">
      <vt:lpstr>Arial</vt:lpstr>
      <vt:lpstr>Calibri</vt:lpstr>
      <vt:lpstr>Franklin Gothic Book</vt:lpstr>
      <vt:lpstr>Times New Roman</vt:lpstr>
      <vt:lpstr>Trebuchet MS</vt:lpstr>
      <vt:lpstr>Wingdings 3</vt:lpstr>
      <vt:lpstr>Аспект</vt:lpstr>
      <vt:lpstr>Беременность  и болезни печени</vt:lpstr>
      <vt:lpstr>ХОЛЕСТАТИЧЕСКИЙ ГЕПАТОЗ БЕРЕМЕННЫХ </vt:lpstr>
      <vt:lpstr>ФАКТОРЫ РИСКА</vt:lpstr>
      <vt:lpstr>ЭТИОЛОГИЧЕСКИЕ ФАКТОРЫ</vt:lpstr>
      <vt:lpstr>ПАТОГЕНЕЗ ОСЛОЖНЕНИЙ ГЕСТАЦИИ </vt:lpstr>
      <vt:lpstr>КЛИНИЧЕСКАЯ КАРТИНА ХГБ</vt:lpstr>
      <vt:lpstr>КЛИНИЧЕСКИЕ СИМПТОМЫ ХОЛЕСТАТИЧЕСКОГО ГЕПАТОЗА БЕРЕМЕННЫХ</vt:lpstr>
      <vt:lpstr>ШКАЛА ОЦЕНКИ СТЕПЕНИ ТЯЖЕСТИ ХОЛЕСТАТИЧЕСКОГО ГЕПАТОЗА БЕРЕМЕННЫХ</vt:lpstr>
      <vt:lpstr>АНАМНЕЗ</vt:lpstr>
      <vt:lpstr>ФИЗИКАЛЬНОЕ ИССЛЕДОВАНИЕ</vt:lpstr>
      <vt:lpstr>ИНСТРУМЕНТАЛЬНЫЕ ИССЛЕДОВАНИЯ </vt:lpstr>
      <vt:lpstr>ТАКТИКА ВЕДЕНИЯ ПАЦИЕНТКИ</vt:lpstr>
      <vt:lpstr>ТАКТИКА ВЕДЕНИЯ ПАЦИЕНТКИ</vt:lpstr>
      <vt:lpstr>МЕДИКАМЕНТОЗНАЯ ТЕРАПИЯ</vt:lpstr>
      <vt:lpstr>МЕДИКАМЕНТОЗНАЯ ТЕРАПИЯ</vt:lpstr>
      <vt:lpstr>МЕДИКАМЕНТОЗНАЯ ТЕРАПИЯ</vt:lpstr>
      <vt:lpstr>ОСТРАЯ ЖИРОВАЯ ДИСТРОФИЯ ПЕЧЕНИ </vt:lpstr>
      <vt:lpstr>ФАКТОРЫ РИСКА</vt:lpstr>
      <vt:lpstr>ЭТИОЛОГИЯ</vt:lpstr>
      <vt:lpstr>КЛИНИЧЕСКАЯ КАРТИНА</vt:lpstr>
      <vt:lpstr>Презентация PowerPoint</vt:lpstr>
      <vt:lpstr>ДИАГНОСТИКА</vt:lpstr>
      <vt:lpstr>ЛЕЧЕНИЕ</vt:lpstr>
      <vt:lpstr>МЕТОДЫ ЛЕЧЕНИЯ</vt:lpstr>
      <vt:lpstr>ОСЛОЖНЕНИЯ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Беременность и болезни пищеварительной системы</dc:title>
  <dc:creator>Microsoft Office User</dc:creator>
  <cp:lastModifiedBy>Microsoft Office User</cp:lastModifiedBy>
  <cp:revision>60</cp:revision>
  <dcterms:created xsi:type="dcterms:W3CDTF">2021-10-16T06:09:18Z</dcterms:created>
  <dcterms:modified xsi:type="dcterms:W3CDTF">2025-12-16T04:39:48Z</dcterms:modified>
</cp:coreProperties>
</file>