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5" r:id="rId3"/>
    <p:sldId id="266" r:id="rId4"/>
    <p:sldId id="269" r:id="rId5"/>
    <p:sldId id="264" r:id="rId6"/>
    <p:sldId id="257" r:id="rId7"/>
    <p:sldId id="258" r:id="rId8"/>
    <p:sldId id="263" r:id="rId9"/>
    <p:sldId id="259" r:id="rId10"/>
    <p:sldId id="260" r:id="rId11"/>
    <p:sldId id="261" r:id="rId12"/>
    <p:sldId id="262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7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BABA6-AE67-4631-BB1A-BD9B24080640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96372-3775-42C6-B5A3-36EAF8E073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69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96372-3775-42C6-B5A3-36EAF8E073B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475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936103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chemeClr val="tx2"/>
                </a:solidFill>
              </a:rPr>
              <a:t/>
            </a:r>
            <a:br>
              <a:rPr lang="ru-RU" sz="1800" b="1" dirty="0" smtClean="0">
                <a:solidFill>
                  <a:schemeClr val="tx2"/>
                </a:solidFill>
              </a:rPr>
            </a:br>
            <a:r>
              <a:rPr lang="ru-RU" sz="1800" b="1" dirty="0">
                <a:solidFill>
                  <a:schemeClr val="tx2"/>
                </a:solidFill>
              </a:rPr>
              <a:t/>
            </a:r>
            <a:br>
              <a:rPr lang="ru-RU" sz="1800" b="1" dirty="0">
                <a:solidFill>
                  <a:schemeClr val="tx2"/>
                </a:solidFill>
              </a:rPr>
            </a:br>
            <a:r>
              <a:rPr lang="ru-RU" sz="1800" b="1" dirty="0" smtClean="0">
                <a:solidFill>
                  <a:schemeClr val="tx2"/>
                </a:solidFill>
              </a:rPr>
              <a:t/>
            </a:r>
            <a:br>
              <a:rPr lang="ru-RU" sz="1800" b="1" dirty="0" smtClean="0">
                <a:solidFill>
                  <a:schemeClr val="tx2"/>
                </a:solidFill>
              </a:rPr>
            </a:br>
            <a:r>
              <a:rPr lang="ru-RU" sz="1800" b="1" dirty="0">
                <a:solidFill>
                  <a:schemeClr val="tx2"/>
                </a:solidFill>
              </a:rPr>
              <a:t/>
            </a:r>
            <a:br>
              <a:rPr lang="ru-RU" sz="1800" b="1" dirty="0">
                <a:solidFill>
                  <a:schemeClr val="tx2"/>
                </a:solidFill>
              </a:rPr>
            </a:br>
            <a:r>
              <a:rPr lang="ru-RU" sz="1800" b="1" dirty="0" smtClean="0">
                <a:solidFill>
                  <a:schemeClr val="tx2"/>
                </a:solidFill>
              </a:rPr>
              <a:t/>
            </a:r>
            <a:br>
              <a:rPr lang="ru-RU" sz="1800" b="1" dirty="0" smtClean="0">
                <a:solidFill>
                  <a:schemeClr val="tx2"/>
                </a:solidFill>
              </a:rPr>
            </a:br>
            <a:r>
              <a:rPr lang="ru-RU" sz="1800" b="1" dirty="0">
                <a:solidFill>
                  <a:schemeClr val="tx2"/>
                </a:solidFill>
              </a:rPr>
              <a:t/>
            </a:r>
            <a:br>
              <a:rPr lang="ru-RU" sz="1800" b="1" dirty="0">
                <a:solidFill>
                  <a:schemeClr val="tx2"/>
                </a:solidFill>
              </a:rPr>
            </a:br>
            <a:r>
              <a:rPr lang="ru-RU" sz="1800" b="1" dirty="0" smtClean="0">
                <a:solidFill>
                  <a:schemeClr val="tx2"/>
                </a:solidFill>
              </a:rPr>
              <a:t/>
            </a:r>
            <a:br>
              <a:rPr lang="ru-RU" sz="1800" b="1" dirty="0" smtClean="0">
                <a:solidFill>
                  <a:schemeClr val="tx2"/>
                </a:solidFill>
              </a:rPr>
            </a:br>
            <a:r>
              <a:rPr lang="ru-RU" sz="1800" b="1" dirty="0" smtClean="0">
                <a:solidFill>
                  <a:schemeClr val="tx2"/>
                </a:solidFill>
              </a:rPr>
              <a:t>ФГБОУ </a:t>
            </a:r>
            <a:r>
              <a:rPr lang="ru-RU" sz="1800" b="1" dirty="0">
                <a:solidFill>
                  <a:schemeClr val="tx2"/>
                </a:solidFill>
              </a:rPr>
              <a:t>ВО </a:t>
            </a:r>
            <a:r>
              <a:rPr lang="ru-RU" sz="1800" b="1" dirty="0" err="1">
                <a:solidFill>
                  <a:schemeClr val="tx2"/>
                </a:solidFill>
              </a:rPr>
              <a:t>ДонГМУ</a:t>
            </a:r>
            <a:r>
              <a:rPr lang="ru-RU" sz="1800" b="1" dirty="0">
                <a:solidFill>
                  <a:schemeClr val="tx2"/>
                </a:solidFill>
              </a:rPr>
              <a:t> им. М. Горького </a:t>
            </a:r>
            <a:r>
              <a:rPr lang="ru-RU" sz="1800" b="1" dirty="0" smtClean="0">
                <a:solidFill>
                  <a:schemeClr val="tx2"/>
                </a:solidFill>
              </a:rPr>
              <a:t>Минздрава России</a:t>
            </a:r>
            <a:r>
              <a:rPr lang="ru-RU" sz="1800" b="1" dirty="0">
                <a:solidFill>
                  <a:schemeClr val="tx2"/>
                </a:solidFill>
              </a:rPr>
              <a:t/>
            </a:r>
            <a:br>
              <a:rPr lang="ru-RU" sz="1800" b="1" dirty="0">
                <a:solidFill>
                  <a:schemeClr val="tx2"/>
                </a:solidFill>
              </a:rPr>
            </a:br>
            <a:r>
              <a:rPr lang="ru-RU" sz="1800" b="1" dirty="0">
                <a:solidFill>
                  <a:schemeClr val="tx2"/>
                </a:solidFill>
              </a:rPr>
              <a:t>Научно-исследовательский институт </a:t>
            </a:r>
            <a:br>
              <a:rPr lang="ru-RU" sz="1800" b="1" dirty="0">
                <a:solidFill>
                  <a:schemeClr val="tx2"/>
                </a:solidFill>
              </a:rPr>
            </a:br>
            <a:r>
              <a:rPr lang="ru-RU" sz="1800" b="1" dirty="0">
                <a:solidFill>
                  <a:schemeClr val="tx2"/>
                </a:solidFill>
              </a:rPr>
              <a:t>репродуктивного здоровья детей, подростков и молодежи</a:t>
            </a:r>
            <a:br>
              <a:rPr lang="ru-RU" sz="1800" b="1" dirty="0">
                <a:solidFill>
                  <a:schemeClr val="tx2"/>
                </a:solidFill>
              </a:rPr>
            </a:br>
            <a:endParaRPr lang="ru-RU" sz="18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2492896"/>
            <a:ext cx="7416824" cy="3600400"/>
          </a:xfrm>
        </p:spPr>
        <p:txBody>
          <a:bodyPr>
            <a:normAutofit fontScale="40000" lnSpcReduction="20000"/>
          </a:bodyPr>
          <a:lstStyle/>
          <a:p>
            <a:r>
              <a:rPr lang="ru-RU" sz="6500" b="1" dirty="0" smtClean="0">
                <a:solidFill>
                  <a:srgbClr val="002060"/>
                </a:solidFill>
                <a:latin typeface="Times New Roman"/>
                <a:ea typeface="Calibri"/>
              </a:rPr>
              <a:t>«Социально-психологические </a:t>
            </a:r>
            <a:r>
              <a:rPr lang="ru-RU" sz="6500" b="1" dirty="0" smtClean="0">
                <a:solidFill>
                  <a:srgbClr val="002060"/>
                </a:solidFill>
                <a:latin typeface="Times New Roman"/>
                <a:ea typeface="Calibri"/>
              </a:rPr>
              <a:t>факторы влияющие на соматическое здоровье человека»</a:t>
            </a:r>
          </a:p>
          <a:p>
            <a:endParaRPr lang="ru-RU" sz="5100" dirty="0" smtClean="0">
              <a:solidFill>
                <a:schemeClr val="accent5">
                  <a:lumMod val="50000"/>
                </a:schemeClr>
              </a:solidFill>
              <a:latin typeface="Times New Roman"/>
              <a:ea typeface="Calibri"/>
            </a:endParaRPr>
          </a:p>
          <a:p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/>
              <a:ea typeface="Calibri"/>
            </a:endParaRPr>
          </a:p>
          <a:p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4000" b="1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Игнатенко Г.А.</a:t>
            </a:r>
            <a:r>
              <a:rPr lang="ru-RU" sz="4000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, академик РАН, д.м.н., профессор, ректор ФГБОУ ВО    </a:t>
            </a:r>
            <a:r>
              <a:rPr lang="ru-RU" sz="4000" kern="100" spc="-20" dirty="0" err="1">
                <a:solidFill>
                  <a:schemeClr val="tx2"/>
                </a:solidFill>
                <a:latin typeface="Times New Roman"/>
                <a:ea typeface="Times New Roman"/>
              </a:rPr>
              <a:t>ДонГМУ</a:t>
            </a:r>
            <a:r>
              <a:rPr lang="ru-RU" sz="4000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  Минздрава России, </a:t>
            </a:r>
            <a:r>
              <a:rPr lang="ru-RU" sz="4000" dirty="0">
                <a:solidFill>
                  <a:schemeClr val="tx2"/>
                </a:solidFill>
                <a:latin typeface="Times New Roman"/>
                <a:ea typeface="Times New Roman"/>
              </a:rPr>
              <a:t>заведующий кафедрой пропедевтики внутренних болезней с лабораторией адаптационной медицины, </a:t>
            </a:r>
            <a:r>
              <a:rPr lang="ru-RU" sz="4000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Герой Труда Донецкой Народной Республики.</a:t>
            </a:r>
            <a:endParaRPr lang="ru-RU" sz="40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4000" b="1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Золото Е.В.</a:t>
            </a:r>
            <a:r>
              <a:rPr lang="ru-RU" sz="4000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,</a:t>
            </a:r>
            <a:r>
              <a:rPr lang="ru-RU" sz="4000" b="1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4000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д.м.н., доцент, главный врач НИИ РЗДПМ ФГБОУ ВО </a:t>
            </a:r>
            <a:r>
              <a:rPr lang="ru-RU" sz="4000" kern="100" spc="-20" dirty="0" err="1">
                <a:solidFill>
                  <a:schemeClr val="tx2"/>
                </a:solidFill>
                <a:latin typeface="Times New Roman"/>
                <a:ea typeface="Times New Roman"/>
              </a:rPr>
              <a:t>ДонГМУ</a:t>
            </a:r>
            <a:r>
              <a:rPr lang="ru-RU" sz="4000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 Минздрава России, внештатный республиканский детский специалист по акушерству и гинекологии МЗ ДНР, профессор кафедры акушерства, гинекологии, </a:t>
            </a:r>
            <a:r>
              <a:rPr lang="ru-RU" sz="4000" kern="100" spc="-20" dirty="0" err="1">
                <a:solidFill>
                  <a:schemeClr val="tx2"/>
                </a:solidFill>
                <a:latin typeface="Times New Roman"/>
                <a:ea typeface="Times New Roman"/>
              </a:rPr>
              <a:t>перинатологии</a:t>
            </a:r>
            <a:r>
              <a:rPr lang="ru-RU" sz="4000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, детской и подростковой гинекологии  ФГБОУ ВО </a:t>
            </a:r>
            <a:r>
              <a:rPr lang="ru-RU" sz="4000" kern="100" spc="-20" dirty="0" err="1">
                <a:solidFill>
                  <a:schemeClr val="tx2"/>
                </a:solidFill>
                <a:latin typeface="Times New Roman"/>
                <a:ea typeface="Times New Roman"/>
              </a:rPr>
              <a:t>ДонГМУ</a:t>
            </a:r>
            <a:r>
              <a:rPr lang="ru-RU" sz="4000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 Минздрава </a:t>
            </a:r>
            <a:r>
              <a:rPr lang="ru-RU" sz="4000" kern="100" spc="-20" dirty="0" smtClean="0">
                <a:solidFill>
                  <a:schemeClr val="tx2"/>
                </a:solidFill>
                <a:latin typeface="Times New Roman"/>
                <a:ea typeface="Times New Roman"/>
              </a:rPr>
              <a:t>России.</a:t>
            </a:r>
          </a:p>
          <a:p>
            <a:pPr algn="just">
              <a:spcAft>
                <a:spcPts val="0"/>
              </a:spcAft>
            </a:pPr>
            <a:r>
              <a:rPr lang="ru-RU" sz="4000" b="1" kern="100" spc="-20" dirty="0" err="1">
                <a:solidFill>
                  <a:schemeClr val="tx2"/>
                </a:solidFill>
                <a:latin typeface="Times New Roman"/>
                <a:ea typeface="Times New Roman"/>
              </a:rPr>
              <a:t>Севрюкова</a:t>
            </a:r>
            <a:r>
              <a:rPr lang="ru-RU" sz="4000" b="1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 З.В.</a:t>
            </a:r>
            <a:r>
              <a:rPr lang="ru-RU" sz="4000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, врач УЗД  НИИ  РЗДПМ  ФГБОУ ВО </a:t>
            </a:r>
            <a:r>
              <a:rPr lang="ru-RU" sz="4000" kern="100" spc="-20" dirty="0" err="1">
                <a:solidFill>
                  <a:schemeClr val="tx2"/>
                </a:solidFill>
                <a:latin typeface="Times New Roman"/>
                <a:ea typeface="Times New Roman"/>
              </a:rPr>
              <a:t>ДонГМУ</a:t>
            </a:r>
            <a:r>
              <a:rPr lang="ru-RU" sz="4000" kern="100" spc="-20" dirty="0">
                <a:solidFill>
                  <a:schemeClr val="tx2"/>
                </a:solidFill>
                <a:latin typeface="Times New Roman"/>
                <a:ea typeface="Times New Roman"/>
              </a:rPr>
              <a:t> Минздрава России.</a:t>
            </a:r>
            <a:endParaRPr lang="ru-RU" sz="4000" b="1" i="1" dirty="0">
              <a:solidFill>
                <a:schemeClr val="tx2"/>
              </a:solidFill>
            </a:endParaRPr>
          </a:p>
          <a:p>
            <a:pPr lvl="0" algn="r">
              <a:spcBef>
                <a:spcPts val="0"/>
              </a:spcBef>
              <a:spcAft>
                <a:spcPts val="1000"/>
              </a:spcAft>
              <a:buClrTx/>
              <a:buSzTx/>
            </a:pPr>
            <a:endParaRPr lang="ru-RU" sz="4000" dirty="0" smtClean="0">
              <a:solidFill>
                <a:schemeClr val="tx2"/>
              </a:solidFill>
              <a:latin typeface="Times New Roman"/>
              <a:ea typeface="Times New Roman" panose="02020603050405020304" pitchFamily="18" charset="0"/>
            </a:endParaRPr>
          </a:p>
          <a:p>
            <a:pPr algn="r"/>
            <a:endParaRPr lang="ru-RU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19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713387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2060"/>
                </a:solidFill>
                <a:latin typeface="Cambria"/>
              </a:rPr>
              <a:t>4) Опыт прошлого</a:t>
            </a:r>
            <a:r>
              <a:rPr lang="ru-RU" sz="2400" dirty="0">
                <a:solidFill>
                  <a:srgbClr val="002060"/>
                </a:solidFill>
                <a:latin typeface="Cambria"/>
              </a:rPr>
              <a:t> — причиной болезни может стать травматический опыт прошлого, чаще — тяжелый детский опыт. Это может быть какой-либо эпизод, либо длительное воздействие, которое, хоть и произошло давно, но продолжает эмоционально влиять на человека в настоящем. Этот опыт как бы отпечатывается в теле. И ждет, когда найдется способ его переработать.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02060"/>
                </a:solidFill>
              </a:rPr>
              <a:t>Причины  психосоматических  реакций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3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2060"/>
                </a:solidFill>
                <a:latin typeface="Cambria"/>
              </a:rPr>
              <a:t>5) Идентификация</a:t>
            </a:r>
            <a:r>
              <a:rPr lang="ru-RU" sz="2400" dirty="0">
                <a:solidFill>
                  <a:srgbClr val="002060"/>
                </a:solidFill>
                <a:latin typeface="Cambria"/>
              </a:rPr>
              <a:t> — физический симптом может образовываться вследствие идентификации с человеком, имеющим подобный же симптом или заболевание. Как правило, это происходит при сильной эмоциональной привязанности к этому человеку. Часто этот человек может умереть, умирает или уже умер. То есть </a:t>
            </a:r>
            <a:r>
              <a:rPr lang="ru-RU" sz="2400" dirty="0" err="1">
                <a:solidFill>
                  <a:srgbClr val="002060"/>
                </a:solidFill>
                <a:latin typeface="Cambria"/>
              </a:rPr>
              <a:t>есть</a:t>
            </a:r>
            <a:r>
              <a:rPr lang="ru-RU" sz="2400" dirty="0">
                <a:solidFill>
                  <a:srgbClr val="002060"/>
                </a:solidFill>
                <a:latin typeface="Cambria"/>
              </a:rPr>
              <a:t> страх его потерять и потеря фактически уже случилась.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02060"/>
                </a:solidFill>
              </a:rPr>
              <a:t>Причины  психосоматических  реакций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84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2060"/>
                </a:solidFill>
                <a:latin typeface="Cambria"/>
              </a:rPr>
              <a:t>6) Внушение</a:t>
            </a:r>
            <a:r>
              <a:rPr lang="ru-RU" sz="2400" dirty="0">
                <a:solidFill>
                  <a:srgbClr val="002060"/>
                </a:solidFill>
                <a:latin typeface="Cambria"/>
              </a:rPr>
              <a:t> — симптомы могут возникать посредством внушения. Это происходит, когда идея о собственной болезни принимается человеком на бессознательном </a:t>
            </a:r>
            <a:r>
              <a:rPr lang="ru-RU" sz="2400" dirty="0" smtClean="0">
                <a:solidFill>
                  <a:srgbClr val="002060"/>
                </a:solidFill>
                <a:latin typeface="Cambria"/>
              </a:rPr>
              <a:t> уровне </a:t>
            </a:r>
            <a:r>
              <a:rPr lang="ru-RU" sz="2400" dirty="0">
                <a:solidFill>
                  <a:srgbClr val="002060"/>
                </a:solidFill>
                <a:latin typeface="Cambria"/>
              </a:rPr>
              <a:t>автоматически, то есть без критики. Вольно или невольно внушить симптом могут люди, обладающие большим авторитетом или случайно оказавшиеся рядом в момент особого эмоционального накала.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02060"/>
                </a:solidFill>
              </a:rPr>
              <a:t>Причины  психосоматических  реакций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11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Психосоматических </a:t>
            </a:r>
            <a:r>
              <a:rPr lang="ru-RU" dirty="0">
                <a:solidFill>
                  <a:srgbClr val="002060"/>
                </a:solidFill>
              </a:rPr>
              <a:t>болезней гораздо больше, чем описано в современной литературе. Постановка диагноза и назначение лечения – это дело врача, а не больного. Но очень часто бывает недостаточно простого выполнения предписаний доктора. Необходимо избавление от психологических причин и усугубляющих моментов. Иногда одно только понимание того, как формируется то или иное заболевание и принятие ответственности за все происходящее с собой улучшает состояние больного.</a:t>
            </a:r>
            <a:r>
              <a:rPr lang="ru-RU" dirty="0">
                <a:solidFill>
                  <a:srgbClr val="444444"/>
                </a:solidFill>
                <a:latin typeface="Open Sans"/>
              </a:rPr>
              <a:t> 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sz="2700" dirty="0">
                <a:solidFill>
                  <a:srgbClr val="002060"/>
                </a:solidFill>
                <a:latin typeface="Open Sans"/>
                <a:ea typeface="+mn-ea"/>
                <a:cs typeface="+mn-cs"/>
              </a:rPr>
              <a:t>ПСИХОСОМАТИЧЕСКИЕ ЗАБОЛЕВАНИЯ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6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250912"/>
          </a:xfr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ru-RU" sz="3600" dirty="0">
                <a:solidFill>
                  <a:srgbClr val="002060"/>
                </a:solidFill>
                <a:ea typeface="+mn-ea"/>
                <a:cs typeface="+mn-cs"/>
              </a:rPr>
              <a:t>Разделить в человеке тело и душу можно лишь условно. Соответственно и болезни делят на телесные и душевные искусственно. </a:t>
            </a:r>
            <a:br>
              <a:rPr lang="ru-RU" sz="3600" dirty="0">
                <a:solidFill>
                  <a:srgbClr val="002060"/>
                </a:solidFill>
                <a:ea typeface="+mn-ea"/>
                <a:cs typeface="+mn-cs"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6841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034888"/>
          </a:xfrm>
        </p:spPr>
        <p:txBody>
          <a:bodyPr>
            <a:normAutofit/>
          </a:bodyPr>
          <a:lstStyle/>
          <a:p>
            <a:pPr marL="274320" lvl="0" indent="-274320">
              <a:spcBef>
                <a:spcPct val="20000"/>
              </a:spcBef>
            </a:pPr>
            <a:r>
              <a:rPr lang="ru-RU" b="1" i="1" dirty="0">
                <a:solidFill>
                  <a:srgbClr val="002060"/>
                </a:solidFill>
                <a:ea typeface="+mn-ea"/>
                <a:cs typeface="+mn-cs"/>
              </a:rPr>
              <a:t>Благодарим</a:t>
            </a:r>
            <a:r>
              <a:rPr lang="ru-RU" b="1" i="1" dirty="0">
                <a:solidFill>
                  <a:srgbClr val="002060"/>
                </a:solidFill>
                <a:latin typeface="Open Sans"/>
                <a:ea typeface="+mn-ea"/>
                <a:cs typeface="+mn-cs"/>
              </a:rPr>
              <a:t> за внимание</a:t>
            </a:r>
            <a:r>
              <a:rPr lang="ru-RU" sz="2400" i="1" dirty="0">
                <a:solidFill>
                  <a:srgbClr val="002060"/>
                </a:solidFill>
                <a:ea typeface="+mn-ea"/>
                <a:cs typeface="+mn-cs"/>
              </a:rPr>
              <a:t/>
            </a:r>
            <a:br>
              <a:rPr lang="ru-RU" sz="2400" i="1" dirty="0">
                <a:solidFill>
                  <a:srgbClr val="002060"/>
                </a:solidFill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277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383838"/>
                </a:solidFill>
                <a:latin typeface="Open Sans"/>
              </a:rPr>
              <a:t> </a:t>
            </a:r>
            <a:r>
              <a:rPr lang="ru-RU" dirty="0">
                <a:solidFill>
                  <a:srgbClr val="002060"/>
                </a:solidFill>
                <a:latin typeface="Open Sans"/>
              </a:rPr>
              <a:t>«Здоровье – это такое состояние человека, которому свойственно не только отсутствие болезней или физических дефектов, но и полное физическое, душевное и социальное благополучие»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002060"/>
                </a:solidFill>
                <a:latin typeface="Open Sans"/>
                <a:ea typeface="+mn-ea"/>
                <a:cs typeface="+mn-cs"/>
              </a:rPr>
              <a:t>Всемирная </a:t>
            </a:r>
            <a:r>
              <a:rPr lang="ru-RU" sz="3200" dirty="0" smtClean="0">
                <a:solidFill>
                  <a:srgbClr val="002060"/>
                </a:solidFill>
                <a:latin typeface="Open Sans"/>
                <a:ea typeface="+mn-ea"/>
                <a:cs typeface="+mn-cs"/>
              </a:rPr>
              <a:t>организация </a:t>
            </a:r>
            <a:r>
              <a:rPr lang="ru-RU" sz="3200" dirty="0">
                <a:solidFill>
                  <a:srgbClr val="002060"/>
                </a:solidFill>
                <a:latin typeface="Open Sans"/>
                <a:ea typeface="+mn-ea"/>
                <a:cs typeface="+mn-cs"/>
              </a:rPr>
              <a:t>здравоохранения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23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Среди факторов, влияющих на здоровье человека, ведущее место занимают физические, духовные и социальные</a:t>
            </a:r>
            <a:r>
              <a:rPr lang="ru-RU" sz="1800" dirty="0" smtClean="0"/>
              <a:t>.</a:t>
            </a:r>
          </a:p>
          <a:p>
            <a:r>
              <a:rPr lang="ru-RU" sz="1800" dirty="0"/>
              <a:t>Среди физических факторов наиболее важными являются наследственность и состояние окружающей среды</a:t>
            </a:r>
            <a:r>
              <a:rPr lang="ru-RU" sz="1800" dirty="0" smtClean="0"/>
              <a:t>.</a:t>
            </a:r>
          </a:p>
          <a:p>
            <a:r>
              <a:rPr lang="ru-RU" sz="1800" dirty="0"/>
              <a:t>Духовные факторы также являются важными компонентами здоровья и благополучия. Это - понимание здоровья как способности к созиданию добра, самосовершенствованию, милосердию и бескорыстной взаимопомощи. Это и создание установки на здоровый образ жизни.</a:t>
            </a:r>
          </a:p>
          <a:p>
            <a:r>
              <a:rPr lang="ru-RU" sz="1800" dirty="0" smtClean="0"/>
              <a:t>Социальные </a:t>
            </a:r>
            <a:r>
              <a:rPr lang="ru-RU" sz="1800" dirty="0"/>
              <a:t>факторы также значительно влияют на здоровье благополучие </a:t>
            </a:r>
            <a:r>
              <a:rPr lang="ru-RU" sz="1800" dirty="0" smtClean="0"/>
              <a:t>каждого. </a:t>
            </a:r>
            <a:r>
              <a:rPr lang="ru-RU" sz="1800" dirty="0"/>
              <a:t>Уровень благополучия, а следовательно, и здоровья в этом случае может быть высоким тогда, когда человек имеет возможность для самореализации, когда ему гарантированы хорошие жилищные условия, медицинское обслуживание и образование</a:t>
            </a:r>
            <a:r>
              <a:rPr lang="ru-RU" sz="1800" dirty="0" smtClean="0"/>
              <a:t>.</a:t>
            </a:r>
          </a:p>
          <a:p>
            <a:endParaRPr lang="ru-RU" sz="1800" dirty="0"/>
          </a:p>
          <a:p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Факторы влияющие на здоровье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87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Любой человек нуждается в социальной поддержке семьи, профессионального окружения. </a:t>
            </a:r>
          </a:p>
          <a:p>
            <a:r>
              <a:rPr lang="ru-RU" dirty="0" smtClean="0"/>
              <a:t>Члены семьи могут  поддержать как здоровое так и не здоровое поведение человека. Положительное влияние семьи приводит к более быстрой и полной реабилитации больного.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Социально - психологическая поддержка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73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610952"/>
          </a:xfrm>
        </p:spPr>
        <p:txBody>
          <a:bodyPr>
            <a:normAutofit/>
          </a:bodyPr>
          <a:lstStyle/>
          <a:p>
            <a:pPr lvl="0" algn="l">
              <a:spcBef>
                <a:spcPts val="0"/>
              </a:spcBef>
            </a:pPr>
            <a:r>
              <a:rPr lang="ru-RU" sz="2200" b="1" dirty="0" err="1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Психосоматика</a:t>
            </a:r>
            <a:r>
              <a:rPr lang="ru-RU" sz="2200" dirty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  — направление в медицине и психологии, изучающее влияние психологических факторов на возникновение и течение соматических  заболеваний.</a:t>
            </a:r>
            <a:br>
              <a:rPr lang="ru-RU" sz="2200" dirty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ru-RU" sz="2200" dirty="0" smtClean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ru-RU" sz="2200" dirty="0" smtClean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ru-RU" sz="2200" dirty="0" smtClean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Духовные </a:t>
            </a:r>
            <a:r>
              <a:rPr lang="ru-RU" sz="2200" dirty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факторы </a:t>
            </a:r>
            <a:r>
              <a:rPr lang="ru-RU" sz="2200" dirty="0" smtClean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200" dirty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являются важными компонентами здоровья и благополучия. Это - понимание здоровья как способности к созиданию добра, самосовершенствованию, милосердию и бескорыстной взаимопомощи. Это и создание установки на здоровый образ жизни.</a:t>
            </a:r>
            <a:br>
              <a:rPr lang="ru-RU" sz="2200" dirty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ru-RU" dirty="0">
              <a:solidFill>
                <a:srgbClr val="00206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313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713387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Cambria"/>
              </a:rPr>
              <a:t>1) </a:t>
            </a:r>
            <a:r>
              <a:rPr lang="ru-RU" sz="2400" b="1" dirty="0">
                <a:solidFill>
                  <a:srgbClr val="002060"/>
                </a:solidFill>
                <a:latin typeface="Cambria"/>
              </a:rPr>
              <a:t>Конфликт</a:t>
            </a:r>
            <a:r>
              <a:rPr lang="ru-RU" sz="2400" dirty="0">
                <a:solidFill>
                  <a:srgbClr val="002060"/>
                </a:solidFill>
                <a:latin typeface="Cambria"/>
              </a:rPr>
              <a:t> — к </a:t>
            </a:r>
            <a:r>
              <a:rPr lang="ru-RU" sz="2400" dirty="0" smtClean="0">
                <a:solidFill>
                  <a:srgbClr val="002060"/>
                </a:solidFill>
                <a:latin typeface="Cambria"/>
              </a:rPr>
              <a:t>образованию психосоматического </a:t>
            </a:r>
            <a:r>
              <a:rPr lang="ru-RU" sz="2400" dirty="0">
                <a:solidFill>
                  <a:srgbClr val="002060"/>
                </a:solidFill>
                <a:latin typeface="Cambria"/>
              </a:rPr>
              <a:t>симптома может приводит внутренний конфликт между различными частями личности. Обычно одна из этих частей осознана, другая скрыта в бессознательном. Борьба между двумя противоположными желаниями или тенденциями может приводить к условной победе одной из частей. Но тогда вторая часть начинает «партизанскую войну», признаком которой и могут стать психосоматические симптомы.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</a:rPr>
              <a:t>Причины  психосоматических  реакций</a:t>
            </a:r>
            <a:br>
              <a:rPr lang="ru-RU" sz="3600" dirty="0">
                <a:solidFill>
                  <a:srgbClr val="002060"/>
                </a:solidFill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17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2) </a:t>
            </a:r>
            <a:r>
              <a:rPr lang="ru-RU" sz="2400" b="1" dirty="0" smtClean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Язык тела</a:t>
            </a:r>
            <a:r>
              <a:rPr lang="ru-RU" sz="2400" dirty="0" smtClean="0">
                <a:solidFill>
                  <a:srgbClr val="00206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 — в некоторых ситуациях тело физически отражает то состояние, которое могло бы быть выражено одной из образных фраз ряда: «это одна сплошная головная боль», «я его не перевариваю», «из-за этого у меня сердце не на месте», «у меня связаны руки». Тогда болит определенный орган, сложно дышать, возникают мигрени, нарушается работа отдельных органов и т.д.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02060"/>
                </a:solidFill>
              </a:rPr>
              <a:t>Причины  психосоматических  реакций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30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2060"/>
                </a:solidFill>
                <a:latin typeface="Cambria"/>
              </a:rPr>
              <a:t>7) Самонаказание</a:t>
            </a:r>
            <a:r>
              <a:rPr lang="ru-RU" sz="2400" dirty="0">
                <a:solidFill>
                  <a:srgbClr val="002060"/>
                </a:solidFill>
                <a:latin typeface="Cambria"/>
              </a:rPr>
              <a:t> — в некоторых случаях психосоматический симптом выполняет роль бессознательного самонаказания. Это наказание связано с реальной, а чаще воображаемой виной, которая мучает человека. Самонаказание облегчает переживание вины, но может существенно осложнить жизнь.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02060"/>
                </a:solidFill>
              </a:rPr>
              <a:t>Причины  психосоматических  реакций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92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844824"/>
            <a:ext cx="7408333" cy="4314792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Cambria"/>
              </a:rPr>
              <a:t>3) </a:t>
            </a:r>
            <a:r>
              <a:rPr lang="ru-RU" sz="2400" b="1" dirty="0">
                <a:solidFill>
                  <a:srgbClr val="002060"/>
                </a:solidFill>
                <a:latin typeface="Cambria"/>
              </a:rPr>
              <a:t>Мотивация</a:t>
            </a:r>
            <a:r>
              <a:rPr lang="ru-RU" sz="2400" dirty="0">
                <a:solidFill>
                  <a:srgbClr val="002060"/>
                </a:solidFill>
                <a:latin typeface="Cambria"/>
              </a:rPr>
              <a:t> или </a:t>
            </a:r>
            <a:r>
              <a:rPr lang="ru-RU" sz="2400" b="1" dirty="0">
                <a:solidFill>
                  <a:srgbClr val="002060"/>
                </a:solidFill>
                <a:latin typeface="Cambria"/>
              </a:rPr>
              <a:t>условная выгода</a:t>
            </a:r>
            <a:r>
              <a:rPr lang="ru-RU" sz="2400" dirty="0">
                <a:solidFill>
                  <a:srgbClr val="002060"/>
                </a:solidFill>
                <a:latin typeface="Cambria"/>
              </a:rPr>
              <a:t> — к этой категории относятся проблемы со здоровьем, которые приносят определенную условную выгоду их обладателю. Образование симптома происходит на бессознательном уровне, это не обман и не симуляция. Симптом реален. Но он «обслуживает» какую-то определенную цель.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02060"/>
                </a:solidFill>
              </a:rPr>
              <a:t>Причины  психосоматических  реакций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76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154</TotalTime>
  <Words>335</Words>
  <Application>Microsoft Office PowerPoint</Application>
  <PresentationFormat>Экран (4:3)</PresentationFormat>
  <Paragraphs>38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       ФГБОУ ВО ДонГМУ им. М. Горького Минздрава России Научно-исследовательский институт  репродуктивного здоровья детей, подростков и молодежи </vt:lpstr>
      <vt:lpstr>Всемирная организация здравоохранения</vt:lpstr>
      <vt:lpstr>Факторы влияющие на здоровье</vt:lpstr>
      <vt:lpstr>Социально - психологическая поддержка</vt:lpstr>
      <vt:lpstr>Психосоматика  — направление в медицине и психологии, изучающее влияние психологических факторов на возникновение и течение соматических  заболеваний.  Духовные факторы  являются важными компонентами здоровья и благополучия. Это - понимание здоровья как способности к созиданию добра, самосовершенствованию, милосердию и бескорыстной взаимопомощи. Это и создание установки на здоровый образ жизни. </vt:lpstr>
      <vt:lpstr>Причины  психосоматических  реакций </vt:lpstr>
      <vt:lpstr>Причины  психосоматических  реакций</vt:lpstr>
      <vt:lpstr>Причины  психосоматических  реакций</vt:lpstr>
      <vt:lpstr>Причины  психосоматических  реакций</vt:lpstr>
      <vt:lpstr>Причины  психосоматических  реакций</vt:lpstr>
      <vt:lpstr>Причины  психосоматических  реакций</vt:lpstr>
      <vt:lpstr>Причины  психосоматических  реакций</vt:lpstr>
      <vt:lpstr>ПСИХОСОМАТИЧЕСКИЕ ЗАБОЛЕВАНИЯ</vt:lpstr>
      <vt:lpstr>Разделить в человеке тело и душу можно лишь условно. Соответственно и болезни делят на телесные и душевные искусственно.  </vt:lpstr>
      <vt:lpstr>Благодарим за внимание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НИИ-МПС</dc:creator>
  <cp:lastModifiedBy>НИИ-МПС</cp:lastModifiedBy>
  <cp:revision>21</cp:revision>
  <dcterms:modified xsi:type="dcterms:W3CDTF">2026-03-27T09:29:38Z</dcterms:modified>
</cp:coreProperties>
</file>