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Ex1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308" r:id="rId4"/>
    <p:sldId id="309" r:id="rId5"/>
    <p:sldId id="310" r:id="rId6"/>
    <p:sldId id="311" r:id="rId7"/>
    <p:sldId id="279" r:id="rId8"/>
    <p:sldId id="288" r:id="rId9"/>
    <p:sldId id="303" r:id="rId10"/>
    <p:sldId id="312" r:id="rId11"/>
    <p:sldId id="267" r:id="rId12"/>
    <p:sldId id="313" r:id="rId13"/>
    <p:sldId id="305" r:id="rId14"/>
    <p:sldId id="306" r:id="rId15"/>
    <p:sldId id="307" r:id="rId1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CC2"/>
    <a:srgbClr val="C7F78D"/>
    <a:srgbClr val="E2FBC3"/>
    <a:srgbClr val="000000"/>
    <a:srgbClr val="35759D"/>
    <a:srgbClr val="292929"/>
    <a:srgbClr val="4D4D4D"/>
    <a:srgbClr val="B92D14"/>
    <a:srgbClr val="35B19D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24" autoAdjust="0"/>
    <p:restoredTop sz="95573" autoAdjust="0"/>
  </p:normalViewPr>
  <p:slideViewPr>
    <p:cSldViewPr>
      <p:cViewPr varScale="1">
        <p:scale>
          <a:sx n="106" d="100"/>
          <a:sy n="106" d="100"/>
        </p:scale>
        <p:origin x="8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% исследуемых подростков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% исследуемых девушек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60000"/>
                  <a:lumOff val="40000"/>
                  <a:alpha val="69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8AD-40A7-9B94-1625A45AA5E8}"/>
              </c:ext>
            </c:extLst>
          </c:dPt>
          <c:dPt>
            <c:idx val="1"/>
            <c:bubble3D val="0"/>
            <c:spPr>
              <a:solidFill>
                <a:srgbClr val="FFFF00">
                  <a:alpha val="52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58AD-40A7-9B94-1625A45AA5E8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8AD-40A7-9B94-1625A45AA5E8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298-44E7-B92C-2C3BF6ADF8E8}"/>
              </c:ext>
            </c:extLst>
          </c:dPt>
          <c:dLbls>
            <c:dLbl>
              <c:idx val="2"/>
              <c:layout>
                <c:manualLayout>
                  <c:x val="2.6760158346524148E-3"/>
                  <c:y val="1.005869356814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8AD-40A7-9B94-1625A45AA5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NILM</c:v>
                </c:pt>
                <c:pt idx="1">
                  <c:v>Ascus</c:v>
                </c:pt>
                <c:pt idx="2">
                  <c:v>LSIL</c:v>
                </c:pt>
                <c:pt idx="3">
                  <c:v>HSIL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82.6</c:v>
                </c:pt>
                <c:pt idx="1">
                  <c:v>8.6999999999999993</c:v>
                </c:pt>
                <c:pt idx="2">
                  <c:v>7.6</c:v>
                </c:pt>
                <c:pt idx="3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AD-40A7-9B94-1625A45AA5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093655912672601E-2"/>
          <c:y val="5.9509785345359917E-2"/>
          <c:w val="0.90176910494378593"/>
          <c:h val="0.877774934930157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16 тип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E01-40CB-927C-BF3C85BDBF1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9E01-40CB-927C-BF3C85BDBF1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9E01-40CB-927C-BF3C85BDBF1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0.0%</c:formatCode>
                <c:ptCount val="1"/>
                <c:pt idx="0">
                  <c:v>0.51559999999999995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E01-40CB-927C-BF3C85BDBF1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18 тип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0.0%</c:formatCode>
                <c:ptCount val="1"/>
                <c:pt idx="0">
                  <c:v>0.29310000000000003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E01-40CB-927C-BF3C85BDBF1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39 тип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0.0%</c:formatCode>
                <c:ptCount val="1"/>
                <c:pt idx="0">
                  <c:v>0.247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E01-40CB-927C-BF3C85BDBF17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45 тип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Лист1!$E$2</c:f>
              <c:numCache>
                <c:formatCode>0.0%</c:formatCode>
                <c:ptCount val="1"/>
                <c:pt idx="0">
                  <c:v>0.19539999999999999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E01-40CB-927C-BF3C85BDBF17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51 тип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Лист1!$F$2</c:f>
              <c:numCache>
                <c:formatCode>0.0%</c:formatCode>
                <c:ptCount val="1"/>
                <c:pt idx="0">
                  <c:v>0.16300000000000001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73D-441D-BD89-3403BC40276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7689856"/>
        <c:axId val="127691392"/>
      </c:barChart>
      <c:catAx>
        <c:axId val="1276898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127691392"/>
        <c:crosses val="autoZero"/>
        <c:auto val="1"/>
        <c:lblAlgn val="ctr"/>
        <c:lblOffset val="100"/>
        <c:noMultiLvlLbl val="0"/>
      </c:catAx>
      <c:valAx>
        <c:axId val="127691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12768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9907065043980564"/>
          <c:y val="0.26453788660531607"/>
          <c:w val="0.4996279289554077"/>
          <c:h val="6.72205584264930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4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Лист1!$A$2:$A$6</cx:f>
        <cx:lvl ptCount="5">
          <cx:pt idx="0">Нормальная КК</cx:pt>
          <cx:pt idx="1">Аномальная КК 1 ст</cx:pt>
          <cx:pt idx="2">Аномальная КК 2 ст</cx:pt>
        </cx:lvl>
      </cx:strDim>
      <cx:numDim type="val">
        <cx:f>Лист1!$B$2:$B$6</cx:f>
        <cx:lvl ptCount="5" formatCode="Основной">
          <cx:pt idx="0">52.200000000000003</cx:pt>
          <cx:pt idx="1">42.399999999999999</cx:pt>
          <cx:pt idx="2">5.4000000000000004</cx:pt>
        </cx:lvl>
      </cx:numDim>
    </cx:data>
  </cx:chartData>
  <cx:chart>
    <cx:plotArea>
      <cx:plotAreaRegion>
        <cx:series layoutId="funnel" uniqueId="{7CFEB214-16D7-4772-A0C2-AFB17F951D1B}">
          <cx:tx>
            <cx:txData>
              <cx:f>Лист1!$B$1</cx:f>
              <cx:v>% девушек</cx:v>
            </cx:txData>
          </cx:tx>
          <cx:dataLabels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>
                <a:solidFill>
                  <a:schemeClr val="tx1">
                    <a:lumMod val="75000"/>
                  </a:schemeClr>
                </a:solidFill>
              </a:defRPr>
            </a:pPr>
            <a:endParaRPr lang="ru-RU" sz="1197" b="0" i="0" u="none" strike="noStrike" baseline="0">
              <a:solidFill>
                <a:schemeClr val="tx1">
                  <a:lumMod val="75000"/>
                </a:schemeClr>
              </a:solidFill>
              <a:latin typeface="Microsoft Sans Serif"/>
            </a:endParaRPr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BB453214-F1B1-4200-9454-08AC17149E8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E6B7D98-1640-4558-B3F6-6635BF76456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7D783E13-4F3F-4B73-AC65-F283C943BE7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6DF89AD-0BA1-42E0-A9F8-98B94455BB2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26" name="Rectangle 6">
            <a:extLst>
              <a:ext uri="{FF2B5EF4-FFF2-40B4-BE49-F238E27FC236}">
                <a16:creationId xmlns:a16="http://schemas.microsoft.com/office/drawing/2014/main" id="{28D56B6C-8470-4395-9346-23766E53D00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7" name="Rectangle 7">
            <a:extLst>
              <a:ext uri="{FF2B5EF4-FFF2-40B4-BE49-F238E27FC236}">
                <a16:creationId xmlns:a16="http://schemas.microsoft.com/office/drawing/2014/main" id="{FCC8E88B-EC4B-42E1-AA15-97F52D0057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29D88C9-DD4D-4890-A75B-06C30832FC68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B7C28765-9C92-418B-9A8C-958D9A32AB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DA3290F-2518-43A1-B7CD-E4E2DA9A55F8}" type="slidenum">
              <a:rPr lang="en-US" altLang="ru-RU" sz="1200"/>
              <a:pPr eaLnBrk="1" hangingPunct="1"/>
              <a:t>1</a:t>
            </a:fld>
            <a:endParaRPr lang="en-US" altLang="ru-RU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C72CE4CA-10D5-4113-8B67-D6B0A2926B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B98B1B0-1A97-451F-98D0-AC15F7495F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FE137BB-6101-4054-A793-8138849CB5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335D9FE-0ABB-4E80-8E4C-0252325806B1}" type="slidenum">
              <a:rPr lang="en-US" altLang="ru-RU" sz="1200"/>
              <a:pPr eaLnBrk="1" hangingPunct="1"/>
              <a:t>2</a:t>
            </a:fld>
            <a:endParaRPr lang="en-US" altLang="ru-RU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21FF4437-348A-4EB2-B73B-853130FD71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B0F3C5D-2C78-4F0D-8BD9-E623498E53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C491D-3A9A-1BCC-76E8-99AC0D5C2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39A8ED6B-9E9F-68EC-8926-F8EC8C8B19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335D9FE-0ABB-4E80-8E4C-0252325806B1}" type="slidenum">
              <a:rPr lang="en-US" altLang="ru-RU" sz="1200"/>
              <a:pPr eaLnBrk="1" hangingPunct="1"/>
              <a:t>3</a:t>
            </a:fld>
            <a:endParaRPr lang="en-US" altLang="ru-RU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4A6C65B7-4B64-F7C4-E8E4-2493E83119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3755DA9-10F3-3EF3-7122-C0BF0358F1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93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923CA-8D27-CAA9-7745-847095E22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1C426648-0829-2F38-D6AA-E17431F242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335D9FE-0ABB-4E80-8E4C-0252325806B1}" type="slidenum">
              <a:rPr lang="en-US" altLang="ru-RU" sz="1200"/>
              <a:pPr eaLnBrk="1" hangingPunct="1"/>
              <a:t>4</a:t>
            </a:fld>
            <a:endParaRPr lang="en-US" altLang="ru-RU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8C9EE136-B489-B154-04B5-0242B46AD2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398918F-754A-FFDE-4526-054A4A87C9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122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0A91BFE2-0527-4933-B603-5C6E64CE6E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713D06E-2056-46AA-974F-7FA4ABB8FA75}" type="slidenum">
              <a:rPr lang="en-US" altLang="ru-RU" sz="1200"/>
              <a:pPr eaLnBrk="1" hangingPunct="1"/>
              <a:t>7</a:t>
            </a:fld>
            <a:endParaRPr lang="en-US" altLang="ru-RU" sz="12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2207FF4A-F344-41F1-B16E-981DAD7A4F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033C579-C9DD-4356-9A0E-5D299C2337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0A91BFE2-0527-4933-B603-5C6E64CE6E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713D06E-2056-46AA-974F-7FA4ABB8FA75}" type="slidenum">
              <a:rPr lang="en-US" altLang="ru-RU" sz="1200"/>
              <a:pPr eaLnBrk="1" hangingPunct="1"/>
              <a:t>8</a:t>
            </a:fld>
            <a:endParaRPr lang="en-US" altLang="ru-RU" sz="12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2207FF4A-F344-41F1-B16E-981DAD7A4F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033C579-C9DD-4356-9A0E-5D299C2337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526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0A91BFE2-0527-4933-B603-5C6E64CE6E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713D06E-2056-46AA-974F-7FA4ABB8FA75}" type="slidenum">
              <a:rPr lang="en-US" altLang="ru-RU" sz="1200"/>
              <a:pPr eaLnBrk="1" hangingPunct="1"/>
              <a:t>13</a:t>
            </a:fld>
            <a:endParaRPr lang="en-US" altLang="ru-RU" sz="12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2207FF4A-F344-41F1-B16E-981DAD7A4F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033C579-C9DD-4356-9A0E-5D299C2337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627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FE137BB-6101-4054-A793-8138849CB5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335D9FE-0ABB-4E80-8E4C-0252325806B1}" type="slidenum">
              <a:rPr lang="en-US" altLang="ru-RU" sz="1200"/>
              <a:pPr eaLnBrk="1" hangingPunct="1"/>
              <a:t>14</a:t>
            </a:fld>
            <a:endParaRPr lang="en-US" altLang="ru-RU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21FF4437-348A-4EB2-B73B-853130FD71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B0F3C5D-2C78-4F0D-8BD9-E623498E53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2908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B7C28765-9C92-418B-9A8C-958D9A32AB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A3290F-2518-43A1-B7CD-E4E2DA9A55F8}" type="slidenum">
              <a:rPr kumimoji="0" lang="en-US" altLang="ru-R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ru-R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C72CE4CA-10D5-4113-8B67-D6B0A2926B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B98B1B0-1A97-451F-98D0-AC15F7495F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471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/>
              <a:t>Образец заголовка</a:t>
            </a:r>
            <a:endParaRPr lang="en-US" noProof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/>
              <a:t>Образец подзаголовка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18340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06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792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67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551995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7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991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544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10251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335013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B95C83A-F8E3-41F1-B6A6-7116F59570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CB0CBAC-0A86-4426-9EE6-F8B5D63EC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>
            <a:extLst>
              <a:ext uri="{FF2B5EF4-FFF2-40B4-BE49-F238E27FC236}">
                <a16:creationId xmlns:a16="http://schemas.microsoft.com/office/drawing/2014/main" id="{4F5A5018-4276-4104-96C3-A036188F1F0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822314" y="2060848"/>
            <a:ext cx="6308576" cy="2232248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dirty="0">
                <a:solidFill>
                  <a:srgbClr val="4D4D4D"/>
                </a:solidFill>
              </a:rPr>
              <a:t>Стратегии скрининга патологии шейки матки у девочек-подростков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F3543DE-2148-435A-AB6D-6EDCF750DF39}"/>
              </a:ext>
            </a:extLst>
          </p:cNvPr>
          <p:cNvSpPr/>
          <p:nvPr/>
        </p:nvSpPr>
        <p:spPr>
          <a:xfrm>
            <a:off x="-108892" y="260648"/>
            <a:ext cx="93070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+mj-lt"/>
              </a:rPr>
              <a:t>УО «БЕЛОРУССКИЙ ГОСУДАРСТВЕННЫЙ МЕДИЦИНСКИЙ УНИВЕРСИТЕТ»</a:t>
            </a:r>
          </a:p>
          <a:p>
            <a:r>
              <a:rPr lang="ru-RU" sz="1600" dirty="0">
                <a:latin typeface="+mj-lt"/>
              </a:rPr>
              <a:t>г. Минск</a:t>
            </a:r>
          </a:p>
        </p:txBody>
      </p:sp>
      <p:sp>
        <p:nvSpPr>
          <p:cNvPr id="4" name="Google Shape;150;p29">
            <a:extLst>
              <a:ext uri="{FF2B5EF4-FFF2-40B4-BE49-F238E27FC236}">
                <a16:creationId xmlns:a16="http://schemas.microsoft.com/office/drawing/2014/main" id="{D08DBF88-144A-29C3-E117-19FAB8CE2121}"/>
              </a:ext>
            </a:extLst>
          </p:cNvPr>
          <p:cNvSpPr txBox="1">
            <a:spLocks/>
          </p:cNvSpPr>
          <p:nvPr/>
        </p:nvSpPr>
        <p:spPr>
          <a:xfrm>
            <a:off x="3707904" y="4716962"/>
            <a:ext cx="4915256" cy="1844824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Gentium Plus"/>
              <a:buNone/>
              <a:defRPr sz="1600" b="0" i="0" u="none" strike="noStrike" cap="none">
                <a:solidFill>
                  <a:schemeClr val="dk1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ntium Plus"/>
              <a:buNone/>
              <a:defRPr sz="1800" b="0" i="0" u="none" strike="noStrike" cap="none">
                <a:solidFill>
                  <a:schemeClr val="dk1"/>
                </a:solidFill>
                <a:latin typeface="Gentium Plus"/>
                <a:ea typeface="Gentium Plus"/>
                <a:cs typeface="Gentium Plus"/>
                <a:sym typeface="Gentium Plus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ntium Plus"/>
              <a:buNone/>
              <a:defRPr sz="1800" b="0" i="0" u="none" strike="noStrike" cap="none">
                <a:solidFill>
                  <a:schemeClr val="dk1"/>
                </a:solidFill>
                <a:latin typeface="Gentium Plus"/>
                <a:ea typeface="Gentium Plus"/>
                <a:cs typeface="Gentium Plus"/>
                <a:sym typeface="Gentium Plus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ntium Plus"/>
              <a:buNone/>
              <a:defRPr sz="1800" b="0" i="0" u="none" strike="noStrike" cap="none">
                <a:solidFill>
                  <a:schemeClr val="dk1"/>
                </a:solidFill>
                <a:latin typeface="Gentium Plus"/>
                <a:ea typeface="Gentium Plus"/>
                <a:cs typeface="Gentium Plus"/>
                <a:sym typeface="Gentium Plus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ntium Plus"/>
              <a:buNone/>
              <a:defRPr sz="1800" b="0" i="0" u="none" strike="noStrike" cap="none">
                <a:solidFill>
                  <a:schemeClr val="dk1"/>
                </a:solidFill>
                <a:latin typeface="Gentium Plus"/>
                <a:ea typeface="Gentium Plus"/>
                <a:cs typeface="Gentium Plus"/>
                <a:sym typeface="Gentium Plus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ntium Plus"/>
              <a:buNone/>
              <a:defRPr sz="1800" b="0" i="0" u="none" strike="noStrike" cap="none">
                <a:solidFill>
                  <a:schemeClr val="dk1"/>
                </a:solidFill>
                <a:latin typeface="Gentium Plus"/>
                <a:ea typeface="Gentium Plus"/>
                <a:cs typeface="Gentium Plus"/>
                <a:sym typeface="Gentium Plus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ntium Plus"/>
              <a:buNone/>
              <a:defRPr sz="1800" b="0" i="0" u="none" strike="noStrike" cap="none">
                <a:solidFill>
                  <a:schemeClr val="dk1"/>
                </a:solidFill>
                <a:latin typeface="Gentium Plus"/>
                <a:ea typeface="Gentium Plus"/>
                <a:cs typeface="Gentium Plus"/>
                <a:sym typeface="Gentium Plus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ntium Plus"/>
              <a:buNone/>
              <a:defRPr sz="1800" b="0" i="0" u="none" strike="noStrike" cap="none">
                <a:solidFill>
                  <a:schemeClr val="dk1"/>
                </a:solidFill>
                <a:latin typeface="Gentium Plus"/>
                <a:ea typeface="Gentium Plus"/>
                <a:cs typeface="Gentium Plus"/>
                <a:sym typeface="Gentium Plus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ntium Plus"/>
              <a:buNone/>
              <a:defRPr sz="1800" b="0" i="0" u="none" strike="noStrike" cap="none">
                <a:solidFill>
                  <a:schemeClr val="dk1"/>
                </a:solidFill>
                <a:latin typeface="Gentium Plus"/>
                <a:ea typeface="Gentium Plus"/>
                <a:cs typeface="Gentium Plus"/>
                <a:sym typeface="Gentium Plu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1200"/>
              <a:buFont typeface="Gentium Plus"/>
              <a:buNone/>
              <a:tabLst/>
              <a:defRPr/>
            </a:pPr>
            <a:endPara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EE7379">
                  <a:lumMod val="50000"/>
                </a:srgbClr>
              </a:solidFill>
              <a:effectLst/>
              <a:uLnTx/>
              <a:uFillTx/>
              <a:latin typeface="Microsoft YaHei UI Light" panose="020B0502040204020203" pitchFamily="34" charset="-122"/>
              <a:ea typeface="Microsoft YaHei UI Light" panose="020B0502040204020203" pitchFamily="34" charset="-122"/>
              <a:sym typeface="Gentium Plus"/>
            </a:endParaRPr>
          </a:p>
          <a:p>
            <a:pPr marL="0" indent="0" algn="l" fontAlgn="auto">
              <a:buClr>
                <a:srgbClr val="191919"/>
              </a:buClr>
              <a:defRPr/>
            </a:pPr>
            <a:r>
              <a:rPr lang="ru-RU" sz="1400" kern="0" dirty="0">
                <a:solidFill>
                  <a:srgbClr val="191919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Заведующий кафедрой кафедры акушерства и гинекологии с куром ПК и П, д.м.н., профессор Людмила Фёдоровна Можейко</a:t>
            </a:r>
            <a:endParaRPr lang="en-US" sz="1400" kern="0" dirty="0">
              <a:solidFill>
                <a:srgbClr val="191919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  <a:p>
            <a:pPr marL="0" indent="0" algn="l" fontAlgn="auto">
              <a:buClr>
                <a:srgbClr val="191919"/>
              </a:buClr>
              <a:defRPr/>
            </a:pPr>
            <a:endParaRPr lang="ru-RU" sz="1400" kern="0" dirty="0">
              <a:solidFill>
                <a:srgbClr val="191919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1200"/>
              <a:buFont typeface="Gentium Plus"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Microsoft YaHei UI Light" panose="020B0502040204020203" pitchFamily="34" charset="-122"/>
                <a:ea typeface="Microsoft YaHei UI Light" panose="020B0502040204020203" pitchFamily="34" charset="-122"/>
                <a:sym typeface="Gentium Plus"/>
              </a:rPr>
              <a:t>Старший преподаватель кафедры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1200"/>
              <a:buFont typeface="Gentium Plus"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Microsoft YaHei UI Light" panose="020B0502040204020203" pitchFamily="34" charset="-122"/>
                <a:ea typeface="Microsoft YaHei UI Light" panose="020B0502040204020203" pitchFamily="34" charset="-122"/>
                <a:sym typeface="Gentium Plus"/>
              </a:rPr>
              <a:t>Татьяна Васильевна Пинчук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7F3CF-E01A-2CFE-E6A4-2DEA640B7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3">
            <a:extLst>
              <a:ext uri="{FF2B5EF4-FFF2-40B4-BE49-F238E27FC236}">
                <a16:creationId xmlns:a16="http://schemas.microsoft.com/office/drawing/2014/main" id="{EF6DE0A5-13A8-49C2-6D2B-A922D5DD0354}"/>
              </a:ext>
            </a:extLst>
          </p:cNvPr>
          <p:cNvSpPr txBox="1"/>
          <p:nvPr/>
        </p:nvSpPr>
        <p:spPr>
          <a:xfrm>
            <a:off x="4572000" y="3430914"/>
            <a:ext cx="4026396" cy="1499128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ru-RU" sz="1200" spc="57" dirty="0">
              <a:solidFill>
                <a:srgbClr val="0E2937"/>
              </a:solidFill>
              <a:latin typeface="Verdana"/>
              <a:cs typeface="Verdana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>
                <a:solidFill>
                  <a:schemeClr val="accent4">
                    <a:lumMod val="75000"/>
                  </a:schemeClr>
                </a:solidFill>
                <a:cs typeface="Arial" panose="020B0604020202020204" pitchFamily="34" charset="0"/>
              </a:rPr>
              <a:t>В ходе исследования выявлено, что нормальный результат мазка на </a:t>
            </a:r>
            <a:r>
              <a:rPr lang="ru-RU" sz="1600" dirty="0" err="1">
                <a:solidFill>
                  <a:schemeClr val="accent4">
                    <a:lumMod val="75000"/>
                  </a:schemeClr>
                </a:solidFill>
                <a:cs typeface="Arial" panose="020B0604020202020204" pitchFamily="34" charset="0"/>
              </a:rPr>
              <a:t>онкоцитологию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cs typeface="Arial" panose="020B0604020202020204" pitchFamily="34" charset="0"/>
              </a:rPr>
              <a:t> встречался у 76 девушек, 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  <a:cs typeface="Arial" panose="020B0604020202020204" pitchFamily="34" charset="0"/>
              </a:rPr>
              <a:t>ASCUS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cs typeface="Arial" panose="020B0604020202020204" pitchFamily="34" charset="0"/>
              </a:rPr>
              <a:t> - у 8,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  <a:cs typeface="Arial" panose="020B0604020202020204" pitchFamily="34" charset="0"/>
              </a:rPr>
              <a:t> LSIL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cs typeface="Arial" panose="020B0604020202020204" pitchFamily="34" charset="0"/>
              </a:rPr>
              <a:t> - у 7,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  <a:cs typeface="Arial" panose="020B0604020202020204" pitchFamily="34" charset="0"/>
              </a:rPr>
              <a:t> HSIL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cs typeface="Arial" panose="020B0604020202020204" pitchFamily="34" charset="0"/>
              </a:rPr>
              <a:t> - у 1 пациентки</a:t>
            </a:r>
            <a:endParaRPr lang="en-US" sz="1600" dirty="0">
              <a:solidFill>
                <a:schemeClr val="accent4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0" name="object 7">
            <a:extLst>
              <a:ext uri="{FF2B5EF4-FFF2-40B4-BE49-F238E27FC236}">
                <a16:creationId xmlns:a16="http://schemas.microsoft.com/office/drawing/2014/main" id="{EA7699DD-F338-7F07-D777-2B72CDBE7988}"/>
              </a:ext>
            </a:extLst>
          </p:cNvPr>
          <p:cNvSpPr txBox="1">
            <a:spLocks/>
          </p:cNvSpPr>
          <p:nvPr/>
        </p:nvSpPr>
        <p:spPr>
          <a:xfrm>
            <a:off x="1043608" y="6032040"/>
            <a:ext cx="3812604" cy="16030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>
            <a:lvl1pPr>
              <a:defRPr sz="6800" b="0" i="0">
                <a:solidFill>
                  <a:srgbClr val="FEFFFF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6350" algn="just">
              <a:spcBef>
                <a:spcPts val="50"/>
              </a:spcBef>
            </a:pPr>
            <a:r>
              <a:rPr lang="ru-RU" sz="1000" b="1" i="1" kern="0" spc="7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Результаты цитологического исследования</a:t>
            </a:r>
            <a:endParaRPr lang="en-US" sz="1000" b="1" i="1" kern="0" dirty="0">
              <a:solidFill>
                <a:schemeClr val="tx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object 6">
            <a:extLst>
              <a:ext uri="{FF2B5EF4-FFF2-40B4-BE49-F238E27FC236}">
                <a16:creationId xmlns:a16="http://schemas.microsoft.com/office/drawing/2014/main" id="{6C6A1FC6-F861-1818-4DBF-185FE7B13421}"/>
              </a:ext>
            </a:extLst>
          </p:cNvPr>
          <p:cNvSpPr txBox="1">
            <a:spLocks/>
          </p:cNvSpPr>
          <p:nvPr/>
        </p:nvSpPr>
        <p:spPr>
          <a:xfrm>
            <a:off x="4716016" y="1700808"/>
            <a:ext cx="4026396" cy="1256434"/>
          </a:xfrm>
          <a:prstGeom prst="rect">
            <a:avLst/>
          </a:prstGeom>
        </p:spPr>
        <p:txBody>
          <a:bodyPr vert="horz" wrap="square" lIns="0" tIns="25083" rIns="0" bIns="0" rtlCol="0">
            <a:spAutoFit/>
          </a:bodyPr>
          <a:lstStyle>
            <a:lvl1pPr>
              <a:defRPr sz="7000" b="0" i="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marR="2540" algn="just"/>
            <a:r>
              <a:rPr lang="ru-RU" sz="4000" b="1" kern="0" dirty="0">
                <a:solidFill>
                  <a:schemeClr val="tx1">
                    <a:lumMod val="75000"/>
                  </a:schemeClr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Цитологическое исследование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80EE6116-8E5C-1F67-8322-265A1D1A75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9412015"/>
              </p:ext>
            </p:extLst>
          </p:nvPr>
        </p:nvGraphicFramePr>
        <p:xfrm>
          <a:off x="-60176" y="2049306"/>
          <a:ext cx="5640288" cy="3780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286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31"/>
    </mc:Choice>
    <mc:Fallback xmlns="">
      <p:transition spd="slow" advTm="1553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3"/>
          <p:cNvSpPr txBox="1"/>
          <p:nvPr/>
        </p:nvSpPr>
        <p:spPr>
          <a:xfrm>
            <a:off x="251520" y="1571041"/>
            <a:ext cx="8738898" cy="108363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ru-RU" sz="1200" spc="57" dirty="0">
              <a:solidFill>
                <a:schemeClr val="tx1">
                  <a:lumMod val="50000"/>
                </a:schemeClr>
              </a:solidFill>
              <a:latin typeface="+mn-lt"/>
              <a:cs typeface="Verdana"/>
            </a:endParaRPr>
          </a:p>
          <a:p>
            <a:pPr marL="165600" indent="-16560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В ходе исследования нами выявлено, что инфицированность ВПЧ ВКР среди всех обследованных девушек-подростков оказалась высокой и составила 67,3% (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n=</a:t>
            </a:r>
            <a:r>
              <a:rPr lang="ru-RU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62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)</a:t>
            </a:r>
          </a:p>
          <a:p>
            <a:pPr marL="165600" indent="-1656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600" spc="114" dirty="0">
                <a:solidFill>
                  <a:schemeClr val="tx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Наиболее часто были выявлены 16, 18, 39, 45, 51</a:t>
            </a:r>
            <a:r>
              <a:rPr lang="en-US" sz="1600" spc="114" dirty="0">
                <a:solidFill>
                  <a:schemeClr val="tx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600" spc="114" dirty="0">
                <a:solidFill>
                  <a:schemeClr val="tx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типы ВПЧ ВКР</a:t>
            </a: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506535179"/>
              </p:ext>
            </p:extLst>
          </p:nvPr>
        </p:nvGraphicFramePr>
        <p:xfrm>
          <a:off x="949036" y="2797989"/>
          <a:ext cx="7245928" cy="3667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object 7"/>
          <p:cNvSpPr txBox="1">
            <a:spLocks/>
          </p:cNvSpPr>
          <p:nvPr/>
        </p:nvSpPr>
        <p:spPr>
          <a:xfrm>
            <a:off x="3635896" y="6413453"/>
            <a:ext cx="3200400" cy="16030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>
            <a:lvl1pPr>
              <a:defRPr sz="6800" b="0" i="0">
                <a:solidFill>
                  <a:srgbClr val="FEFFFF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6350" algn="just">
              <a:spcBef>
                <a:spcPts val="50"/>
              </a:spcBef>
            </a:pPr>
            <a:r>
              <a:rPr lang="ru-RU" sz="1000" b="1" i="1" kern="0" spc="7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Результаты ВПЧ-тестирования</a:t>
            </a:r>
            <a:endParaRPr lang="en-US" sz="1000" b="1" i="1" kern="0" dirty="0">
              <a:solidFill>
                <a:schemeClr val="tx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object 6"/>
          <p:cNvSpPr txBox="1">
            <a:spLocks/>
          </p:cNvSpPr>
          <p:nvPr/>
        </p:nvSpPr>
        <p:spPr>
          <a:xfrm>
            <a:off x="4355976" y="652047"/>
            <a:ext cx="5328592" cy="640881"/>
          </a:xfrm>
          <a:prstGeom prst="rect">
            <a:avLst/>
          </a:prstGeom>
        </p:spPr>
        <p:txBody>
          <a:bodyPr vert="horz" wrap="square" lIns="0" tIns="25083" rIns="0" bIns="0" rtlCol="0">
            <a:spAutoFit/>
          </a:bodyPr>
          <a:lstStyle>
            <a:lvl1pPr>
              <a:defRPr sz="7000" b="0" i="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marR="2540" algn="just"/>
            <a:r>
              <a:rPr lang="ru-RU" sz="4000" b="1" kern="0" dirty="0">
                <a:solidFill>
                  <a:schemeClr val="tx1">
                    <a:lumMod val="75000"/>
                  </a:schemeClr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ВПЧ-тестирование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31"/>
    </mc:Choice>
    <mc:Fallback xmlns="">
      <p:transition spd="slow" advTm="1553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86A15-F26F-6F38-86A0-DA22B0632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3">
            <a:extLst>
              <a:ext uri="{FF2B5EF4-FFF2-40B4-BE49-F238E27FC236}">
                <a16:creationId xmlns:a16="http://schemas.microsoft.com/office/drawing/2014/main" id="{2E6C1CA3-137F-F2D3-1174-78AF11501C1D}"/>
              </a:ext>
            </a:extLst>
          </p:cNvPr>
          <p:cNvSpPr txBox="1"/>
          <p:nvPr/>
        </p:nvSpPr>
        <p:spPr>
          <a:xfrm>
            <a:off x="202551" y="2132856"/>
            <a:ext cx="8738898" cy="898964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600" spc="114" dirty="0">
                <a:solidFill>
                  <a:schemeClr val="tx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Нормальная кольпоскопическая картина отмечена у 48 (52,2%) девушек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600" spc="114" dirty="0">
                <a:solidFill>
                  <a:schemeClr val="tx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Аномальная кольпоскопическая картина 1 степени – у 39 (42,4)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600" spc="114" dirty="0">
                <a:solidFill>
                  <a:schemeClr val="tx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Аномальная кольпоскопическая картина 2 степени – у 5 (5,4%)</a:t>
            </a:r>
            <a:endParaRPr lang="ru-RU" sz="1600" spc="114" dirty="0">
              <a:solidFill>
                <a:schemeClr val="tx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0" name="object 7">
            <a:extLst>
              <a:ext uri="{FF2B5EF4-FFF2-40B4-BE49-F238E27FC236}">
                <a16:creationId xmlns:a16="http://schemas.microsoft.com/office/drawing/2014/main" id="{C285E919-C778-A084-42A7-1AEA67D3A555}"/>
              </a:ext>
            </a:extLst>
          </p:cNvPr>
          <p:cNvSpPr txBox="1">
            <a:spLocks/>
          </p:cNvSpPr>
          <p:nvPr/>
        </p:nvSpPr>
        <p:spPr>
          <a:xfrm>
            <a:off x="2627783" y="6074442"/>
            <a:ext cx="4552528" cy="16030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>
            <a:lvl1pPr>
              <a:defRPr sz="6800" b="0" i="0">
                <a:solidFill>
                  <a:srgbClr val="FEFFFF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6350" algn="just">
              <a:spcBef>
                <a:spcPts val="50"/>
              </a:spcBef>
            </a:pPr>
            <a:r>
              <a:rPr lang="ru-RU" sz="1000" i="1" kern="0" spc="7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Рис. 3 – Результаты кольпоскопического исследования</a:t>
            </a:r>
            <a:endParaRPr lang="en-US" sz="1000" i="1" kern="0" dirty="0">
              <a:solidFill>
                <a:schemeClr val="tx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object 6">
            <a:extLst>
              <a:ext uri="{FF2B5EF4-FFF2-40B4-BE49-F238E27FC236}">
                <a16:creationId xmlns:a16="http://schemas.microsoft.com/office/drawing/2014/main" id="{7AD4109A-97A2-ED95-8905-5346C3A355AB}"/>
              </a:ext>
            </a:extLst>
          </p:cNvPr>
          <p:cNvSpPr txBox="1">
            <a:spLocks/>
          </p:cNvSpPr>
          <p:nvPr/>
        </p:nvSpPr>
        <p:spPr>
          <a:xfrm>
            <a:off x="5358833" y="620688"/>
            <a:ext cx="3816424" cy="1256434"/>
          </a:xfrm>
          <a:prstGeom prst="rect">
            <a:avLst/>
          </a:prstGeom>
        </p:spPr>
        <p:txBody>
          <a:bodyPr vert="horz" wrap="square" lIns="0" tIns="25083" rIns="0" bIns="0" rtlCol="0">
            <a:spAutoFit/>
          </a:bodyPr>
          <a:lstStyle>
            <a:lvl1pPr>
              <a:defRPr sz="7000" b="0" i="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marR="2540" algn="just"/>
            <a:r>
              <a:rPr lang="ru-RU" sz="4000" b="1" kern="0" dirty="0">
                <a:solidFill>
                  <a:schemeClr val="tx1">
                    <a:lumMod val="75000"/>
                  </a:schemeClr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Расширенная кольпоскопия</a:t>
            </a:r>
          </a:p>
        </p:txBody>
      </p:sp>
      <mc:AlternateContent xmlns:mc="http://schemas.openxmlformats.org/markup-compatibility/2006" xmlns:cx2="http://schemas.microsoft.com/office/drawing/2015/10/21/chartex">
        <mc:Choice Requires="cx2">
          <p:graphicFrame>
            <p:nvGraphicFramePr>
              <p:cNvPr id="4" name="Диаграмма 3">
                <a:extLst>
                  <a:ext uri="{FF2B5EF4-FFF2-40B4-BE49-F238E27FC236}">
                    <a16:creationId xmlns:a16="http://schemas.microsoft.com/office/drawing/2014/main" id="{FEB2ABEF-9D35-742A-484C-76A40D2656C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314010868"/>
                  </p:ext>
                </p:extLst>
              </p:nvPr>
            </p:nvGraphicFramePr>
            <p:xfrm>
              <a:off x="611560" y="3429000"/>
              <a:ext cx="7609809" cy="40640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4" name="Диаграмма 3">
                <a:extLst>
                  <a:ext uri="{FF2B5EF4-FFF2-40B4-BE49-F238E27FC236}">
                    <a16:creationId xmlns:a16="http://schemas.microsoft.com/office/drawing/2014/main" id="{FEB2ABEF-9D35-742A-484C-76A40D2656C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1560" y="3429000"/>
                <a:ext cx="7609809" cy="4064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0558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31"/>
    </mc:Choice>
    <mc:Fallback xmlns="">
      <p:transition spd="slow" advTm="1553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D6CD164-3F2C-4CD8-92FD-00A452D3D9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82688" y="356500"/>
            <a:ext cx="7162800" cy="1652067"/>
          </a:xfrm>
        </p:spPr>
        <p:txBody>
          <a:bodyPr/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</a:schemeClr>
                </a:solidFill>
                <a:ea typeface="Verdana" panose="020B0604030504040204" pitchFamily="34" charset="0"/>
              </a:rPr>
              <a:t>Чувствительность и специфичность основных скрининговых тестов выявления предраковых заболеваний шейки матки</a:t>
            </a:r>
            <a:endParaRPr lang="en-US" altLang="ru-RU" sz="4000" dirty="0">
              <a:solidFill>
                <a:schemeClr val="tx1">
                  <a:lumMod val="75000"/>
                </a:schemeClr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33F202C1-2542-FDB1-418B-461F761895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790068"/>
              </p:ext>
            </p:extLst>
          </p:nvPr>
        </p:nvGraphicFramePr>
        <p:xfrm>
          <a:off x="2195735" y="2454005"/>
          <a:ext cx="6336705" cy="17526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12235">
                  <a:extLst>
                    <a:ext uri="{9D8B030D-6E8A-4147-A177-3AD203B41FA5}">
                      <a16:colId xmlns:a16="http://schemas.microsoft.com/office/drawing/2014/main" val="2384003581"/>
                    </a:ext>
                  </a:extLst>
                </a:gridCol>
                <a:gridCol w="2303991">
                  <a:extLst>
                    <a:ext uri="{9D8B030D-6E8A-4147-A177-3AD203B41FA5}">
                      <a16:colId xmlns:a16="http://schemas.microsoft.com/office/drawing/2014/main" val="3462173277"/>
                    </a:ext>
                  </a:extLst>
                </a:gridCol>
                <a:gridCol w="1920479">
                  <a:extLst>
                    <a:ext uri="{9D8B030D-6E8A-4147-A177-3AD203B41FA5}">
                      <a16:colId xmlns:a16="http://schemas.microsoft.com/office/drawing/2014/main" val="14558212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Параметр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Чувствительность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Специфичность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9089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ВПЧ-тест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76,8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92,6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222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PAP-</a:t>
                      </a:r>
                      <a:r>
                        <a:rPr lang="ru-RU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тест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60,4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84,6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4492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Расширенная кольпоскопия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ru-RU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56,6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</a:pPr>
                      <a:r>
                        <a:rPr lang="ru-RU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71,2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79024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4CD7A08-C53A-3BEC-E3D7-7D9F741192C1}"/>
              </a:ext>
            </a:extLst>
          </p:cNvPr>
          <p:cNvSpPr txBox="1"/>
          <p:nvPr/>
        </p:nvSpPr>
        <p:spPr>
          <a:xfrm>
            <a:off x="1979712" y="4382804"/>
            <a:ext cx="6768752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tx1">
                    <a:lumMod val="50000"/>
                  </a:schemeClr>
                </a:solidFill>
              </a:rPr>
              <a:t>* 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</a:rPr>
              <a:t>При выполнении прицельной биопсии шейки матки (выполнявшейся при аномальных скрининговых тестах),</a:t>
            </a:r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</a:rPr>
              <a:t>по результату гистологического ответа </a:t>
            </a:r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LSIL 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</a:rPr>
              <a:t>обнаружено в 11 (11,9%) случаев, </a:t>
            </a:r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HSIL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</a:rPr>
              <a:t>- в 1 (1,1%) случае</a:t>
            </a:r>
          </a:p>
        </p:txBody>
      </p:sp>
    </p:spTree>
    <p:extLst>
      <p:ext uri="{BB962C8B-B14F-4D97-AF65-F5344CB8AC3E}">
        <p14:creationId xmlns:p14="http://schemas.microsoft.com/office/powerpoint/2010/main" val="7539304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4F08F8F6-82F1-45EF-BC7A-C520515BD9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6388" y="548680"/>
            <a:ext cx="7315200" cy="715962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ru-RU" altLang="ru-RU" sz="4000" dirty="0">
                <a:solidFill>
                  <a:srgbClr val="4D4D4D"/>
                </a:solidFill>
              </a:rPr>
              <a:t>Выводы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D442A81C-C56F-4AEF-949D-F1A2FA8432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7534" y="1844824"/>
            <a:ext cx="8388932" cy="4680520"/>
          </a:xfrm>
        </p:spPr>
        <p:txBody>
          <a:bodyPr/>
          <a:lstStyle/>
          <a:p>
            <a:pPr algn="just"/>
            <a:r>
              <a:rPr lang="ru-RU" altLang="ru-RU" sz="2000" dirty="0">
                <a:solidFill>
                  <a:schemeClr val="tx1">
                    <a:lumMod val="50000"/>
                  </a:schemeClr>
                </a:solidFill>
              </a:rPr>
              <a:t>Цервикальный скрининг у подростков представляет сложную клинико-диагностическую задачу, обусловленную рядом возрастных и биологических факторов, требуя индивидуализированного подхода, основанного на оценке рисков, приоритизации вакцинации и ограничении инвазивных методов</a:t>
            </a:r>
          </a:p>
          <a:p>
            <a:pPr algn="just"/>
            <a:r>
              <a:rPr lang="ru-RU" altLang="ru-RU" sz="2000" dirty="0">
                <a:solidFill>
                  <a:schemeClr val="tx1">
                    <a:lumMod val="50000"/>
                  </a:schemeClr>
                </a:solidFill>
              </a:rPr>
              <a:t>Полученные результаты указывают на необходимость пересмотра подходов по вторичной профилактике предраковых заболеваний и рака шейки матки у подростков с акцентом на индивидуализацию скрининговых стратегий, минимизацию инвазивных вмешательств и приоритетное внедрение программ вакцинации против онкогенных типов ВПЧ, как наиболее эффективного и безопасного метода первичной профилактики</a:t>
            </a:r>
          </a:p>
        </p:txBody>
      </p:sp>
    </p:spTree>
    <p:extLst>
      <p:ext uri="{BB962C8B-B14F-4D97-AF65-F5344CB8AC3E}">
        <p14:creationId xmlns:p14="http://schemas.microsoft.com/office/powerpoint/2010/main" val="3937366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>
            <a:extLst>
              <a:ext uri="{FF2B5EF4-FFF2-40B4-BE49-F238E27FC236}">
                <a16:creationId xmlns:a16="http://schemas.microsoft.com/office/drawing/2014/main" id="{4F5A5018-4276-4104-96C3-A036188F1F0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699792" y="836712"/>
            <a:ext cx="6308576" cy="2232248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dirty="0">
                <a:solidFill>
                  <a:srgbClr val="4D4D4D"/>
                </a:solidFill>
              </a:rPr>
              <a:t>Благодарим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048591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4F08F8F6-82F1-45EF-BC7A-C520515BD9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7984" y="692696"/>
            <a:ext cx="4290864" cy="715962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ru-RU" altLang="ru-RU" sz="4000" dirty="0">
                <a:solidFill>
                  <a:srgbClr val="4D4D4D"/>
                </a:solidFill>
              </a:rPr>
              <a:t>Актуальность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D442A81C-C56F-4AEF-949D-F1A2FA8432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528" y="1768698"/>
            <a:ext cx="8395320" cy="4680520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</a:schemeClr>
                </a:solidFill>
              </a:rPr>
              <a:t>Сохранение и укрепление репродуктивного здоровья в детском и подростковом возрасте является одной из ключевых медико-социальных задач современного общества. Актуальность проблемы обусловлена её непосредственным влиянием на демографическую устойчивость, качество жизни будущих поколений и общественное здоровье</a:t>
            </a:r>
          </a:p>
          <a:p>
            <a:pPr algn="just"/>
            <a:r>
              <a:rPr lang="ru-RU" sz="2000" dirty="0">
                <a:solidFill>
                  <a:schemeClr val="tx1">
                    <a:lumMod val="75000"/>
                  </a:schemeClr>
                </a:solidFill>
              </a:rPr>
              <a:t>Период полового созревания является критическим этапом биологического и психосоциального развития, в ходе которого закладываются основы репродуктивного потенциала. Именно в этот возрастной интервал проведение целенаправленных медицинских, образовательных и профилактических мероприятий приобретает решающее значение для формирования здорового поколения и обеспечения репродуктивного благополучия в будущем</a:t>
            </a:r>
            <a:endParaRPr lang="ru-RU" sz="2000" dirty="0"/>
          </a:p>
          <a:p>
            <a:pPr algn="just">
              <a:lnSpc>
                <a:spcPct val="80000"/>
              </a:lnSpc>
            </a:pPr>
            <a:endParaRPr lang="ru-RU" altLang="ru-RU" sz="2000" dirty="0">
              <a:solidFill>
                <a:srgbClr val="777777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CE18B-46E2-2368-298A-12CBC6606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DE16CD1B-E287-D78E-A741-2C399D5370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16974" y="1124744"/>
            <a:ext cx="4002832" cy="715962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ru-RU" altLang="ru-RU" sz="4000" dirty="0">
                <a:solidFill>
                  <a:srgbClr val="4D4D4D"/>
                </a:solidFill>
              </a:rPr>
              <a:t>Актуальность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4FCA9D61-479B-FD21-701D-A6ADC059F9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548" y="1840706"/>
            <a:ext cx="8136904" cy="4191000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tx1">
                  <a:lumMod val="75000"/>
                </a:schemeClr>
              </a:solidFill>
            </a:endParaRPr>
          </a:p>
          <a:p>
            <a:pPr marR="237490" algn="just">
              <a:spcBef>
                <a:spcPts val="600"/>
              </a:spcBef>
              <a:spcAft>
                <a:spcPts val="600"/>
              </a:spcAft>
            </a:pPr>
            <a:r>
              <a:rPr lang="ru-RU" sz="2000" dirty="0">
                <a:solidFill>
                  <a:schemeClr val="tx1">
                    <a:lumMod val="75000"/>
                  </a:schemeClr>
                </a:solidFill>
              </a:rPr>
              <a:t>Профилактика заболеваний, ассоциированных с вирусом папилломы человека (ВПЧ), включая предраковые состояния и рак шейки матки, представляет собой важное направление в охране репродуктивного здоровья подростков</a:t>
            </a:r>
          </a:p>
          <a:p>
            <a:pPr marR="237490" algn="just">
              <a:spcBef>
                <a:spcPts val="600"/>
              </a:spcBef>
              <a:spcAft>
                <a:spcPts val="600"/>
              </a:spcAft>
            </a:pPr>
            <a:endParaRPr lang="ru-RU" sz="2000" dirty="0">
              <a:solidFill>
                <a:schemeClr val="tx1">
                  <a:lumMod val="75000"/>
                </a:schemeClr>
              </a:solidFill>
            </a:endParaRPr>
          </a:p>
          <a:p>
            <a:pPr marR="237490" algn="just">
              <a:spcBef>
                <a:spcPts val="600"/>
              </a:spcBef>
              <a:spcAft>
                <a:spcPts val="600"/>
              </a:spcAft>
            </a:pPr>
            <a:r>
              <a:rPr lang="ru-RU" sz="2000" dirty="0">
                <a:solidFill>
                  <a:schemeClr val="tx1">
                    <a:lumMod val="75000"/>
                  </a:schemeClr>
                </a:solidFill>
              </a:rPr>
              <a:t>Учитывая ранний возраст начала половой жизни и высокую распространённость ВПЧ среди молодых женщин своевременные профилактические меры в этом направлении приобретают особую значимость</a:t>
            </a:r>
          </a:p>
        </p:txBody>
      </p:sp>
    </p:spTree>
    <p:extLst>
      <p:ext uri="{BB962C8B-B14F-4D97-AF65-F5344CB8AC3E}">
        <p14:creationId xmlns:p14="http://schemas.microsoft.com/office/powerpoint/2010/main" val="3194661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4F4D8-00D8-A87B-26AD-40D301C7F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DCA1D32B-57D8-DC61-4BB9-50E18E9B1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16974" y="1124744"/>
            <a:ext cx="4002832" cy="715962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ru-RU" altLang="ru-RU" sz="4000" dirty="0">
                <a:solidFill>
                  <a:srgbClr val="4D4D4D"/>
                </a:solidFill>
              </a:rPr>
              <a:t>Актуальность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F2305474-7A49-BA8A-222F-5E51BC6DE2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9936" y="2208982"/>
            <a:ext cx="8064896" cy="3254896"/>
          </a:xfrm>
        </p:spPr>
        <p:txBody>
          <a:bodyPr/>
          <a:lstStyle/>
          <a:p>
            <a:pPr marR="237490" algn="just">
              <a:spcBef>
                <a:spcPts val="600"/>
              </a:spcBef>
              <a:spcAft>
                <a:spcPts val="600"/>
              </a:spcAft>
            </a:pPr>
            <a:r>
              <a:rPr lang="ru-RU" sz="2200" dirty="0">
                <a:solidFill>
                  <a:schemeClr val="tx1">
                    <a:lumMod val="75000"/>
                  </a:schemeClr>
                </a:solidFill>
              </a:rPr>
              <a:t>Несмотря на признанную эффективность первичной профилактики предраковых заболеваний и рака шейки матки в виде вакцинации против ВПЧ, реализация мер вторичной профилактики, основанной на цервикальном скрининге, сталкивается с рядом методологических и клинических ограничений в подростковой популяции</a:t>
            </a:r>
          </a:p>
        </p:txBody>
      </p:sp>
    </p:spTree>
    <p:extLst>
      <p:ext uri="{BB962C8B-B14F-4D97-AF65-F5344CB8AC3E}">
        <p14:creationId xmlns:p14="http://schemas.microsoft.com/office/powerpoint/2010/main" val="3651837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709968C-6379-9048-B6A0-70DF3EC45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178543"/>
            <a:ext cx="4546848" cy="1143000"/>
          </a:xfrm>
        </p:spPr>
        <p:txBody>
          <a:bodyPr/>
          <a:lstStyle/>
          <a:p>
            <a:r>
              <a:rPr lang="ru-RU" sz="3000" dirty="0"/>
              <a:t>Цервикальный скрининг у девочек-подростков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119169A-17C0-C653-FFED-A47977C02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8179" y="1417639"/>
            <a:ext cx="4040188" cy="848570"/>
          </a:xfrm>
          <a:solidFill>
            <a:srgbClr val="FFFF00">
              <a:alpha val="72000"/>
            </a:srgbClr>
          </a:solidFill>
        </p:spPr>
        <p:txBody>
          <a:bodyPr/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ВПЧ-</a:t>
            </a:r>
          </a:p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тестирование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C1CF0FB-3D64-FE64-E528-148CDA4AC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1520" y="2348880"/>
            <a:ext cx="4040188" cy="3951288"/>
          </a:xfrm>
        </p:spPr>
        <p:txBody>
          <a:bodyPr/>
          <a:lstStyle/>
          <a:p>
            <a:pPr algn="ctr"/>
            <a:r>
              <a:rPr lang="ru-RU" sz="1700" dirty="0"/>
              <a:t>демонстрирует низкую чувствительность и специфичность у молодых пациентов ввиду высокой распространённости транзиторных форм данной инфекции, не имеющих клинического значения. Это существенно снижает прогностическую ценность теста и может приводить к гипердиагностике и ненужным вмешательствам</a:t>
            </a:r>
          </a:p>
          <a:p>
            <a:pPr marL="0" indent="0">
              <a:buNone/>
            </a:pPr>
            <a:endParaRPr lang="ru-RU" sz="1700" dirty="0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F179AC6-DA68-3B79-78FE-F77C3FED75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2341599"/>
            <a:ext cx="4041775" cy="3951288"/>
          </a:xfrm>
        </p:spPr>
        <p:txBody>
          <a:bodyPr/>
          <a:lstStyle/>
          <a:p>
            <a:r>
              <a:rPr lang="ru-RU" sz="1700" dirty="0"/>
              <a:t>У подростков часто наблюдаются регрессивные изменения эпителия, что затрудняет интерпретацию цитологических мазков</a:t>
            </a:r>
          </a:p>
          <a:p>
            <a:r>
              <a:rPr lang="ru-RU" sz="1700" dirty="0"/>
              <a:t>Высокий уровень ложноположительных и ложноотрицательных результатов снижает клиническую значимость метода в этой возрастной группе</a:t>
            </a:r>
          </a:p>
        </p:txBody>
      </p:sp>
      <p:sp>
        <p:nvSpPr>
          <p:cNvPr id="10" name="Текст 4">
            <a:extLst>
              <a:ext uri="{FF2B5EF4-FFF2-40B4-BE49-F238E27FC236}">
                <a16:creationId xmlns:a16="http://schemas.microsoft.com/office/drawing/2014/main" id="{3479B902-D7F7-BC4D-04C5-FAFE33088510}"/>
              </a:ext>
            </a:extLst>
          </p:cNvPr>
          <p:cNvSpPr txBox="1">
            <a:spLocks/>
          </p:cNvSpPr>
          <p:nvPr/>
        </p:nvSpPr>
        <p:spPr bwMode="auto">
          <a:xfrm>
            <a:off x="4645818" y="1417639"/>
            <a:ext cx="4040188" cy="848570"/>
          </a:xfrm>
          <a:prstGeom prst="rect">
            <a:avLst/>
          </a:prstGeom>
          <a:solidFill>
            <a:srgbClr val="FFFF00">
              <a:alpha val="72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 b="1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5pPr>
            <a:lvl6pPr marL="22860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ru-RU" kern="0" dirty="0">
                <a:solidFill>
                  <a:schemeClr val="bg2">
                    <a:lumMod val="50000"/>
                  </a:schemeClr>
                </a:solidFill>
              </a:rPr>
              <a:t>Цитологическое исследование</a:t>
            </a:r>
          </a:p>
        </p:txBody>
      </p:sp>
    </p:spTree>
    <p:extLst>
      <p:ext uri="{BB962C8B-B14F-4D97-AF65-F5344CB8AC3E}">
        <p14:creationId xmlns:p14="http://schemas.microsoft.com/office/powerpoint/2010/main" val="1095229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184C5-A4E8-0885-C1A5-9B1E67C8E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8933500-98E2-05F7-965D-045CDA695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178543"/>
            <a:ext cx="4546848" cy="1143000"/>
          </a:xfrm>
        </p:spPr>
        <p:txBody>
          <a:bodyPr/>
          <a:lstStyle/>
          <a:p>
            <a:r>
              <a:rPr lang="ru-RU" sz="3000" dirty="0"/>
              <a:t>Цервикальный скрининг у девочек-подростков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32183F0-0653-BAED-427F-1A2803691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8179" y="1417639"/>
            <a:ext cx="4040188" cy="848570"/>
          </a:xfrm>
          <a:solidFill>
            <a:srgbClr val="FFFF00">
              <a:alpha val="72000"/>
            </a:srgbClr>
          </a:solidFill>
        </p:spPr>
        <p:txBody>
          <a:bodyPr/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Расширенная кольпоскопия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E60419A-A012-4852-73DC-6F407EE516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8177" y="2348880"/>
            <a:ext cx="4040189" cy="3951288"/>
          </a:xfrm>
        </p:spPr>
        <p:txBody>
          <a:bodyPr/>
          <a:lstStyle/>
          <a:p>
            <a:pPr algn="ctr"/>
            <a:r>
              <a:rPr lang="ru-RU" sz="1700" dirty="0"/>
              <a:t>У подростков и молодых женщин часто выявляется цервикальная эктопия и ацетобелый </a:t>
            </a:r>
            <a:r>
              <a:rPr lang="ru-RU" sz="1700" dirty="0" err="1"/>
              <a:t>метапластический</a:t>
            </a:r>
            <a:r>
              <a:rPr lang="ru-RU" sz="1700" dirty="0"/>
              <a:t> эпителий, что затрудняет дифференциацию между физиологическими изменениями и патологическими признаками </a:t>
            </a:r>
          </a:p>
          <a:p>
            <a:pPr algn="ctr"/>
            <a:r>
              <a:rPr lang="ru-RU" sz="1700" dirty="0"/>
              <a:t>Диагностическая точность кольпоскопии в данной возрастной группе оказывается ограниченной, что требует осторожного подхода к её применению и интерпретации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E2E693FF-6BEB-24EF-03D4-33EA2ED714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2341599"/>
            <a:ext cx="4247455" cy="3951288"/>
          </a:xfrm>
        </p:spPr>
        <p:txBody>
          <a:bodyPr/>
          <a:lstStyle/>
          <a:p>
            <a:pPr algn="ctr"/>
            <a:r>
              <a:rPr lang="ru-RU" sz="1700" dirty="0"/>
              <a:t>Проведение инвазивных процедур у несовершеннолетних требует особого подхода, включая информированное согласие и деликатность</a:t>
            </a:r>
          </a:p>
          <a:p>
            <a:pPr algn="ctr"/>
            <a:r>
              <a:rPr lang="ru-RU" sz="1700" dirty="0"/>
              <a:t>Риск психологического дискомфорта и травматизации требует минимизации ненужных вмешательств и акцента на просвещение и вакцинацию против ВПЧ</a:t>
            </a:r>
          </a:p>
        </p:txBody>
      </p:sp>
      <p:sp>
        <p:nvSpPr>
          <p:cNvPr id="10" name="Текст 4">
            <a:extLst>
              <a:ext uri="{FF2B5EF4-FFF2-40B4-BE49-F238E27FC236}">
                <a16:creationId xmlns:a16="http://schemas.microsoft.com/office/drawing/2014/main" id="{B44B75B1-7CBB-6C63-7A41-7D57C3E1E3DC}"/>
              </a:ext>
            </a:extLst>
          </p:cNvPr>
          <p:cNvSpPr txBox="1">
            <a:spLocks/>
          </p:cNvSpPr>
          <p:nvPr/>
        </p:nvSpPr>
        <p:spPr bwMode="auto">
          <a:xfrm>
            <a:off x="4645818" y="1417639"/>
            <a:ext cx="4040188" cy="848570"/>
          </a:xfrm>
          <a:prstGeom prst="rect">
            <a:avLst/>
          </a:prstGeom>
          <a:solidFill>
            <a:srgbClr val="FFFF00">
              <a:alpha val="72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 b="1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5pPr>
            <a:lvl6pPr marL="22860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ru-RU" kern="0" dirty="0">
                <a:solidFill>
                  <a:schemeClr val="bg2">
                    <a:lumMod val="50000"/>
                  </a:schemeClr>
                </a:solidFill>
              </a:rPr>
              <a:t>Этические и психологические аспекты</a:t>
            </a:r>
          </a:p>
        </p:txBody>
      </p:sp>
    </p:spTree>
    <p:extLst>
      <p:ext uri="{BB962C8B-B14F-4D97-AF65-F5344CB8AC3E}">
        <p14:creationId xmlns:p14="http://schemas.microsoft.com/office/powerpoint/2010/main" val="2394520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D6CD164-3F2C-4CD8-92FD-00A452D3D9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11760" y="908720"/>
            <a:ext cx="5976664" cy="715963"/>
          </a:xfrm>
        </p:spPr>
        <p:txBody>
          <a:bodyPr/>
          <a:lstStyle/>
          <a:p>
            <a:pPr algn="ctr" eaLnBrk="1" hangingPunct="1"/>
            <a:r>
              <a:rPr lang="ru-RU" altLang="ru-RU" sz="4000" dirty="0">
                <a:solidFill>
                  <a:schemeClr val="bg2">
                    <a:lumMod val="50000"/>
                  </a:schemeClr>
                </a:solidFill>
              </a:rPr>
              <a:t>Цель</a:t>
            </a:r>
            <a:r>
              <a:rPr lang="ru-RU" altLang="ru-RU" sz="4000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ru-RU" altLang="ru-RU" sz="4000" dirty="0">
                <a:solidFill>
                  <a:schemeClr val="bg2">
                    <a:lumMod val="50000"/>
                  </a:schemeClr>
                </a:solidFill>
              </a:rPr>
              <a:t>исследования</a:t>
            </a:r>
            <a:r>
              <a:rPr lang="ru-RU" altLang="ru-RU" sz="4000" dirty="0">
                <a:solidFill>
                  <a:schemeClr val="tx1">
                    <a:lumMod val="75000"/>
                  </a:schemeClr>
                </a:solidFill>
              </a:rPr>
              <a:t>:</a:t>
            </a:r>
            <a:endParaRPr lang="en-US" altLang="ru-RU" sz="40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B0BD8EA-164F-487B-9E5B-6DC130F5A4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23728" y="1916832"/>
            <a:ext cx="6390332" cy="28083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 dirty="0">
                <a:solidFill>
                  <a:srgbClr val="FFFFFF"/>
                </a:solidFill>
                <a:latin typeface="Verdana"/>
                <a:cs typeface="Verdana"/>
              </a:rPr>
              <a:t>шейки матки.</a:t>
            </a:r>
            <a:endParaRPr lang="ru-RU" sz="2400" dirty="0">
              <a:latin typeface="Verdana"/>
              <a:cs typeface="Verdana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Оценить чувствительность и специфичность ВПЧ-тестирования, цитологического исследования микропрепаратов шейки матки и расширенной кольпоскопии в скрининге предраковых заболеваний шейки матки у девочек-подростков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D6CD164-3F2C-4CD8-92FD-00A452D3D9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11760" y="332656"/>
            <a:ext cx="5976664" cy="715963"/>
          </a:xfrm>
        </p:spPr>
        <p:txBody>
          <a:bodyPr/>
          <a:lstStyle/>
          <a:p>
            <a:pPr eaLnBrk="1" hangingPunct="1"/>
            <a:r>
              <a:rPr lang="ru-RU" altLang="ru-RU" sz="4000" dirty="0">
                <a:solidFill>
                  <a:schemeClr val="tx1">
                    <a:lumMod val="75000"/>
                  </a:schemeClr>
                </a:solidFill>
              </a:rPr>
              <a:t>Материалы и методы:</a:t>
            </a:r>
            <a:endParaRPr lang="en-US" altLang="ru-RU" sz="40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B0BD8EA-164F-487B-9E5B-6DC130F5A4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42580" y="1412776"/>
            <a:ext cx="7200800" cy="1368152"/>
          </a:xfrm>
        </p:spPr>
        <p:txBody>
          <a:bodyPr/>
          <a:lstStyle/>
          <a:p>
            <a:pPr marL="0" marR="568960" indent="0">
              <a:spcAft>
                <a:spcPts val="600"/>
              </a:spcAft>
              <a:buNone/>
            </a:pPr>
            <a:r>
              <a:rPr lang="ru-RU" sz="2000" b="1" spc="-35" dirty="0">
                <a:solidFill>
                  <a:schemeClr val="bg2">
                    <a:lumMod val="50000"/>
                  </a:schemeClr>
                </a:solidFill>
              </a:rPr>
              <a:t>Основа исследования: </a:t>
            </a:r>
            <a:r>
              <a:rPr lang="ru-RU" sz="2000" b="0" spc="-35" dirty="0">
                <a:solidFill>
                  <a:schemeClr val="tx1">
                    <a:lumMod val="75000"/>
                  </a:schemeClr>
                </a:solidFill>
              </a:rPr>
              <a:t>одномоментное проспективное обследование 92 </a:t>
            </a:r>
            <a:r>
              <a:rPr lang="ru-RU" sz="2000" dirty="0">
                <a:solidFill>
                  <a:schemeClr val="tx1">
                    <a:lumMod val="75000"/>
                  </a:schemeClr>
                </a:solidFill>
              </a:rPr>
              <a:t>сексуально-активных девушек</a:t>
            </a:r>
            <a:r>
              <a:rPr lang="ru-RU" sz="2000" b="0" spc="-35" dirty="0">
                <a:solidFill>
                  <a:schemeClr val="tx1">
                    <a:lumMod val="75000"/>
                  </a:schemeClr>
                </a:solidFill>
              </a:rPr>
              <a:t> в возрасте от 14 до 17 лет в период с 2020 по 2025 годы</a:t>
            </a:r>
          </a:p>
          <a:p>
            <a:pPr marR="568960" algn="just">
              <a:spcAft>
                <a:spcPts val="600"/>
              </a:spcAft>
            </a:pPr>
            <a:endParaRPr lang="ru-RU" sz="2000" b="0" spc="-35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2" name="Text 1">
            <a:extLst>
              <a:ext uri="{FF2B5EF4-FFF2-40B4-BE49-F238E27FC236}">
                <a16:creationId xmlns:a16="http://schemas.microsoft.com/office/drawing/2014/main" id="{DAF729AC-726E-CA15-FB23-4AF44A403A3C}"/>
              </a:ext>
            </a:extLst>
          </p:cNvPr>
          <p:cNvSpPr/>
          <p:nvPr/>
        </p:nvSpPr>
        <p:spPr>
          <a:xfrm>
            <a:off x="2051720" y="2927799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fontAlgn="auto">
              <a:lnSpc>
                <a:spcPts val="275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  <a:latin typeface="+mn-lt"/>
                <a:ea typeface="Instrument Sans Semi Bold" pitchFamily="34" charset="-122"/>
                <a:cs typeface="Times New Roman" panose="02020603050405020304" pitchFamily="18" charset="0"/>
              </a:rPr>
              <a:t>Формул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+mn-lt"/>
                <a:ea typeface="Instrument Sans Semi Bold" pitchFamily="34" charset="-122"/>
                <a:cs typeface="Times New Roman" panose="02020603050405020304" pitchFamily="18" charset="0"/>
              </a:rPr>
              <a:t>ы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latin typeface="+mn-lt"/>
                <a:ea typeface="Instrument Sans Semi Bold" pitchFamily="34" charset="-122"/>
                <a:cs typeface="Times New Roman" panose="02020603050405020304" pitchFamily="18" charset="0"/>
              </a:rPr>
              <a:t> расчета</a:t>
            </a:r>
            <a:endParaRPr lang="en-US" sz="2000" b="1" dirty="0">
              <a:solidFill>
                <a:schemeClr val="bg2">
                  <a:lumMod val="50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Text 2">
            <a:extLst>
              <a:ext uri="{FF2B5EF4-FFF2-40B4-BE49-F238E27FC236}">
                <a16:creationId xmlns:a16="http://schemas.microsoft.com/office/drawing/2014/main" id="{4EC28C28-8FE2-1B22-75B2-CD9BEAC85335}"/>
              </a:ext>
            </a:extLst>
          </p:cNvPr>
          <p:cNvSpPr/>
          <p:nvPr/>
        </p:nvSpPr>
        <p:spPr>
          <a:xfrm>
            <a:off x="1911350" y="3518924"/>
            <a:ext cx="7200801" cy="1116297"/>
          </a:xfrm>
          <a:prstGeom prst="rect">
            <a:avLst/>
          </a:prstGeom>
          <a:solidFill>
            <a:srgbClr val="FFFF00">
              <a:alpha val="47000"/>
            </a:srgbClr>
          </a:solidFill>
          <a:ln/>
        </p:spPr>
        <p:txBody>
          <a:bodyPr wrap="square" lIns="0" tIns="0" rIns="0" bIns="0" rtlCol="0" anchor="t"/>
          <a:lstStyle/>
          <a:p>
            <a:pPr fontAlgn="auto">
              <a:lnSpc>
                <a:spcPts val="285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Чувствительность = </a:t>
            </a:r>
            <a:endParaRPr lang="ru-RU" sz="2000" b="1" dirty="0">
              <a:solidFill>
                <a:schemeClr val="bg2">
                  <a:lumMod val="50000"/>
                </a:schemeClr>
              </a:solidFill>
              <a:latin typeface="+mn-lt"/>
              <a:ea typeface="Instrument Sans Medium" pitchFamily="34" charset="-122"/>
              <a:cs typeface="Times New Roman" panose="02020603050405020304" pitchFamily="18" charset="0"/>
            </a:endParaRPr>
          </a:p>
          <a:p>
            <a:pPr fontAlgn="auto">
              <a:lnSpc>
                <a:spcPts val="285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err="1">
                <a:solidFill>
                  <a:prstClr val="black"/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число</a:t>
            </a:r>
            <a:r>
              <a:rPr lang="en-US" sz="1600" dirty="0">
                <a:solidFill>
                  <a:prstClr val="black"/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 истинно положительных случаев / </a:t>
            </a:r>
            <a:endParaRPr lang="ru-RU" sz="1600" dirty="0">
              <a:solidFill>
                <a:prstClr val="black"/>
              </a:solidFill>
              <a:latin typeface="+mn-lt"/>
              <a:ea typeface="Instrument Sans Medium" pitchFamily="34" charset="-122"/>
              <a:cs typeface="Times New Roman" panose="02020603050405020304" pitchFamily="18" charset="0"/>
            </a:endParaRPr>
          </a:p>
          <a:p>
            <a:pPr fontAlgn="auto">
              <a:lnSpc>
                <a:spcPts val="285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err="1">
                <a:solidFill>
                  <a:prstClr val="black"/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число</a:t>
            </a:r>
            <a:r>
              <a:rPr lang="en-US" sz="1600" dirty="0">
                <a:solidFill>
                  <a:prstClr val="black"/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 истинно положительных + ложноотрицательных случаев) × 100%</a:t>
            </a:r>
            <a:endParaRPr lang="en-US" sz="1600" dirty="0">
              <a:solidFill>
                <a:prstClr val="black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957071B6-BC48-E8AE-7004-2A49CE1F38C7}"/>
              </a:ext>
            </a:extLst>
          </p:cNvPr>
          <p:cNvSpPr/>
          <p:nvPr/>
        </p:nvSpPr>
        <p:spPr>
          <a:xfrm>
            <a:off x="1911349" y="4887075"/>
            <a:ext cx="7200801" cy="1116297"/>
          </a:xfrm>
          <a:prstGeom prst="rect">
            <a:avLst/>
          </a:prstGeom>
          <a:solidFill>
            <a:srgbClr val="FFFF00">
              <a:alpha val="47000"/>
            </a:srgbClr>
          </a:solidFill>
          <a:ln/>
        </p:spPr>
        <p:txBody>
          <a:bodyPr wrap="square" lIns="0" tIns="0" rIns="0" bIns="0" rtlCol="0" anchor="t"/>
          <a:lstStyle/>
          <a:p>
            <a:pPr fontAlgn="auto">
              <a:lnSpc>
                <a:spcPts val="285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Специфичность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 = </a:t>
            </a:r>
            <a:endParaRPr lang="ru-RU" sz="2000" b="1" dirty="0">
              <a:solidFill>
                <a:schemeClr val="bg2">
                  <a:lumMod val="50000"/>
                </a:schemeClr>
              </a:solidFill>
              <a:latin typeface="+mn-lt"/>
              <a:ea typeface="Instrument Sans Medium" pitchFamily="34" charset="-122"/>
              <a:cs typeface="Times New Roman" panose="02020603050405020304" pitchFamily="18" charset="0"/>
            </a:endParaRPr>
          </a:p>
          <a:p>
            <a:pPr fontAlgn="auto">
              <a:lnSpc>
                <a:spcPts val="285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err="1">
                <a:solidFill>
                  <a:prstClr val="black"/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число</a:t>
            </a:r>
            <a:r>
              <a:rPr lang="en-US" sz="1600" dirty="0">
                <a:solidFill>
                  <a:prstClr val="black"/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истинно</a:t>
            </a:r>
            <a:r>
              <a:rPr lang="en-US" sz="1600" dirty="0">
                <a:solidFill>
                  <a:prstClr val="black"/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отрицательных</a:t>
            </a:r>
            <a:r>
              <a:rPr lang="en-US" sz="1600" dirty="0">
                <a:solidFill>
                  <a:prstClr val="black"/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 случаев / </a:t>
            </a:r>
            <a:endParaRPr lang="ru-RU" sz="1600" dirty="0">
              <a:solidFill>
                <a:prstClr val="black"/>
              </a:solidFill>
              <a:latin typeface="+mn-lt"/>
              <a:ea typeface="Instrument Sans Medium" pitchFamily="34" charset="-122"/>
              <a:cs typeface="Times New Roman" panose="02020603050405020304" pitchFamily="18" charset="0"/>
            </a:endParaRPr>
          </a:p>
          <a:p>
            <a:pPr fontAlgn="auto">
              <a:lnSpc>
                <a:spcPts val="285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err="1">
                <a:solidFill>
                  <a:prstClr val="black"/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число</a:t>
            </a:r>
            <a:r>
              <a:rPr lang="en-US" sz="1600" dirty="0">
                <a:solidFill>
                  <a:prstClr val="black"/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истинно</a:t>
            </a:r>
            <a:r>
              <a:rPr lang="en-US" sz="1600" dirty="0">
                <a:solidFill>
                  <a:prstClr val="black"/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отрицательных</a:t>
            </a:r>
            <a:r>
              <a:rPr lang="en-US" sz="1600" dirty="0">
                <a:solidFill>
                  <a:prstClr val="black"/>
                </a:solidFill>
                <a:latin typeface="+mn-lt"/>
                <a:ea typeface="Instrument Sans Medium" pitchFamily="34" charset="-122"/>
                <a:cs typeface="Times New Roman" panose="02020603050405020304" pitchFamily="18" charset="0"/>
              </a:rPr>
              <a:t>+ ложноотрицательных случаев) × 100%</a:t>
            </a:r>
            <a:endParaRPr lang="en-US" sz="1600" dirty="0">
              <a:solidFill>
                <a:prstClr val="black"/>
              </a:solidFill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23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85725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sz="9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13"/>
          <p:cNvSpPr txBox="1"/>
          <p:nvPr/>
        </p:nvSpPr>
        <p:spPr>
          <a:xfrm>
            <a:off x="4762500" y="2133600"/>
            <a:ext cx="4152900" cy="3068789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algn="just" defTabSz="457200" fontAlgn="auto">
              <a:spcBef>
                <a:spcPts val="300"/>
              </a:spcBef>
              <a:spcAft>
                <a:spcPts val="300"/>
              </a:spcAft>
              <a:defRPr/>
            </a:pPr>
            <a:endParaRPr lang="ru-RU" sz="1200" dirty="0">
              <a:solidFill>
                <a:prstClr val="white"/>
              </a:solidFill>
              <a:latin typeface="Verdana"/>
              <a:cs typeface="Verdana"/>
            </a:endParaRPr>
          </a:p>
          <a:p>
            <a:pPr algn="just" defTabSz="457200" fontAlgn="auto">
              <a:spcBef>
                <a:spcPts val="300"/>
              </a:spcBef>
              <a:spcAft>
                <a:spcPts val="300"/>
              </a:spcAft>
              <a:defRPr/>
            </a:pPr>
            <a:endParaRPr lang="ru-RU" sz="1200" dirty="0">
              <a:solidFill>
                <a:prstClr val="white"/>
              </a:solidFill>
              <a:latin typeface="Verdana"/>
              <a:cs typeface="Verdana"/>
            </a:endParaRPr>
          </a:p>
          <a:p>
            <a:pPr algn="just" defTabSz="457200" fontAlgn="auto">
              <a:spcBef>
                <a:spcPts val="300"/>
              </a:spcBef>
              <a:spcAft>
                <a:spcPts val="300"/>
              </a:spcAft>
              <a:defRPr/>
            </a:pPr>
            <a:endParaRPr lang="ru-RU" sz="1200" dirty="0">
              <a:solidFill>
                <a:prstClr val="white"/>
              </a:solidFill>
              <a:latin typeface="Verdana"/>
              <a:cs typeface="Verdana"/>
            </a:endParaRPr>
          </a:p>
          <a:p>
            <a:pPr algn="just" defTabSz="457200" fontAlgn="auto">
              <a:spcBef>
                <a:spcPts val="300"/>
              </a:spcBef>
              <a:spcAft>
                <a:spcPts val="300"/>
              </a:spcAft>
              <a:defRPr/>
            </a:pPr>
            <a:endParaRPr lang="ru-RU" sz="1200" dirty="0">
              <a:solidFill>
                <a:prstClr val="white"/>
              </a:solidFill>
              <a:latin typeface="Verdana"/>
              <a:cs typeface="Verdana"/>
            </a:endParaRPr>
          </a:p>
          <a:p>
            <a:pPr algn="just" defTabSz="457200" fontAlgn="auto">
              <a:spcBef>
                <a:spcPts val="300"/>
              </a:spcBef>
              <a:spcAft>
                <a:spcPts val="300"/>
              </a:spcAft>
              <a:defRPr/>
            </a:pPr>
            <a:endParaRPr lang="ru-RU" sz="1200" dirty="0">
              <a:solidFill>
                <a:prstClr val="white"/>
              </a:solidFill>
              <a:latin typeface="Verdana"/>
              <a:cs typeface="Verdana"/>
            </a:endParaRPr>
          </a:p>
          <a:p>
            <a:pPr algn="just" defTabSz="457200" fontAlgn="auto">
              <a:spcBef>
                <a:spcPts val="300"/>
              </a:spcBef>
              <a:spcAft>
                <a:spcPts val="300"/>
              </a:spcAft>
              <a:defRPr/>
            </a:pPr>
            <a:endParaRPr lang="ru-RU" sz="1200" dirty="0">
              <a:solidFill>
                <a:prstClr val="white"/>
              </a:solidFill>
              <a:latin typeface="Verdana"/>
              <a:cs typeface="Verdana"/>
            </a:endParaRPr>
          </a:p>
          <a:p>
            <a:pPr algn="just" defTabSz="457200" fontAlgn="auto">
              <a:spcBef>
                <a:spcPts val="300"/>
              </a:spcBef>
              <a:spcAft>
                <a:spcPts val="300"/>
              </a:spcAft>
              <a:defRPr/>
            </a:pPr>
            <a:endParaRPr lang="ru-RU" sz="1200" dirty="0">
              <a:solidFill>
                <a:prstClr val="white"/>
              </a:solidFill>
              <a:latin typeface="Verdana"/>
              <a:cs typeface="Verdana"/>
            </a:endParaRPr>
          </a:p>
          <a:p>
            <a:pPr algn="just" defTabSz="457200" fontAlgn="auto">
              <a:spcBef>
                <a:spcPts val="300"/>
              </a:spcBef>
              <a:spcAft>
                <a:spcPts val="300"/>
              </a:spcAft>
              <a:defRPr/>
            </a:pPr>
            <a:endParaRPr lang="ru-RU" sz="1200" dirty="0">
              <a:solidFill>
                <a:prstClr val="white"/>
              </a:solidFill>
              <a:latin typeface="Verdana"/>
              <a:cs typeface="Verdana"/>
            </a:endParaRPr>
          </a:p>
          <a:p>
            <a:pPr algn="just" defTabSz="457200" fontAlgn="auto">
              <a:spcBef>
                <a:spcPts val="300"/>
              </a:spcBef>
              <a:spcAft>
                <a:spcPts val="300"/>
              </a:spcAft>
              <a:defRPr/>
            </a:pPr>
            <a:endParaRPr lang="ru-RU" sz="1200" dirty="0">
              <a:solidFill>
                <a:prstClr val="white"/>
              </a:solidFill>
              <a:latin typeface="Verdana"/>
              <a:cs typeface="Verdana"/>
            </a:endParaRPr>
          </a:p>
          <a:p>
            <a:pPr algn="just" defTabSz="457200" fontAlgn="auto">
              <a:spcBef>
                <a:spcPts val="300"/>
              </a:spcBef>
              <a:spcAft>
                <a:spcPts val="300"/>
              </a:spcAft>
              <a:defRPr/>
            </a:pPr>
            <a:endParaRPr lang="ru-RU" sz="1200" dirty="0">
              <a:solidFill>
                <a:prstClr val="white"/>
              </a:solidFill>
              <a:latin typeface="Verdana"/>
              <a:cs typeface="Verdana"/>
            </a:endParaRPr>
          </a:p>
          <a:p>
            <a:pPr algn="just" defTabSz="457200" fontAlgn="auto">
              <a:spcBef>
                <a:spcPts val="300"/>
              </a:spcBef>
              <a:spcAft>
                <a:spcPts val="300"/>
              </a:spcAft>
              <a:defRPr/>
            </a:pPr>
            <a:endParaRPr lang="ru-RU" sz="1200" dirty="0">
              <a:solidFill>
                <a:prstClr val="white"/>
              </a:solidFill>
              <a:latin typeface="Verdana"/>
              <a:cs typeface="Verdana"/>
            </a:endParaRPr>
          </a:p>
          <a:p>
            <a:pPr algn="just" defTabSz="457200" fontAlgn="auto">
              <a:spcBef>
                <a:spcPts val="300"/>
              </a:spcBef>
              <a:spcAft>
                <a:spcPts val="300"/>
              </a:spcAft>
              <a:defRPr/>
            </a:pPr>
            <a:endParaRPr sz="1200" dirty="0">
              <a:solidFill>
                <a:prstClr val="white"/>
              </a:solidFill>
              <a:latin typeface="Verdana"/>
              <a:cs typeface="Verdana"/>
            </a:endParaRP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85E461F-6FD9-4B63-A33A-0E0388C56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2550" y="2079588"/>
            <a:ext cx="7677902" cy="1107996"/>
          </a:xfrm>
        </p:spPr>
        <p:txBody>
          <a:bodyPr/>
          <a:lstStyle/>
          <a:p>
            <a:endParaRPr lang="ru-RU" dirty="0"/>
          </a:p>
          <a:p>
            <a:pPr marL="228600" indent="-228600">
              <a:buFont typeface="Arial" panose="020B0604020202020204" pitchFamily="34" charset="0"/>
              <a:buChar char="•"/>
            </a:pPr>
            <a:endParaRPr lang="ru-RU" dirty="0"/>
          </a:p>
          <a:p>
            <a:pPr marL="228600" indent="-228600">
              <a:buFont typeface="Arial" panose="020B0604020202020204" pitchFamily="34" charset="0"/>
              <a:buChar char="•"/>
            </a:pPr>
            <a:endParaRPr lang="ru-RU" dirty="0"/>
          </a:p>
          <a:p>
            <a:pPr marL="228600" indent="-228600"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sz="1600" dirty="0"/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1B5C469E-20E5-4447-B355-89E6C6F3F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140" y="990753"/>
            <a:ext cx="7380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ea typeface="Verdana" panose="020B0604030504040204" pitchFamily="34" charset="0"/>
              </a:rPr>
              <a:t>Результаты и их обсуждение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BEA00524-ED25-FB5C-3485-1E7F6CD82A4F}"/>
              </a:ext>
            </a:extLst>
          </p:cNvPr>
          <p:cNvGrpSpPr/>
          <p:nvPr/>
        </p:nvGrpSpPr>
        <p:grpSpPr>
          <a:xfrm>
            <a:off x="523926" y="1801787"/>
            <a:ext cx="7910002" cy="754863"/>
            <a:chOff x="-2666997" y="-2435280"/>
            <a:chExt cx="3770035" cy="1354728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E1A9D50D-FBA5-A11F-ED7D-524C1B46A2F9}"/>
                </a:ext>
              </a:extLst>
            </p:cNvPr>
            <p:cNvSpPr/>
            <p:nvPr/>
          </p:nvSpPr>
          <p:spPr>
            <a:xfrm>
              <a:off x="-2666997" y="-2379854"/>
              <a:ext cx="3748347" cy="1299302"/>
            </a:xfrm>
            <a:prstGeom prst="rect">
              <a:avLst/>
            </a:prstGeom>
            <a:solidFill>
              <a:srgbClr val="FFFF00">
                <a:alpha val="26000"/>
              </a:srgb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-15719709"/>
                <a:satOff val="10805"/>
                <a:lumOff val="-3137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4678D4A-8AD9-BBE4-439E-DAE263520527}"/>
                </a:ext>
              </a:extLst>
            </p:cNvPr>
            <p:cNvSpPr txBox="1"/>
            <p:nvPr/>
          </p:nvSpPr>
          <p:spPr>
            <a:xfrm>
              <a:off x="-2645309" y="-2435280"/>
              <a:ext cx="3748347" cy="12993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600" kern="1200" dirty="0">
                  <a:solidFill>
                    <a:schemeClr val="tx1">
                      <a:lumMod val="50000"/>
                    </a:schemeClr>
                  </a:solidFill>
                </a:rPr>
                <a:t>На момент проведения исследования все девушки находились в возрасте от 14 до 17 лет. Средний возраст пациентов составил 15,5±1,6 лет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AC317B37-B2ED-4E1D-158C-A4B08C2B8AF0}"/>
              </a:ext>
            </a:extLst>
          </p:cNvPr>
          <p:cNvSpPr txBox="1"/>
          <p:nvPr/>
        </p:nvSpPr>
        <p:spPr>
          <a:xfrm>
            <a:off x="542303" y="2754993"/>
            <a:ext cx="7818994" cy="895683"/>
          </a:xfrm>
          <a:prstGeom prst="rect">
            <a:avLst/>
          </a:prstGeom>
          <a:solidFill>
            <a:schemeClr val="accent5">
              <a:alpha val="42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altLang="ru-RU" sz="1600" kern="1200" dirty="0">
                <a:solidFill>
                  <a:schemeClr val="tx1">
                    <a:lumMod val="50000"/>
                  </a:schemeClr>
                </a:solidFill>
              </a:rPr>
              <a:t>Возраст менархе варьировал от 11 до 14 лет, в среднем составляя 12,1±1,7 лет</a:t>
            </a:r>
            <a:endParaRPr lang="ru-RU" sz="1600" kern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F9754D-1B58-DCC8-1BFA-BDCE6316AE11}"/>
              </a:ext>
            </a:extLst>
          </p:cNvPr>
          <p:cNvSpPr txBox="1"/>
          <p:nvPr/>
        </p:nvSpPr>
        <p:spPr>
          <a:xfrm>
            <a:off x="536077" y="3871401"/>
            <a:ext cx="7818994" cy="338554"/>
          </a:xfrm>
          <a:prstGeom prst="rect">
            <a:avLst/>
          </a:prstGeom>
          <a:solidFill>
            <a:srgbClr val="C7F78D">
              <a:alpha val="76000"/>
            </a:srgbClr>
          </a:solidFill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1">
                    <a:lumMod val="50000"/>
                  </a:schemeClr>
                </a:solidFill>
                <a:latin typeface="+mn-lt"/>
              </a:rPr>
              <a:t>Возраст начала половой жизни 15,7±1,2 года 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EC95D990-1455-4260-3607-5BE5ACD0B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329" y="4430681"/>
            <a:ext cx="7797742" cy="654504"/>
          </a:xfrm>
          <a:prstGeom prst="rect">
            <a:avLst/>
          </a:prstGeom>
          <a:solidFill>
            <a:schemeClr val="bg2">
              <a:lumMod val="20000"/>
              <a:lumOff val="80000"/>
              <a:alpha val="4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ru-RU" altLang="ru-RU" sz="1600" kern="0" dirty="0">
                <a:solidFill>
                  <a:schemeClr val="tx1">
                    <a:lumMod val="50000"/>
                  </a:schemeClr>
                </a:solidFill>
              </a:rPr>
              <a:t>Количество девушек, начавших половую жизнь до 15 лет 7 (7,6%), в возрасте 15-16 лет  31 (33,7%), 16-17 лет –54 (58,7%)</a:t>
            </a:r>
          </a:p>
          <a:p>
            <a:pPr marL="0" indent="0" algn="ctr">
              <a:buFontTx/>
              <a:buNone/>
            </a:pPr>
            <a:endParaRPr lang="ru-RU" altLang="ru-RU" sz="1800" kern="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 algn="ctr">
              <a:buFontTx/>
              <a:buNone/>
            </a:pPr>
            <a:endParaRPr lang="ru-RU" altLang="ru-RU" sz="1800" kern="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 algn="ctr">
              <a:buFontTx/>
              <a:buNone/>
            </a:pPr>
            <a:endParaRPr lang="en-US" altLang="ru-RU" sz="1800" kern="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A994FB65-47EE-7AC7-C86F-F3E3A6E1A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658" y="5293117"/>
            <a:ext cx="7818994" cy="593089"/>
          </a:xfrm>
          <a:prstGeom prst="rect">
            <a:avLst/>
          </a:prstGeom>
          <a:solidFill>
            <a:schemeClr val="accent2">
              <a:lumMod val="40000"/>
              <a:lumOff val="60000"/>
              <a:alpha val="43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ru-RU" sz="1600" dirty="0">
                <a:solidFill>
                  <a:schemeClr val="accent4">
                    <a:lumMod val="75000"/>
                  </a:schemeClr>
                </a:solidFill>
              </a:rPr>
              <a:t>Барьерный метод контрацепции (презерватив) использовали  </a:t>
            </a:r>
          </a:p>
          <a:p>
            <a:pPr marL="0" indent="0" algn="ctr">
              <a:buFontTx/>
              <a:buNone/>
            </a:pPr>
            <a:r>
              <a:rPr lang="ru-RU" sz="1600" dirty="0">
                <a:solidFill>
                  <a:schemeClr val="accent4">
                    <a:lumMod val="75000"/>
                  </a:schemeClr>
                </a:solidFill>
              </a:rPr>
              <a:t>28 (30,5 %) девушек-подростков</a:t>
            </a:r>
            <a:endParaRPr lang="ru-RU" altLang="ru-RU" sz="1600" kern="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FontTx/>
              <a:buNone/>
            </a:pPr>
            <a:endParaRPr lang="ru-RU" altLang="ru-RU" sz="1800" kern="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0" indent="0">
              <a:buFontTx/>
              <a:buNone/>
            </a:pPr>
            <a:endParaRPr lang="en-US" altLang="ru-RU" sz="1800" kern="0" dirty="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0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838"/>
    </mc:Choice>
    <mc:Fallback xmlns="">
      <p:transition spd="slow" advTm="29838"/>
    </mc:Fallback>
  </mc:AlternateContent>
</p:sld>
</file>

<file path=ppt/theme/theme1.xml><?xml version="1.0" encoding="utf-8"?>
<a:theme xmlns:a="http://schemas.openxmlformats.org/drawingml/2006/main" name="powerpoint-template-24">
  <a:themeElements>
    <a:clrScheme name="">
      <a:dk1>
        <a:srgbClr val="808080"/>
      </a:dk1>
      <a:lt1>
        <a:srgbClr val="FFFFFF"/>
      </a:lt1>
      <a:dk2>
        <a:srgbClr val="FFFFFF"/>
      </a:dk2>
      <a:lt2>
        <a:srgbClr val="0120BD"/>
      </a:lt2>
      <a:accent1>
        <a:srgbClr val="C300E6"/>
      </a:accent1>
      <a:accent2>
        <a:srgbClr val="F96F1C"/>
      </a:accent2>
      <a:accent3>
        <a:srgbClr val="FFFFFF"/>
      </a:accent3>
      <a:accent4>
        <a:srgbClr val="6C6C6C"/>
      </a:accent4>
      <a:accent5>
        <a:srgbClr val="DEAAF0"/>
      </a:accent5>
      <a:accent6>
        <a:srgbClr val="E26418"/>
      </a:accent6>
      <a:hlink>
        <a:srgbClr val="FFBF07"/>
      </a:hlink>
      <a:folHlink>
        <a:srgbClr val="5F5F5F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442</TotalTime>
  <Words>826</Words>
  <Application>Microsoft Office PowerPoint</Application>
  <PresentationFormat>Экран (4:3)</PresentationFormat>
  <Paragraphs>108</Paragraphs>
  <Slides>15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Microsoft YaHei UI Light</vt:lpstr>
      <vt:lpstr>Arial</vt:lpstr>
      <vt:lpstr>Calibri</vt:lpstr>
      <vt:lpstr>Gentium Plus</vt:lpstr>
      <vt:lpstr>Microsoft Sans Serif</vt:lpstr>
      <vt:lpstr>Verdana</vt:lpstr>
      <vt:lpstr>powerpoint-template-24</vt:lpstr>
      <vt:lpstr>Стратегии скрининга патологии шейки матки у девочек-подростков</vt:lpstr>
      <vt:lpstr>Актуальность</vt:lpstr>
      <vt:lpstr>Актуальность</vt:lpstr>
      <vt:lpstr>Актуальность</vt:lpstr>
      <vt:lpstr>Цервикальный скрининг у девочек-подростков</vt:lpstr>
      <vt:lpstr>Цервикальный скрининг у девочек-подростков</vt:lpstr>
      <vt:lpstr>Цель исследования:</vt:lpstr>
      <vt:lpstr>Материалы и методы:</vt:lpstr>
      <vt:lpstr>Результаты и их обсуждение</vt:lpstr>
      <vt:lpstr>Презентация PowerPoint</vt:lpstr>
      <vt:lpstr>Презентация PowerPoint</vt:lpstr>
      <vt:lpstr>Презентация PowerPoint</vt:lpstr>
      <vt:lpstr>Чувствительность и специфичность основных скрининговых тестов выявления предраковых заболеваний шейки матки</vt:lpstr>
      <vt:lpstr>Выводы</vt:lpstr>
      <vt:lpstr>Благодарим за внимание!</vt:lpstr>
    </vt:vector>
  </TitlesOfParts>
  <Company>Templates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Медицинская профилактика папилломавирусной инфекции у девочек-подростков</dc:title>
  <dc:creator>KaMo.by Admin</dc:creator>
  <cp:lastModifiedBy>Можейко Людмила Федоровна</cp:lastModifiedBy>
  <cp:revision>35</cp:revision>
  <dcterms:created xsi:type="dcterms:W3CDTF">2023-02-25T15:07:26Z</dcterms:created>
  <dcterms:modified xsi:type="dcterms:W3CDTF">2025-10-01T05:28:49Z</dcterms:modified>
</cp:coreProperties>
</file>