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5143500" cy="9144000"/>
  <p:embeddedFontLst>
    <p:embeddedFont>
      <p:font typeface="Noto Serif HK SemiBold" panose="020B0604020202020204" charset="-128"/>
      <p:regular r:id="rId14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Source Sans 3" panose="020B0604020202020204" charset="0"/>
      <p:regular r:id="rId20"/>
    </p:embeddedFont>
  </p:embeddedFontLst>
  <p:defaultTextStyle>
    <a:defPPr>
      <a:defRPr lang="ru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3A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64"/>
    <p:restoredTop sz="94610"/>
  </p:normalViewPr>
  <p:slideViewPr>
    <p:cSldViewPr snapToGrid="0" snapToObjects="1">
      <p:cViewPr varScale="1">
        <p:scale>
          <a:sx n="151" d="100"/>
          <a:sy n="151" d="100"/>
        </p:scale>
        <p:origin x="37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6592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svg"/><Relationship Id="rId11" Type="http://schemas.openxmlformats.org/officeDocument/2006/relationships/image" Target="../media/image4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who.int/news-room/fact-sheets/detail/adolescent-pregnancy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952577" y="657820"/>
            <a:ext cx="4667845" cy="140821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dirty="0">
                <a:solidFill>
                  <a:srgbClr val="371A2D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Психоэмоциональные нарушения, как фактор риска акушерских осложнений при ювенильной беременности</a:t>
            </a:r>
            <a:endParaRPr lang="en-US" sz="2200" dirty="0"/>
          </a:p>
        </p:txBody>
      </p:sp>
      <p:sp>
        <p:nvSpPr>
          <p:cNvPr id="4" name="Text 1"/>
          <p:cNvSpPr/>
          <p:nvPr/>
        </p:nvSpPr>
        <p:spPr>
          <a:xfrm>
            <a:off x="3952577" y="2290390"/>
            <a:ext cx="4667845" cy="886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33000"/>
              </a:lnSpc>
              <a:spcAft>
                <a:spcPts val="1300"/>
              </a:spcAft>
              <a:buNone/>
            </a:pPr>
            <a:r>
              <a:rPr lang="en-US" sz="11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Л. Ф. </a:t>
            </a:r>
            <a:r>
              <a:rPr lang="en-US" sz="1150" dirty="0" err="1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Можейко</a:t>
            </a:r>
            <a:r>
              <a:rPr lang="en-US" sz="11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У. Ф. </a:t>
            </a:r>
            <a:r>
              <a:rPr lang="en-US" sz="1150" dirty="0" err="1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Рунец</a:t>
            </a:r>
            <a:endParaRPr lang="en-US" sz="115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1150" i="1" dirty="0" err="1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Учреждение</a:t>
            </a:r>
            <a:r>
              <a:rPr lang="en-US" sz="1150" i="1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образования «Белорусский государственный медицинский университет», г. Минск, Республика Беларусь</a:t>
            </a:r>
            <a:endParaRPr lang="en-US" sz="1150" dirty="0"/>
          </a:p>
        </p:txBody>
      </p:sp>
      <p:sp>
        <p:nvSpPr>
          <p:cNvPr id="5" name="Shape 2"/>
          <p:cNvSpPr/>
          <p:nvPr/>
        </p:nvSpPr>
        <p:spPr>
          <a:xfrm>
            <a:off x="3952577" y="3382417"/>
            <a:ext cx="4667845" cy="11162"/>
          </a:xfrm>
          <a:prstGeom prst="rect">
            <a:avLst/>
          </a:prstGeom>
          <a:solidFill>
            <a:srgbClr val="432338">
              <a:alpha val="50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3952576" y="3947528"/>
            <a:ext cx="4982418" cy="8864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spcAft>
                <a:spcPts val="1300"/>
              </a:spcAft>
              <a:buNone/>
            </a:pPr>
            <a:r>
              <a:rPr lang="en-US" sz="1150" dirty="0">
                <a:solidFill>
                  <a:srgbClr val="432338"/>
                </a:solidFill>
                <a:latin typeface="Source Sans 3" pitchFamily="34" charset="0"/>
              </a:rPr>
              <a:t>Можейко Л.Ф. — д-р мед. наук, профессор, зав. </a:t>
            </a:r>
            <a:r>
              <a:rPr lang="en-US" sz="1150" dirty="0" err="1">
                <a:solidFill>
                  <a:srgbClr val="432338"/>
                </a:solidFill>
                <a:latin typeface="Source Sans 3" pitchFamily="34" charset="0"/>
              </a:rPr>
              <a:t>кафедрой</a:t>
            </a:r>
            <a:r>
              <a:rPr lang="en-US" sz="1150" dirty="0">
                <a:solidFill>
                  <a:srgbClr val="432338"/>
                </a:solidFill>
                <a:latin typeface="Source Sans 3" pitchFamily="34" charset="0"/>
              </a:rPr>
              <a:t> </a:t>
            </a:r>
            <a:r>
              <a:rPr lang="en-US" sz="1150" dirty="0" err="1">
                <a:solidFill>
                  <a:srgbClr val="432338"/>
                </a:solidFill>
                <a:latin typeface="Source Sans 3" pitchFamily="34" charset="0"/>
              </a:rPr>
              <a:t>акушерства</a:t>
            </a:r>
            <a:r>
              <a:rPr lang="en-US" sz="1150" dirty="0">
                <a:solidFill>
                  <a:srgbClr val="432338"/>
                </a:solidFill>
                <a:latin typeface="Source Sans 3" pitchFamily="34" charset="0"/>
              </a:rPr>
              <a:t> </a:t>
            </a:r>
            <a:r>
              <a:rPr lang="en-US" sz="1150" dirty="0" err="1">
                <a:solidFill>
                  <a:srgbClr val="432338"/>
                </a:solidFill>
                <a:latin typeface="Source Sans 3" pitchFamily="34" charset="0"/>
              </a:rPr>
              <a:t>и</a:t>
            </a:r>
            <a:r>
              <a:rPr lang="en-US" sz="1150" dirty="0">
                <a:solidFill>
                  <a:srgbClr val="432338"/>
                </a:solidFill>
                <a:latin typeface="Source Sans 3" pitchFamily="34" charset="0"/>
              </a:rPr>
              <a:t> гинекологии </a:t>
            </a:r>
            <a:r>
              <a:rPr lang="en-US" sz="1150" dirty="0" err="1">
                <a:solidFill>
                  <a:srgbClr val="432338"/>
                </a:solidFill>
                <a:latin typeface="Source Sans 3" pitchFamily="34" charset="0"/>
              </a:rPr>
              <a:t>с</a:t>
            </a:r>
            <a:r>
              <a:rPr lang="en-US" sz="1150" dirty="0">
                <a:solidFill>
                  <a:srgbClr val="432338"/>
                </a:solidFill>
                <a:latin typeface="Source Sans 3" pitchFamily="34" charset="0"/>
              </a:rPr>
              <a:t> </a:t>
            </a:r>
            <a:r>
              <a:rPr lang="en-US" sz="1150" dirty="0" err="1">
                <a:solidFill>
                  <a:srgbClr val="432338"/>
                </a:solidFill>
                <a:latin typeface="Source Sans 3" pitchFamily="34" charset="0"/>
              </a:rPr>
              <a:t>курсом</a:t>
            </a:r>
            <a:r>
              <a:rPr lang="en-US" sz="1150" dirty="0">
                <a:solidFill>
                  <a:srgbClr val="432338"/>
                </a:solidFill>
                <a:latin typeface="Source Sans 3" pitchFamily="34" charset="0"/>
              </a:rPr>
              <a:t> </a:t>
            </a:r>
            <a:r>
              <a:rPr lang="en-US" sz="1150" dirty="0" err="1">
                <a:solidFill>
                  <a:srgbClr val="432338"/>
                </a:solidFill>
                <a:latin typeface="Source Sans 3" pitchFamily="34" charset="0"/>
              </a:rPr>
              <a:t>ПКиП</a:t>
            </a:r>
            <a:r>
              <a:rPr lang="en-US" sz="1150" dirty="0">
                <a:solidFill>
                  <a:srgbClr val="432338"/>
                </a:solidFill>
                <a:latin typeface="Source Sans 3" pitchFamily="34" charset="0"/>
              </a:rPr>
              <a:t> </a:t>
            </a:r>
            <a:endParaRPr lang="ru-RU" sz="1150" dirty="0">
              <a:solidFill>
                <a:srgbClr val="432338"/>
              </a:solidFill>
              <a:latin typeface="Source Sans 3" pitchFamily="34" charset="0"/>
            </a:endParaRPr>
          </a:p>
          <a:p>
            <a:pPr marL="0" indent="0" algn="l">
              <a:spcAft>
                <a:spcPts val="1300"/>
              </a:spcAft>
              <a:buNone/>
            </a:pPr>
            <a:r>
              <a:rPr lang="en-US" sz="1150" dirty="0" err="1">
                <a:solidFill>
                  <a:srgbClr val="432338"/>
                </a:solidFill>
                <a:latin typeface="Source Sans 3" pitchFamily="34" charset="0"/>
              </a:rPr>
              <a:t>Рунец</a:t>
            </a:r>
            <a:r>
              <a:rPr lang="en-US" sz="1150" dirty="0">
                <a:solidFill>
                  <a:srgbClr val="432338"/>
                </a:solidFill>
                <a:latin typeface="Source Sans 3" pitchFamily="34" charset="0"/>
              </a:rPr>
              <a:t> У.Ф. — </a:t>
            </a:r>
            <a:r>
              <a:rPr lang="en-US" sz="1150" dirty="0" err="1">
                <a:solidFill>
                  <a:srgbClr val="432338"/>
                </a:solidFill>
                <a:latin typeface="Source Sans 3" pitchFamily="34" charset="0"/>
              </a:rPr>
              <a:t>ассистент</a:t>
            </a:r>
            <a:r>
              <a:rPr lang="en-US" sz="1150" dirty="0">
                <a:solidFill>
                  <a:srgbClr val="432338"/>
                </a:solidFill>
                <a:latin typeface="Source Sans 3" pitchFamily="34" charset="0"/>
              </a:rPr>
              <a:t> </a:t>
            </a:r>
            <a:r>
              <a:rPr lang="en-US" sz="1150" dirty="0" err="1">
                <a:solidFill>
                  <a:srgbClr val="432338"/>
                </a:solidFill>
                <a:latin typeface="Source Sans 3" pitchFamily="34" charset="0"/>
              </a:rPr>
              <a:t>кафедры</a:t>
            </a:r>
            <a:endParaRPr lang="en-US" sz="1150" dirty="0">
              <a:solidFill>
                <a:srgbClr val="432338"/>
              </a:solidFill>
              <a:latin typeface="Source Sans 3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75E5636-9A27-98A8-35CC-BDD0B99F7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71377" y="729886"/>
            <a:ext cx="5217478" cy="368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B2D9F7-0A91-802F-5A84-905B78710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5800" y="4586298"/>
            <a:ext cx="2108200" cy="4953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936281" y="409873"/>
            <a:ext cx="3847133" cy="2770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dirty="0">
                <a:solidFill>
                  <a:srgbClr val="371A2D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Клинические рекомендации</a:t>
            </a:r>
            <a:endParaRPr lang="en-US" sz="1700" dirty="0"/>
          </a:p>
        </p:txBody>
      </p:sp>
      <p:sp>
        <p:nvSpPr>
          <p:cNvPr id="4" name="Shape 1"/>
          <p:cNvSpPr/>
          <p:nvPr/>
        </p:nvSpPr>
        <p:spPr>
          <a:xfrm>
            <a:off x="3936281" y="775841"/>
            <a:ext cx="4700439" cy="836712"/>
          </a:xfrm>
          <a:prstGeom prst="roundRect">
            <a:avLst>
              <a:gd name="adj" fmla="val 4729"/>
            </a:avLst>
          </a:prstGeom>
          <a:solidFill>
            <a:srgbClr val="F9D2EB"/>
          </a:solidFill>
          <a:ln w="4763">
            <a:solidFill>
              <a:srgbClr val="DFB8D1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4035251" y="874812"/>
            <a:ext cx="282625" cy="282625"/>
          </a:xfrm>
          <a:prstGeom prst="roundRect">
            <a:avLst>
              <a:gd name="adj" fmla="val 20219119"/>
            </a:avLst>
          </a:prstGeom>
          <a:solidFill>
            <a:srgbClr val="E851B2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12940" y="952500"/>
            <a:ext cx="127174" cy="12717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035251" y="1169268"/>
            <a:ext cx="1447651" cy="138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00" dirty="0">
                <a:solidFill>
                  <a:srgbClr val="432338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Обязательный скрининг</a:t>
            </a:r>
            <a:endParaRPr lang="en-US" sz="1000" dirty="0"/>
          </a:p>
        </p:txBody>
      </p:sp>
      <p:sp>
        <p:nvSpPr>
          <p:cNvPr id="8" name="Text 4"/>
          <p:cNvSpPr/>
          <p:nvPr/>
        </p:nvSpPr>
        <p:spPr>
          <a:xfrm>
            <a:off x="4035250" y="1356867"/>
            <a:ext cx="4502497" cy="1227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9000"/>
              </a:lnSpc>
              <a:buNone/>
            </a:pPr>
            <a:r>
              <a:rPr lang="en-US" sz="9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Шкала HADS у всех несовершеннолетних беременных при постановке на </a:t>
            </a:r>
            <a:r>
              <a:rPr lang="en-US" sz="900" dirty="0" err="1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учёт</a:t>
            </a:r>
            <a:r>
              <a:rPr lang="en-US" sz="9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endParaRPr lang="ru-RU" sz="900" dirty="0">
              <a:solidFill>
                <a:srgbClr val="432338"/>
              </a:solidFill>
              <a:latin typeface="Source Sans 3" pitchFamily="34" charset="0"/>
              <a:ea typeface="Source Sans 3" pitchFamily="34" charset="-122"/>
              <a:cs typeface="Source Sans 3" pitchFamily="34" charset="-120"/>
            </a:endParaRPr>
          </a:p>
          <a:p>
            <a:pPr marL="0" indent="0" algn="l">
              <a:lnSpc>
                <a:spcPct val="109000"/>
              </a:lnSpc>
              <a:buNone/>
            </a:pPr>
            <a:r>
              <a:rPr lang="en-US" sz="900" dirty="0" err="1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и</a:t>
            </a:r>
            <a:r>
              <a:rPr lang="en-US" sz="9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во II </a:t>
            </a:r>
            <a:r>
              <a:rPr lang="en-US" sz="900" dirty="0" err="1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триместре</a:t>
            </a:r>
            <a:endParaRPr lang="en-US" sz="900" dirty="0"/>
          </a:p>
        </p:txBody>
      </p:sp>
      <p:sp>
        <p:nvSpPr>
          <p:cNvPr id="9" name="Shape 5"/>
          <p:cNvSpPr/>
          <p:nvPr/>
        </p:nvSpPr>
        <p:spPr>
          <a:xfrm>
            <a:off x="3936281" y="1671861"/>
            <a:ext cx="4700439" cy="836712"/>
          </a:xfrm>
          <a:prstGeom prst="roundRect">
            <a:avLst>
              <a:gd name="adj" fmla="val 4729"/>
            </a:avLst>
          </a:prstGeom>
          <a:solidFill>
            <a:srgbClr val="F9D2EB"/>
          </a:solidFill>
          <a:ln w="4763">
            <a:solidFill>
              <a:srgbClr val="DFB8D1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4035251" y="1770831"/>
            <a:ext cx="282625" cy="282625"/>
          </a:xfrm>
          <a:prstGeom prst="roundRect">
            <a:avLst>
              <a:gd name="adj" fmla="val 20219119"/>
            </a:avLst>
          </a:prstGeom>
          <a:solidFill>
            <a:srgbClr val="E851B2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12940" y="1848520"/>
            <a:ext cx="127174" cy="127174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4035251" y="2112764"/>
            <a:ext cx="1186532" cy="138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00" dirty="0">
                <a:solidFill>
                  <a:srgbClr val="432338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Пороговое значение</a:t>
            </a:r>
            <a:endParaRPr lang="en-US" sz="1000" dirty="0"/>
          </a:p>
        </p:txBody>
      </p:sp>
      <p:sp>
        <p:nvSpPr>
          <p:cNvPr id="13" name="Text 8"/>
          <p:cNvSpPr/>
          <p:nvPr/>
        </p:nvSpPr>
        <p:spPr>
          <a:xfrm>
            <a:off x="4035251" y="2286819"/>
            <a:ext cx="4502497" cy="1227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9000"/>
              </a:lnSpc>
              <a:buNone/>
            </a:pPr>
            <a:r>
              <a:rPr lang="en-US" sz="9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≥11 баллов — основание для направления к психиатру или психотерапевту</a:t>
            </a:r>
            <a:endParaRPr lang="en-US" sz="900" dirty="0"/>
          </a:p>
        </p:txBody>
      </p:sp>
      <p:sp>
        <p:nvSpPr>
          <p:cNvPr id="14" name="Shape 9"/>
          <p:cNvSpPr/>
          <p:nvPr/>
        </p:nvSpPr>
        <p:spPr>
          <a:xfrm>
            <a:off x="3936281" y="2567880"/>
            <a:ext cx="4700439" cy="836712"/>
          </a:xfrm>
          <a:prstGeom prst="roundRect">
            <a:avLst>
              <a:gd name="adj" fmla="val 4729"/>
            </a:avLst>
          </a:prstGeom>
          <a:solidFill>
            <a:srgbClr val="F9D2EB"/>
          </a:solidFill>
          <a:ln w="4763">
            <a:solidFill>
              <a:srgbClr val="DFB8D1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4035251" y="2666851"/>
            <a:ext cx="282625" cy="282625"/>
          </a:xfrm>
          <a:prstGeom prst="roundRect">
            <a:avLst>
              <a:gd name="adj" fmla="val 20219119"/>
            </a:avLst>
          </a:prstGeom>
          <a:solidFill>
            <a:srgbClr val="E851B2"/>
          </a:solidFill>
          <a:ln/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12940" y="2744539"/>
            <a:ext cx="127174" cy="127174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4035251" y="3008784"/>
            <a:ext cx="1788840" cy="138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00" dirty="0">
                <a:solidFill>
                  <a:srgbClr val="432338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Междисциплинарное ведение</a:t>
            </a:r>
            <a:endParaRPr lang="en-US" sz="1000" dirty="0"/>
          </a:p>
        </p:txBody>
      </p:sp>
      <p:sp>
        <p:nvSpPr>
          <p:cNvPr id="18" name="Text 12"/>
          <p:cNvSpPr/>
          <p:nvPr/>
        </p:nvSpPr>
        <p:spPr>
          <a:xfrm>
            <a:off x="4035251" y="3182838"/>
            <a:ext cx="4502497" cy="1227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9000"/>
              </a:lnSpc>
              <a:buNone/>
            </a:pPr>
            <a:r>
              <a:rPr lang="en-US" sz="9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Участие психиатра/психотерапевта в акушерском сопровождении юных беременных</a:t>
            </a:r>
            <a:endParaRPr lang="en-US" sz="900" dirty="0"/>
          </a:p>
        </p:txBody>
      </p:sp>
      <p:sp>
        <p:nvSpPr>
          <p:cNvPr id="19" name="Shape 13"/>
          <p:cNvSpPr/>
          <p:nvPr/>
        </p:nvSpPr>
        <p:spPr>
          <a:xfrm>
            <a:off x="3936281" y="3463900"/>
            <a:ext cx="4700439" cy="836712"/>
          </a:xfrm>
          <a:prstGeom prst="roundRect">
            <a:avLst>
              <a:gd name="adj" fmla="val 4729"/>
            </a:avLst>
          </a:prstGeom>
          <a:solidFill>
            <a:srgbClr val="F9D2EB"/>
          </a:solidFill>
          <a:ln w="4763">
            <a:solidFill>
              <a:srgbClr val="DFB8D1"/>
            </a:solidFill>
            <a:prstDash val="solid"/>
          </a:ln>
        </p:spPr>
      </p:sp>
      <p:sp>
        <p:nvSpPr>
          <p:cNvPr id="20" name="Shape 14"/>
          <p:cNvSpPr/>
          <p:nvPr/>
        </p:nvSpPr>
        <p:spPr>
          <a:xfrm>
            <a:off x="4035251" y="3562871"/>
            <a:ext cx="282625" cy="282625"/>
          </a:xfrm>
          <a:prstGeom prst="roundRect">
            <a:avLst>
              <a:gd name="adj" fmla="val 20219119"/>
            </a:avLst>
          </a:prstGeom>
          <a:solidFill>
            <a:srgbClr val="E851B2"/>
          </a:solidFill>
          <a:ln/>
        </p:spPr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12940" y="3640559"/>
            <a:ext cx="127174" cy="127174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4035251" y="3904804"/>
            <a:ext cx="1765027" cy="138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00" dirty="0">
                <a:solidFill>
                  <a:srgbClr val="432338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Повышение качества помощи</a:t>
            </a:r>
            <a:endParaRPr lang="en-US" sz="1000" dirty="0"/>
          </a:p>
        </p:txBody>
      </p:sp>
      <p:sp>
        <p:nvSpPr>
          <p:cNvPr id="23" name="Text 16"/>
          <p:cNvSpPr/>
          <p:nvPr/>
        </p:nvSpPr>
        <p:spPr>
          <a:xfrm>
            <a:off x="4035251" y="4078858"/>
            <a:ext cx="4502497" cy="1227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9000"/>
              </a:lnSpc>
              <a:buNone/>
            </a:pPr>
            <a:r>
              <a:rPr lang="en-US" sz="9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Рутинное акушерское ведение без коррекции аффективного статуса — недостаточно</a:t>
            </a:r>
            <a:endParaRPr lang="en-US" sz="900" dirty="0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353DA5D-4190-ABE2-28D5-BE306EA638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V="1">
            <a:off x="7280366" y="4816599"/>
            <a:ext cx="2203269" cy="517635"/>
          </a:xfrm>
          <a:prstGeom prst="rect">
            <a:avLst/>
          </a:prstGeom>
        </p:spPr>
      </p:pic>
      <p:pic>
        <p:nvPicPr>
          <p:cNvPr id="8198" name="Picture 6" descr="Частичное Представление Двух Врачей Держащих Руках Красное Сердце Изолированное Белом">
            <a:extLst>
              <a:ext uri="{FF2B5EF4-FFF2-40B4-BE49-F238E27FC236}">
                <a16:creationId xmlns:a16="http://schemas.microsoft.com/office/drawing/2014/main" id="{D8A4C5BD-B001-091A-B41E-DA845E7C2D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9" r="29887" b="11173"/>
          <a:stretch/>
        </p:blipFill>
        <p:spPr bwMode="auto">
          <a:xfrm>
            <a:off x="-1" y="-72647"/>
            <a:ext cx="3837069" cy="521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18"/>
          <p:cNvSpPr/>
          <p:nvPr/>
        </p:nvSpPr>
        <p:spPr>
          <a:xfrm>
            <a:off x="58968" y="5038501"/>
            <a:ext cx="7655413" cy="32861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9000"/>
              </a:lnSpc>
              <a:buNone/>
            </a:pPr>
            <a:r>
              <a:rPr lang="ru-RU" sz="5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5. </a:t>
            </a:r>
            <a:r>
              <a:rPr lang="en-US" sz="500" dirty="0" err="1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Можейко</a:t>
            </a:r>
            <a:r>
              <a:rPr lang="en-US" sz="5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Л.Ф., Рунец У.Ф. Психоэмоциональные нарушения как фактор риска акушерских осложнений при ювенильной беременности. — УО «Белорусский государственный медицинский университет», Минск, 2025–2026.</a:t>
            </a:r>
            <a:endParaRPr lang="en-US" sz="5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B4158B6-DC49-CDF9-3BCA-C3BF066E2643}"/>
              </a:ext>
            </a:extLst>
          </p:cNvPr>
          <p:cNvSpPr txBox="1"/>
          <p:nvPr/>
        </p:nvSpPr>
        <p:spPr>
          <a:xfrm>
            <a:off x="3562762" y="4410712"/>
            <a:ext cx="5447471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tabLst>
                <a:tab pos="457200" algn="l"/>
              </a:tabLst>
            </a:pPr>
            <a:r>
              <a:rPr lang="ru-BY" sz="105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ru-BY" sz="100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Скрининг тревоги и депрессии с последующим междисциплинарным сопровождением  является стратегическим направлением повышения качества акушерской помощи несовершеннолетним.</a:t>
            </a:r>
            <a:endParaRPr lang="ru-BY" sz="9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8253CBD-17F0-D615-E88C-EE7DAEC86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800" y="4586298"/>
            <a:ext cx="2108200" cy="4953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0861CA3-B583-DF65-5E27-6B41B2B57E16}"/>
              </a:ext>
            </a:extLst>
          </p:cNvPr>
          <p:cNvSpPr/>
          <p:nvPr/>
        </p:nvSpPr>
        <p:spPr>
          <a:xfrm>
            <a:off x="705849" y="2110085"/>
            <a:ext cx="77323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rgbClr val="FC3A9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824209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908686" y="805817"/>
            <a:ext cx="5143501" cy="353187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3952577" y="577453"/>
            <a:ext cx="4347939" cy="3740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350" dirty="0">
                <a:solidFill>
                  <a:srgbClr val="371A2D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Актуальность проблемы</a:t>
            </a:r>
            <a:endParaRPr lang="en-US" sz="2350" dirty="0"/>
          </a:p>
        </p:txBody>
      </p:sp>
      <p:sp>
        <p:nvSpPr>
          <p:cNvPr id="5" name="Text 1"/>
          <p:cNvSpPr/>
          <p:nvPr/>
        </p:nvSpPr>
        <p:spPr>
          <a:xfrm>
            <a:off x="3952577" y="1113532"/>
            <a:ext cx="4667845" cy="37638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0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Подростковая беременность — одна из наиболее сложных </a:t>
            </a:r>
            <a:r>
              <a:rPr lang="en-US" sz="1000" b="1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междисциплинарных проблем</a:t>
            </a:r>
            <a:r>
              <a:rPr lang="en-US" sz="10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на пересечении акушерства, гинекологии и перинатальной психиатрии.</a:t>
            </a:r>
            <a:endParaRPr lang="en-US" sz="1000" dirty="0"/>
          </a:p>
        </p:txBody>
      </p:sp>
      <p:sp>
        <p:nvSpPr>
          <p:cNvPr id="6" name="Shape 2"/>
          <p:cNvSpPr/>
          <p:nvPr/>
        </p:nvSpPr>
        <p:spPr>
          <a:xfrm>
            <a:off x="3952577" y="1611511"/>
            <a:ext cx="2279898" cy="891927"/>
          </a:xfrm>
          <a:prstGeom prst="roundRect">
            <a:avLst>
              <a:gd name="adj" fmla="val 5988"/>
            </a:avLst>
          </a:prstGeom>
          <a:solidFill>
            <a:srgbClr val="F9D2EB"/>
          </a:solidFill>
          <a:ln w="4763">
            <a:solidFill>
              <a:srgbClr val="DFB8D1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4084439" y="1743373"/>
            <a:ext cx="1637705" cy="1870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432338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Глобальный уровень</a:t>
            </a:r>
            <a:endParaRPr lang="en-US" sz="1150" dirty="0"/>
          </a:p>
        </p:txBody>
      </p:sp>
      <p:sp>
        <p:nvSpPr>
          <p:cNvPr id="8" name="Text 4"/>
          <p:cNvSpPr/>
          <p:nvPr/>
        </p:nvSpPr>
        <p:spPr>
          <a:xfrm>
            <a:off x="4084439" y="1995190"/>
            <a:ext cx="2016175" cy="37638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0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Рождаемость среди девушек 15–19 лет: </a:t>
            </a:r>
            <a:r>
              <a:rPr lang="en-US" sz="1000" b="1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41,3 на 1000</a:t>
            </a:r>
            <a:r>
              <a:rPr lang="en-US" sz="10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(ВОЗ, 2023)</a:t>
            </a:r>
            <a:endParaRPr lang="en-US" sz="1000" dirty="0"/>
          </a:p>
        </p:txBody>
      </p:sp>
      <p:sp>
        <p:nvSpPr>
          <p:cNvPr id="9" name="Shape 5"/>
          <p:cNvSpPr/>
          <p:nvPr/>
        </p:nvSpPr>
        <p:spPr>
          <a:xfrm>
            <a:off x="6340525" y="1611511"/>
            <a:ext cx="2279898" cy="891927"/>
          </a:xfrm>
          <a:prstGeom prst="roundRect">
            <a:avLst>
              <a:gd name="adj" fmla="val 5988"/>
            </a:avLst>
          </a:prstGeom>
          <a:solidFill>
            <a:srgbClr val="F9D2EB"/>
          </a:solidFill>
          <a:ln w="4763">
            <a:solidFill>
              <a:srgbClr val="DFB8D1"/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6472386" y="1743373"/>
            <a:ext cx="1664791" cy="1870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432338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Республика Беларусь</a:t>
            </a:r>
            <a:endParaRPr lang="en-US" sz="1150" dirty="0"/>
          </a:p>
        </p:txBody>
      </p:sp>
      <p:sp>
        <p:nvSpPr>
          <p:cNvPr id="11" name="Text 7"/>
          <p:cNvSpPr/>
          <p:nvPr/>
        </p:nvSpPr>
        <p:spPr>
          <a:xfrm>
            <a:off x="6472386" y="1995190"/>
            <a:ext cx="2016175" cy="37638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0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Снижение с </a:t>
            </a:r>
            <a:r>
              <a:rPr lang="en-US" sz="1000" b="1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13,0 на 1000</a:t>
            </a:r>
            <a:r>
              <a:rPr lang="en-US" sz="10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(2019) до </a:t>
            </a:r>
            <a:r>
              <a:rPr lang="en-US" sz="1000" b="1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5,9 на 1000</a:t>
            </a:r>
            <a:r>
              <a:rPr lang="en-US" sz="10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(2024)</a:t>
            </a:r>
            <a:endParaRPr lang="en-US" sz="1000" dirty="0"/>
          </a:p>
        </p:txBody>
      </p:sp>
      <p:sp>
        <p:nvSpPr>
          <p:cNvPr id="12" name="Shape 8"/>
          <p:cNvSpPr/>
          <p:nvPr/>
        </p:nvSpPr>
        <p:spPr>
          <a:xfrm>
            <a:off x="3952577" y="2611487"/>
            <a:ext cx="4667845" cy="891927"/>
          </a:xfrm>
          <a:prstGeom prst="roundRect">
            <a:avLst>
              <a:gd name="adj" fmla="val 5988"/>
            </a:avLst>
          </a:prstGeom>
          <a:solidFill>
            <a:srgbClr val="F9D2EB"/>
          </a:solidFill>
          <a:ln w="4763">
            <a:solidFill>
              <a:srgbClr val="DFB8D1"/>
            </a:solidFill>
            <a:prstDash val="solid"/>
          </a:ln>
        </p:spPr>
      </p:sp>
      <p:sp>
        <p:nvSpPr>
          <p:cNvPr id="13" name="Text 9"/>
          <p:cNvSpPr/>
          <p:nvPr/>
        </p:nvSpPr>
        <p:spPr>
          <a:xfrm>
            <a:off x="4084439" y="2743349"/>
            <a:ext cx="1816745" cy="1870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432338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Ключевая особенность</a:t>
            </a:r>
            <a:endParaRPr lang="en-US" sz="1150" dirty="0"/>
          </a:p>
        </p:txBody>
      </p:sp>
      <p:sp>
        <p:nvSpPr>
          <p:cNvPr id="14" name="Text 10"/>
          <p:cNvSpPr/>
          <p:nvPr/>
        </p:nvSpPr>
        <p:spPr>
          <a:xfrm>
            <a:off x="4084439" y="2995166"/>
            <a:ext cx="4404122" cy="37638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0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Беременность протекает в период </a:t>
            </a:r>
            <a:r>
              <a:rPr lang="en-US" sz="1000" b="1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незавершённого психосоциального развития</a:t>
            </a:r>
            <a:endParaRPr lang="en-US" sz="1000" dirty="0"/>
          </a:p>
        </p:txBody>
      </p:sp>
      <p:sp>
        <p:nvSpPr>
          <p:cNvPr id="15" name="Text 11"/>
          <p:cNvSpPr/>
          <p:nvPr/>
        </p:nvSpPr>
        <p:spPr>
          <a:xfrm>
            <a:off x="3952577" y="3625007"/>
            <a:ext cx="4667845" cy="9409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0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По данным ВОЗ и современных исследований, каждый случай беременности в юном возрасте сопряжён с высокими рисками для матери и плода. Соматические риски включают анемию, плацентарную недостаточность, преэклампсию, преждевременные роды, а для плода — недоношенность, гипоксию и низкую массу тела при рождении.</a:t>
            </a:r>
            <a:endParaRPr lang="en-US" sz="10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4720A3B-67BE-0CBB-F28D-3FB5884088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5800" y="4586298"/>
            <a:ext cx="2108200" cy="4953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998DBB8-AFCA-5A14-2935-3F51D2D7C026}"/>
              </a:ext>
            </a:extLst>
          </p:cNvPr>
          <p:cNvSpPr txBox="1"/>
          <p:nvPr/>
        </p:nvSpPr>
        <p:spPr>
          <a:xfrm>
            <a:off x="-423746" y="4855206"/>
            <a:ext cx="59011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+mj-lt"/>
              <a:buAutoNum type="arabicPeriod"/>
            </a:pPr>
            <a:r>
              <a:rPr lang="ru-BY" sz="50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National Statistical Committee of the Republic of Belarus. Demographic Yearbook of the Republic of Belarus, 2025. Minsk, 2025. 391 p. (in Russian).</a:t>
            </a:r>
            <a:endParaRPr lang="ru-BY" sz="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ru-BY" sz="50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World Health Organization. Adolescent pregnancy. Fact sheet. 2024. Available at:</a:t>
            </a:r>
            <a:r>
              <a:rPr lang="ru-BY" sz="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BY" sz="500" u="none" strike="noStrike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https://www.who.int/news-room/fact-sheets/detail/adolescent-pregnancy</a:t>
            </a:r>
            <a:r>
              <a:rPr lang="ru-BY" sz="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BY" sz="50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(accessed 15.03.2026).</a:t>
            </a:r>
            <a:endParaRPr lang="ru-BY" sz="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15392" y="409649"/>
            <a:ext cx="4008611" cy="4331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00" dirty="0">
                <a:solidFill>
                  <a:srgbClr val="371A2D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Цель исследования</a:t>
            </a:r>
            <a:endParaRPr lang="en-US" sz="2700" dirty="0"/>
          </a:p>
        </p:txBody>
      </p:sp>
      <p:sp>
        <p:nvSpPr>
          <p:cNvPr id="3" name="Shape 1"/>
          <p:cNvSpPr/>
          <p:nvPr/>
        </p:nvSpPr>
        <p:spPr>
          <a:xfrm>
            <a:off x="409352" y="1060252"/>
            <a:ext cx="4089053" cy="3673525"/>
          </a:xfrm>
          <a:prstGeom prst="roundRect">
            <a:avLst>
              <a:gd name="adj" fmla="val 2887"/>
            </a:avLst>
          </a:prstGeom>
          <a:solidFill>
            <a:srgbClr val="E851B2">
              <a:alpha val="95000"/>
            </a:srgbClr>
          </a:solidFill>
          <a:ln/>
        </p:spPr>
      </p:sp>
      <p:sp>
        <p:nvSpPr>
          <p:cNvPr id="4" name="Text 2"/>
          <p:cNvSpPr/>
          <p:nvPr/>
        </p:nvSpPr>
        <p:spPr>
          <a:xfrm>
            <a:off x="556617" y="1205210"/>
            <a:ext cx="2189783" cy="2165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71A2D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Основная цель</a:t>
            </a:r>
            <a:endParaRPr lang="en-US" sz="1350" dirty="0"/>
          </a:p>
        </p:txBody>
      </p:sp>
      <p:sp>
        <p:nvSpPr>
          <p:cNvPr id="5" name="Text 3"/>
          <p:cNvSpPr/>
          <p:nvPr/>
        </p:nvSpPr>
        <p:spPr>
          <a:xfrm>
            <a:off x="556617" y="1566714"/>
            <a:ext cx="3794522" cy="70120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Выявление психопатологических особенностей (уровня тревоги и депрессии) у несовершеннолетних беременных в сравнении с группой молодых </a:t>
            </a:r>
            <a:r>
              <a:rPr lang="en-US" sz="115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первородящих</a:t>
            </a:r>
            <a:r>
              <a:rPr lang="en-US" sz="11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15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женщин</a:t>
            </a:r>
            <a:r>
              <a:rPr lang="ru-RU" sz="11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150" dirty="0"/>
          </a:p>
        </p:txBody>
      </p:sp>
      <p:sp>
        <p:nvSpPr>
          <p:cNvPr id="6" name="Text 4"/>
          <p:cNvSpPr/>
          <p:nvPr/>
        </p:nvSpPr>
        <p:spPr>
          <a:xfrm>
            <a:off x="4756398" y="1205210"/>
            <a:ext cx="2432670" cy="2165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71A2D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Задачи исследования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4756398" y="1566714"/>
            <a:ext cx="3876973" cy="15037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2000"/>
              </a:lnSpc>
              <a:buSzPct val="100000"/>
              <a:buChar char="•"/>
            </a:pPr>
            <a:r>
              <a:rPr lang="en-US" sz="11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Анализ взаимосвязи психоэмоциональных нарушений с частотой акушерских осложнений</a:t>
            </a:r>
            <a:endParaRPr lang="en-US" sz="1150" dirty="0"/>
          </a:p>
          <a:p>
            <a:pPr marL="342900" indent="-342900" algn="l">
              <a:lnSpc>
                <a:spcPct val="132000"/>
              </a:lnSpc>
              <a:buSzPct val="100000"/>
              <a:buChar char="•"/>
            </a:pPr>
            <a:r>
              <a:rPr lang="en-US" sz="11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Оценка соматического статуса и анамнестических данных</a:t>
            </a:r>
            <a:endParaRPr lang="en-US" sz="1150" dirty="0"/>
          </a:p>
          <a:p>
            <a:pPr marL="342900" indent="-342900" algn="l">
              <a:lnSpc>
                <a:spcPct val="132000"/>
              </a:lnSpc>
              <a:buSzPct val="100000"/>
              <a:buChar char="•"/>
            </a:pPr>
            <a:r>
              <a:rPr lang="en-US" sz="11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Определение необходимости скрининга аффективных расстройств</a:t>
            </a:r>
            <a:endParaRPr lang="en-US" sz="1150" dirty="0"/>
          </a:p>
        </p:txBody>
      </p:sp>
      <p:sp>
        <p:nvSpPr>
          <p:cNvPr id="8" name="Text 6"/>
          <p:cNvSpPr/>
          <p:nvPr/>
        </p:nvSpPr>
        <p:spPr>
          <a:xfrm>
            <a:off x="4756398" y="3200921"/>
            <a:ext cx="3876973" cy="140240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1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 доступной литературе недостаточно работ, посвящённых одновременному анализу соматических, акушерских и психопатологических характеристик у несовершеннолетних беременных. Отсутствуют чёткие рекомендации по обязательному скринингу аффективных расстройств в этой группе.</a:t>
            </a:r>
            <a:endParaRPr lang="en-US" sz="115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C08EC2-8225-3DE0-07E3-45F3F1023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5800" y="4586298"/>
            <a:ext cx="2108200" cy="4953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9095" y="392609"/>
            <a:ext cx="2949997" cy="2725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dirty="0">
                <a:solidFill>
                  <a:srgbClr val="371A2D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Материалы и методы</a:t>
            </a:r>
            <a:endParaRPr lang="en-US" sz="17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816" y="398052"/>
            <a:ext cx="3983832" cy="249147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689797" y="1573760"/>
            <a:ext cx="888593" cy="140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04000"/>
              </a:lnSpc>
              <a:buNone/>
            </a:pPr>
            <a:r>
              <a:rPr lang="en-US" sz="850" dirty="0">
                <a:solidFill>
                  <a:srgbClr val="371A2D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Статистика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6338135" y="2778156"/>
            <a:ext cx="1117193" cy="140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850" b="1" dirty="0">
                <a:solidFill>
                  <a:srgbClr val="371A2D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Инструменты</a:t>
            </a:r>
            <a:endParaRPr lang="en-US" sz="850" b="1" dirty="0"/>
          </a:p>
        </p:txBody>
      </p:sp>
      <p:sp>
        <p:nvSpPr>
          <p:cNvPr id="6" name="Text 3"/>
          <p:cNvSpPr/>
          <p:nvPr/>
        </p:nvSpPr>
        <p:spPr>
          <a:xfrm>
            <a:off x="8126396" y="1589550"/>
            <a:ext cx="1345793" cy="140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850" dirty="0">
                <a:solidFill>
                  <a:srgbClr val="371A2D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Участники</a:t>
            </a:r>
            <a:endParaRPr lang="en-US" sz="850" dirty="0"/>
          </a:p>
        </p:txBody>
      </p:sp>
      <p:sp>
        <p:nvSpPr>
          <p:cNvPr id="7" name="Text 4"/>
          <p:cNvSpPr/>
          <p:nvPr/>
        </p:nvSpPr>
        <p:spPr>
          <a:xfrm>
            <a:off x="6268466" y="458868"/>
            <a:ext cx="1117193" cy="140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850" dirty="0">
                <a:solidFill>
                  <a:srgbClr val="371A2D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Дизайн</a:t>
            </a:r>
            <a:endParaRPr lang="en-US" sz="850" dirty="0"/>
          </a:p>
        </p:txBody>
      </p:sp>
      <p:sp>
        <p:nvSpPr>
          <p:cNvPr id="8" name="Text 5"/>
          <p:cNvSpPr/>
          <p:nvPr/>
        </p:nvSpPr>
        <p:spPr>
          <a:xfrm>
            <a:off x="499094" y="949545"/>
            <a:ext cx="3955110" cy="21310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0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Исследование проводилось на базе акушерского стационара УЗ «1-я городская клиническая больница» </a:t>
            </a:r>
            <a:endParaRPr lang="ru-RU" sz="1000" dirty="0">
              <a:solidFill>
                <a:srgbClr val="432338"/>
              </a:solidFill>
              <a:latin typeface="Source Sans 3" pitchFamily="34" charset="0"/>
              <a:ea typeface="Source Sans 3" pitchFamily="34" charset="-122"/>
              <a:cs typeface="Source Sans 3" pitchFamily="34" charset="-120"/>
            </a:endParaRPr>
          </a:p>
          <a:p>
            <a:pPr marL="0" indent="0" algn="l">
              <a:lnSpc>
                <a:spcPct val="108000"/>
              </a:lnSpc>
              <a:buNone/>
            </a:pPr>
            <a:r>
              <a:rPr lang="en-US" sz="1000" dirty="0" err="1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г</a:t>
            </a:r>
            <a:r>
              <a:rPr lang="en-US" sz="10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Минска в период 2025–2026 гг. </a:t>
            </a:r>
            <a:endParaRPr lang="ru-RU" sz="1000" dirty="0">
              <a:solidFill>
                <a:srgbClr val="432338"/>
              </a:solidFill>
              <a:latin typeface="Source Sans 3" pitchFamily="34" charset="0"/>
              <a:ea typeface="Source Sans 3" pitchFamily="34" charset="-122"/>
              <a:cs typeface="Source Sans 3" pitchFamily="34" charset="-120"/>
            </a:endParaRPr>
          </a:p>
          <a:p>
            <a:pPr marL="0" indent="0" algn="l">
              <a:lnSpc>
                <a:spcPct val="108000"/>
              </a:lnSpc>
              <a:buNone/>
            </a:pPr>
            <a:endParaRPr lang="ru-RU" sz="1000" dirty="0">
              <a:solidFill>
                <a:srgbClr val="432338"/>
              </a:solidFill>
              <a:latin typeface="Source Sans 3" pitchFamily="34" charset="0"/>
              <a:ea typeface="Source Sans 3" pitchFamily="34" charset="-122"/>
              <a:cs typeface="Source Sans 3" pitchFamily="34" charset="-120"/>
            </a:endParaRPr>
          </a:p>
          <a:p>
            <a:pPr>
              <a:lnSpc>
                <a:spcPct val="108000"/>
              </a:lnSpc>
            </a:pPr>
            <a:r>
              <a:rPr lang="ru-RU" sz="10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Сбор клинико-анамнестических и социально-демографических данных осуществлялся с использованием анкетирования и анализа медицинской документации («История родов», форма № 096/у, «Индивидуальная карта беременной и родильницы», форма № 111/у). </a:t>
            </a:r>
          </a:p>
          <a:p>
            <a:pPr marL="0" indent="0" algn="l">
              <a:lnSpc>
                <a:spcPct val="108000"/>
              </a:lnSpc>
              <a:buNone/>
            </a:pPr>
            <a:endParaRPr lang="ru-RU" sz="1000" dirty="0">
              <a:solidFill>
                <a:srgbClr val="432338"/>
              </a:solidFill>
              <a:latin typeface="Source Sans 3" pitchFamily="34" charset="0"/>
              <a:ea typeface="Source Sans 3" pitchFamily="34" charset="-122"/>
              <a:cs typeface="Source Sans 3" pitchFamily="34" charset="-120"/>
            </a:endParaRPr>
          </a:p>
          <a:p>
            <a:pPr>
              <a:lnSpc>
                <a:spcPct val="108000"/>
              </a:lnSpc>
            </a:pPr>
            <a:r>
              <a:rPr lang="en-US" sz="1000" dirty="0" err="1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Психометрическое</a:t>
            </a:r>
            <a:r>
              <a:rPr lang="en-US" sz="10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исследование осуществлялось во втором триместре беременности с использованием госпитальной шкалы тревоги и депрессии HADS HADS (Hospital Anxiety and Depression Scale, </a:t>
            </a:r>
            <a:r>
              <a:rPr lang="en-US" sz="1000" dirty="0" err="1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Zigmond</a:t>
            </a:r>
            <a:r>
              <a:rPr lang="en-US" sz="10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A.S., Snaith R.P., 1983) </a:t>
            </a:r>
            <a:r>
              <a:rPr lang="en-US" sz="1000" dirty="0" err="1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</a:t>
            </a:r>
            <a:r>
              <a:rPr lang="en-US" sz="10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валидированной русскоязычной версии.</a:t>
            </a:r>
            <a:endParaRPr lang="en-US" sz="1000" dirty="0"/>
          </a:p>
        </p:txBody>
      </p:sp>
      <p:sp>
        <p:nvSpPr>
          <p:cNvPr id="9" name="Text 6"/>
          <p:cNvSpPr/>
          <p:nvPr/>
        </p:nvSpPr>
        <p:spPr>
          <a:xfrm>
            <a:off x="499095" y="3534228"/>
            <a:ext cx="1814438" cy="136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00" b="1" dirty="0">
                <a:solidFill>
                  <a:srgbClr val="371A2D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Основная группа (n=32)</a:t>
            </a:r>
            <a:endParaRPr lang="en-US" sz="1000" b="1" dirty="0"/>
          </a:p>
        </p:txBody>
      </p:sp>
      <p:sp>
        <p:nvSpPr>
          <p:cNvPr id="10" name="Text 7"/>
          <p:cNvSpPr/>
          <p:nvPr/>
        </p:nvSpPr>
        <p:spPr>
          <a:xfrm>
            <a:off x="494334" y="3782168"/>
            <a:ext cx="3959870" cy="24020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9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Несовершеннолетние первобеременные </a:t>
            </a:r>
            <a:r>
              <a:rPr lang="en-US" sz="900" b="1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17–19 лет</a:t>
            </a:r>
            <a:endParaRPr lang="en-US" sz="900" dirty="0"/>
          </a:p>
          <a:p>
            <a:pPr marL="0" indent="0" algn="l">
              <a:lnSpc>
                <a:spcPct val="108000"/>
              </a:lnSpc>
              <a:buNone/>
            </a:pPr>
            <a:r>
              <a:rPr lang="en-US" sz="9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Средний возраст: </a:t>
            </a:r>
            <a:r>
              <a:rPr lang="en-US" sz="900" b="1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17,9±0,8 года</a:t>
            </a:r>
            <a:endParaRPr lang="en-US" sz="900" dirty="0"/>
          </a:p>
        </p:txBody>
      </p:sp>
      <p:sp>
        <p:nvSpPr>
          <p:cNvPr id="11" name="Text 8"/>
          <p:cNvSpPr/>
          <p:nvPr/>
        </p:nvSpPr>
        <p:spPr>
          <a:xfrm>
            <a:off x="4572000" y="3530605"/>
            <a:ext cx="1881336" cy="136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00" dirty="0">
                <a:solidFill>
                  <a:srgbClr val="371A2D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Группа сравнения (n=20)</a:t>
            </a:r>
            <a:endParaRPr lang="en-US" sz="1000" dirty="0"/>
          </a:p>
        </p:txBody>
      </p:sp>
      <p:sp>
        <p:nvSpPr>
          <p:cNvPr id="12" name="Text 9"/>
          <p:cNvSpPr/>
          <p:nvPr/>
        </p:nvSpPr>
        <p:spPr>
          <a:xfrm>
            <a:off x="4572000" y="3747883"/>
            <a:ext cx="3959870" cy="24020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9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Первородящие женщины </a:t>
            </a:r>
            <a:r>
              <a:rPr lang="en-US" sz="900" b="1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20–22 лет</a:t>
            </a:r>
            <a:endParaRPr lang="en-US" sz="900" dirty="0"/>
          </a:p>
          <a:p>
            <a:pPr marL="0" indent="0" algn="l">
              <a:lnSpc>
                <a:spcPct val="108000"/>
              </a:lnSpc>
              <a:buNone/>
            </a:pPr>
            <a:r>
              <a:rPr lang="en-US" sz="9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Средний возраст: </a:t>
            </a:r>
            <a:r>
              <a:rPr lang="en-US" sz="900" b="1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20,8±0,9 года</a:t>
            </a:r>
            <a:endParaRPr lang="en-US" sz="900" dirty="0"/>
          </a:p>
        </p:txBody>
      </p:sp>
      <p:sp>
        <p:nvSpPr>
          <p:cNvPr id="13" name="Shape 10"/>
          <p:cNvSpPr/>
          <p:nvPr/>
        </p:nvSpPr>
        <p:spPr>
          <a:xfrm>
            <a:off x="499095" y="4452342"/>
            <a:ext cx="8145810" cy="298549"/>
          </a:xfrm>
          <a:prstGeom prst="roundRect">
            <a:avLst>
              <a:gd name="adj" fmla="val 13040"/>
            </a:avLst>
          </a:prstGeom>
          <a:solidFill>
            <a:srgbClr val="B6D6FC"/>
          </a:solidFill>
          <a:ln/>
        </p:spPr>
      </p:sp>
      <p:sp>
        <p:nvSpPr>
          <p:cNvPr id="15" name="Text 11"/>
          <p:cNvSpPr/>
          <p:nvPr/>
        </p:nvSpPr>
        <p:spPr>
          <a:xfrm>
            <a:off x="590007" y="4541564"/>
            <a:ext cx="8209285" cy="1201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800" b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Интерпретация</a:t>
            </a:r>
            <a:r>
              <a:rPr lang="en-US" sz="8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ru-RU" sz="8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результатов</a:t>
            </a:r>
            <a:r>
              <a:rPr lang="en-US" sz="8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: 0–7 баллов — норма; 8–10 — субклинически выраженная тревога/депрессия; ≥11 — клинически выраженная тревога/депрессия</a:t>
            </a:r>
            <a:endParaRPr lang="en-US" sz="800" b="1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DE5EE94-DE84-B594-CBAA-9346F16F52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7794170" y="4846446"/>
            <a:ext cx="1445623" cy="33963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54727" y="269268"/>
            <a:ext cx="4684216" cy="5630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>
              <a:lnSpc>
                <a:spcPct val="104000"/>
              </a:lnSpc>
              <a:buNone/>
            </a:pPr>
            <a:r>
              <a:rPr lang="en-US" sz="1750" dirty="0">
                <a:solidFill>
                  <a:srgbClr val="371A2D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Социально-демографическая характеристика</a:t>
            </a:r>
            <a:endParaRPr lang="en-US" sz="1750" dirty="0"/>
          </a:p>
        </p:txBody>
      </p:sp>
      <p:sp>
        <p:nvSpPr>
          <p:cNvPr id="4" name="Text 1"/>
          <p:cNvSpPr/>
          <p:nvPr/>
        </p:nvSpPr>
        <p:spPr>
          <a:xfrm>
            <a:off x="1335137" y="1114425"/>
            <a:ext cx="3044726" cy="252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1950" dirty="0">
                <a:solidFill>
                  <a:srgbClr val="432338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84,4%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2242468" y="1460897"/>
            <a:ext cx="1230064" cy="140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850" dirty="0">
                <a:solidFill>
                  <a:srgbClr val="432338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Проживают в городе</a:t>
            </a:r>
            <a:endParaRPr lang="en-US" sz="850" dirty="0"/>
          </a:p>
        </p:txBody>
      </p:sp>
      <p:sp>
        <p:nvSpPr>
          <p:cNvPr id="6" name="Text 3"/>
          <p:cNvSpPr/>
          <p:nvPr/>
        </p:nvSpPr>
        <p:spPr>
          <a:xfrm>
            <a:off x="515392" y="1638300"/>
            <a:ext cx="4684216" cy="125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9000"/>
              </a:lnSpc>
              <a:buNone/>
            </a:pPr>
            <a:r>
              <a:rPr lang="en-US" sz="7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 основной группе</a:t>
            </a:r>
            <a:endParaRPr lang="en-US" sz="750" dirty="0"/>
          </a:p>
        </p:txBody>
      </p:sp>
      <p:sp>
        <p:nvSpPr>
          <p:cNvPr id="7" name="Text 4"/>
          <p:cNvSpPr/>
          <p:nvPr/>
        </p:nvSpPr>
        <p:spPr>
          <a:xfrm>
            <a:off x="1335137" y="1934170"/>
            <a:ext cx="3044726" cy="252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1950" dirty="0">
                <a:solidFill>
                  <a:srgbClr val="432338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68,8%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2294409" y="2280642"/>
            <a:ext cx="1126182" cy="140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850" dirty="0">
                <a:solidFill>
                  <a:srgbClr val="432338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Неполные семьи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515392" y="2458045"/>
            <a:ext cx="4684216" cy="125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9000"/>
              </a:lnSpc>
              <a:buNone/>
            </a:pPr>
            <a:r>
              <a:rPr lang="en-US" sz="7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 основной группе против 20% в группе сравнения (p&lt;0,01)</a:t>
            </a:r>
            <a:endParaRPr lang="en-US" sz="750" dirty="0"/>
          </a:p>
        </p:txBody>
      </p:sp>
      <p:sp>
        <p:nvSpPr>
          <p:cNvPr id="10" name="Text 7"/>
          <p:cNvSpPr/>
          <p:nvPr/>
        </p:nvSpPr>
        <p:spPr>
          <a:xfrm>
            <a:off x="1335137" y="2753916"/>
            <a:ext cx="3044726" cy="3158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2450" dirty="0">
                <a:solidFill>
                  <a:srgbClr val="432338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25%</a:t>
            </a:r>
            <a:endParaRPr lang="en-US" sz="2450" dirty="0"/>
          </a:p>
        </p:txBody>
      </p:sp>
      <p:sp>
        <p:nvSpPr>
          <p:cNvPr id="11" name="Text 8"/>
          <p:cNvSpPr/>
          <p:nvPr/>
        </p:nvSpPr>
        <p:spPr>
          <a:xfrm>
            <a:off x="2169170" y="3163565"/>
            <a:ext cx="1376660" cy="140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850" dirty="0">
                <a:solidFill>
                  <a:srgbClr val="432338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Девиантное поведение</a:t>
            </a:r>
            <a:endParaRPr lang="en-US" sz="850" dirty="0"/>
          </a:p>
        </p:txBody>
      </p:sp>
      <p:sp>
        <p:nvSpPr>
          <p:cNvPr id="12" name="Text 9"/>
          <p:cNvSpPr/>
          <p:nvPr/>
        </p:nvSpPr>
        <p:spPr>
          <a:xfrm>
            <a:off x="515392" y="3340968"/>
            <a:ext cx="4684216" cy="125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9000"/>
              </a:lnSpc>
              <a:buNone/>
            </a:pPr>
            <a:r>
              <a:rPr lang="en-US" sz="7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курение, алкоголь, побеги из дома — только в основной группе</a:t>
            </a:r>
            <a:endParaRPr lang="en-US" sz="750" dirty="0"/>
          </a:p>
        </p:txBody>
      </p:sp>
      <p:sp>
        <p:nvSpPr>
          <p:cNvPr id="13" name="Text 10"/>
          <p:cNvSpPr/>
          <p:nvPr/>
        </p:nvSpPr>
        <p:spPr>
          <a:xfrm>
            <a:off x="1335137" y="3636838"/>
            <a:ext cx="3044726" cy="252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1950" dirty="0">
                <a:solidFill>
                  <a:srgbClr val="432338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93,8%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2294409" y="3983310"/>
            <a:ext cx="1126182" cy="140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850" dirty="0">
                <a:solidFill>
                  <a:srgbClr val="432338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Роль родителей</a:t>
            </a:r>
            <a:endParaRPr lang="en-US" sz="850" dirty="0"/>
          </a:p>
        </p:txBody>
      </p:sp>
      <p:sp>
        <p:nvSpPr>
          <p:cNvPr id="15" name="Text 12"/>
          <p:cNvSpPr/>
          <p:nvPr/>
        </p:nvSpPr>
        <p:spPr>
          <a:xfrm>
            <a:off x="515392" y="4160713"/>
            <a:ext cx="4684216" cy="125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9000"/>
              </a:lnSpc>
              <a:buNone/>
            </a:pPr>
            <a:r>
              <a:rPr lang="en-US" sz="7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решающая роль поддержки родителей в сохранении беременности</a:t>
            </a:r>
            <a:endParaRPr lang="en-US" sz="750" dirty="0"/>
          </a:p>
        </p:txBody>
      </p:sp>
      <p:sp>
        <p:nvSpPr>
          <p:cNvPr id="16" name="Text 13"/>
          <p:cNvSpPr/>
          <p:nvPr/>
        </p:nvSpPr>
        <p:spPr>
          <a:xfrm>
            <a:off x="394062" y="4576743"/>
            <a:ext cx="4805546" cy="62530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9000"/>
              </a:lnSpc>
              <a:buNone/>
            </a:pPr>
            <a:r>
              <a:rPr lang="en-US" sz="800" b="1" dirty="0">
                <a:solidFill>
                  <a:srgbClr val="FC3A9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Первая реакция на беременность была шоковой у пациенток основной группы в 56,2% случаев, </a:t>
            </a:r>
            <a:endParaRPr lang="ru-RU" sz="800" b="1" dirty="0">
              <a:solidFill>
                <a:srgbClr val="FC3A9C"/>
              </a:solidFill>
              <a:latin typeface="Source Sans 3" pitchFamily="34" charset="0"/>
              <a:ea typeface="Source Sans 3" pitchFamily="34" charset="-122"/>
              <a:cs typeface="Source Sans 3" pitchFamily="34" charset="-120"/>
            </a:endParaRPr>
          </a:p>
          <a:p>
            <a:pPr marL="0" indent="0" algn="ctr">
              <a:lnSpc>
                <a:spcPct val="109000"/>
              </a:lnSpc>
              <a:buNone/>
            </a:pPr>
            <a:r>
              <a:rPr lang="en-US" sz="800" b="1" dirty="0" err="1">
                <a:solidFill>
                  <a:srgbClr val="FC3A9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тогда</a:t>
            </a:r>
            <a:r>
              <a:rPr lang="en-US" sz="800" b="1" dirty="0">
                <a:solidFill>
                  <a:srgbClr val="FC3A9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как в группе сравнения все беременные испытывали радость. Данный результат </a:t>
            </a:r>
            <a:r>
              <a:rPr lang="en-US" sz="800" b="1" dirty="0" err="1">
                <a:solidFill>
                  <a:srgbClr val="FC3A9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согласуется</a:t>
            </a:r>
            <a:r>
              <a:rPr lang="en-US" sz="800" b="1" dirty="0">
                <a:solidFill>
                  <a:srgbClr val="FC3A9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endParaRPr lang="ru-RU" sz="800" b="1" dirty="0">
              <a:solidFill>
                <a:srgbClr val="FC3A9C"/>
              </a:solidFill>
              <a:latin typeface="Source Sans 3" pitchFamily="34" charset="0"/>
              <a:ea typeface="Source Sans 3" pitchFamily="34" charset="-122"/>
              <a:cs typeface="Source Sans 3" pitchFamily="34" charset="-120"/>
            </a:endParaRPr>
          </a:p>
          <a:p>
            <a:pPr marL="0" indent="0" algn="ctr">
              <a:lnSpc>
                <a:spcPct val="109000"/>
              </a:lnSpc>
              <a:buNone/>
            </a:pPr>
            <a:r>
              <a:rPr lang="en-US" sz="800" b="1" dirty="0" err="1">
                <a:solidFill>
                  <a:srgbClr val="FC3A9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</a:t>
            </a:r>
            <a:r>
              <a:rPr lang="en-US" sz="800" b="1" dirty="0">
                <a:solidFill>
                  <a:srgbClr val="FC3A9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литературными данными о роли неполной семьи как значимого предиктора ранней беременности.</a:t>
            </a:r>
            <a:endParaRPr lang="en-US" sz="800" b="1" dirty="0">
              <a:solidFill>
                <a:srgbClr val="FC3A9C"/>
              </a:solidFill>
            </a:endParaRPr>
          </a:p>
        </p:txBody>
      </p:sp>
      <p:pic>
        <p:nvPicPr>
          <p:cNvPr id="9224" name="Picture 8" descr="Скачать картинки Плачущий подросток, стоковые фото Плачущий подросток в  хорошем качестве | DepositPhotos">
            <a:extLst>
              <a:ext uri="{FF2B5EF4-FFF2-40B4-BE49-F238E27FC236}">
                <a16:creationId xmlns:a16="http://schemas.microsoft.com/office/drawing/2014/main" id="{53B114CF-16AA-2287-5CF2-828E178C2B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2" t="-425" r="40587" b="425"/>
          <a:stretch/>
        </p:blipFill>
        <p:spPr bwMode="auto">
          <a:xfrm>
            <a:off x="5375621" y="-78060"/>
            <a:ext cx="3820759" cy="522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577" y="422449"/>
            <a:ext cx="8096845" cy="7920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50" dirty="0">
                <a:solidFill>
                  <a:srgbClr val="371A2D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Соматический статус и акушерские осложнения</a:t>
            </a:r>
            <a:endParaRPr lang="en-US" sz="2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77" y="1532558"/>
            <a:ext cx="3879430" cy="279241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740994" y="1517377"/>
            <a:ext cx="2062460" cy="198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371A2D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Ключевые находки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4740994" y="1836538"/>
            <a:ext cx="3884191" cy="195723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342900" indent="-342900" algn="l">
              <a:lnSpc>
                <a:spcPct val="127000"/>
              </a:lnSpc>
              <a:buSzPct val="100000"/>
              <a:buChar char="•"/>
            </a:pPr>
            <a:r>
              <a:rPr lang="en-US" sz="11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Дефицит массы тела (ИМТ &lt;18,5) — </a:t>
            </a:r>
            <a:r>
              <a:rPr lang="en-US" sz="1100" b="1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 4,7 раза чаще</a:t>
            </a:r>
            <a:r>
              <a:rPr lang="en-US" sz="11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100" dirty="0" err="1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у</a:t>
            </a:r>
            <a:r>
              <a:rPr lang="en-US" sz="11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100" dirty="0" err="1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несовершеннолетних</a:t>
            </a:r>
            <a:r>
              <a:rPr lang="ru-RU" sz="11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чем в группе сравнения</a:t>
            </a:r>
            <a:endParaRPr lang="en-US" sz="1100" dirty="0"/>
          </a:p>
          <a:p>
            <a:pPr marL="342900" indent="-342900" algn="l">
              <a:lnSpc>
                <a:spcPct val="127000"/>
              </a:lnSpc>
              <a:buSzPct val="100000"/>
              <a:buChar char="•"/>
            </a:pPr>
            <a:r>
              <a:rPr lang="en-US" sz="11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Вегетативные дисфункции — </a:t>
            </a:r>
            <a:r>
              <a:rPr lang="en-US" sz="1100" b="1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 3,75 раза чаще</a:t>
            </a:r>
            <a:endParaRPr lang="en-US" sz="1100" dirty="0"/>
          </a:p>
          <a:p>
            <a:pPr marL="342900" indent="-342900" algn="l">
              <a:lnSpc>
                <a:spcPct val="127000"/>
              </a:lnSpc>
              <a:buSzPct val="100000"/>
              <a:buChar char="•"/>
            </a:pPr>
            <a:r>
              <a:rPr lang="en-US" sz="11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Угроза невынашивания в I триместре — </a:t>
            </a:r>
            <a:r>
              <a:rPr lang="en-US" sz="1100" b="1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 3 раза чаще</a:t>
            </a:r>
            <a:r>
              <a:rPr lang="en-US" sz="11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(p&lt;0,05)</a:t>
            </a:r>
            <a:endParaRPr lang="en-US" sz="1100" dirty="0"/>
          </a:p>
          <a:p>
            <a:pPr marL="342900" indent="-342900" algn="l">
              <a:lnSpc>
                <a:spcPct val="127000"/>
              </a:lnSpc>
              <a:buSzPct val="100000"/>
              <a:buChar char="•"/>
            </a:pPr>
            <a:r>
              <a:rPr lang="en-US" sz="11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Угроза во II триместре — </a:t>
            </a:r>
            <a:r>
              <a:rPr lang="en-US" sz="1100" b="1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почти в 4 раза чаще</a:t>
            </a:r>
            <a:r>
              <a:rPr lang="en-US" sz="11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(p&lt;0,05)</a:t>
            </a:r>
            <a:endParaRPr lang="en-US" sz="1100" dirty="0"/>
          </a:p>
          <a:p>
            <a:pPr marL="342900" indent="-342900" algn="l">
              <a:lnSpc>
                <a:spcPct val="127000"/>
              </a:lnSpc>
              <a:buSzPct val="100000"/>
              <a:buChar char="•"/>
            </a:pPr>
            <a:r>
              <a:rPr lang="en-US" sz="11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Анемия 1–2-й степени — у </a:t>
            </a:r>
            <a:r>
              <a:rPr lang="en-US" sz="1100" b="1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40,6%</a:t>
            </a:r>
            <a:r>
              <a:rPr lang="en-US" sz="11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ru-RU" sz="11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пациентов основной группы, </a:t>
            </a:r>
            <a:r>
              <a:rPr lang="en-US" sz="1100" dirty="0" err="1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против</a:t>
            </a:r>
            <a:r>
              <a:rPr lang="en-US" sz="11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25</a:t>
            </a:r>
            <a:r>
              <a:rPr lang="ru-RU" sz="11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,0 </a:t>
            </a:r>
            <a:r>
              <a:rPr lang="en-US" sz="11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%</a:t>
            </a:r>
            <a:r>
              <a:rPr lang="ru-RU" sz="11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 пациентов группы сравнения</a:t>
            </a:r>
            <a:endParaRPr lang="en-US" sz="1100" dirty="0"/>
          </a:p>
          <a:p>
            <a:pPr marL="342900" indent="-342900" algn="l">
              <a:lnSpc>
                <a:spcPct val="127000"/>
              </a:lnSpc>
              <a:buSzPct val="100000"/>
              <a:buChar char="•"/>
            </a:pPr>
            <a:r>
              <a:rPr lang="en-US" sz="11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Преждевременные роды — </a:t>
            </a:r>
            <a:r>
              <a:rPr lang="en-US" sz="1100" b="1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 2 </a:t>
            </a:r>
            <a:r>
              <a:rPr lang="en-US" sz="1100" b="1" dirty="0" err="1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раза</a:t>
            </a:r>
            <a:r>
              <a:rPr lang="en-US" sz="1100" b="1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100" b="1" dirty="0" err="1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чаще</a:t>
            </a:r>
            <a:r>
              <a:rPr lang="ru-RU" sz="1100" b="1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ru-RU" sz="11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у несовершеннолетних</a:t>
            </a:r>
            <a:endParaRPr lang="en-US" sz="1100" dirty="0"/>
          </a:p>
        </p:txBody>
      </p:sp>
      <p:sp>
        <p:nvSpPr>
          <p:cNvPr id="6" name="Text 3"/>
          <p:cNvSpPr/>
          <p:nvPr/>
        </p:nvSpPr>
        <p:spPr>
          <a:xfrm>
            <a:off x="4740994" y="4048795"/>
            <a:ext cx="3884191" cy="81825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100" b="1" dirty="0">
                <a:solidFill>
                  <a:srgbClr val="FC3A9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Хронические соматические заболевания </a:t>
            </a:r>
            <a:r>
              <a:rPr lang="en-US" sz="1100" b="1" dirty="0" err="1">
                <a:solidFill>
                  <a:srgbClr val="FC3A9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диагностированы</a:t>
            </a:r>
            <a:r>
              <a:rPr lang="en-US" sz="1100" b="1" dirty="0">
                <a:solidFill>
                  <a:srgbClr val="FC3A9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endParaRPr lang="ru-RU" sz="1100" b="1" dirty="0">
              <a:solidFill>
                <a:srgbClr val="FC3A9C"/>
              </a:solidFill>
              <a:latin typeface="Source Sans 3" pitchFamily="34" charset="0"/>
              <a:ea typeface="Source Sans 3" pitchFamily="34" charset="-122"/>
              <a:cs typeface="Source Sans 3" pitchFamily="34" charset="-120"/>
            </a:endParaRPr>
          </a:p>
          <a:p>
            <a:pPr marL="0" indent="0" algn="l">
              <a:lnSpc>
                <a:spcPct val="127000"/>
              </a:lnSpc>
              <a:buNone/>
            </a:pPr>
            <a:r>
              <a:rPr lang="en-US" sz="1100" b="1" dirty="0" err="1">
                <a:solidFill>
                  <a:srgbClr val="FC3A9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у</a:t>
            </a:r>
            <a:r>
              <a:rPr lang="en-US" sz="1100" b="1" dirty="0">
                <a:solidFill>
                  <a:srgbClr val="FC3A9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15,6% юных беременных (в группе сравнения — у 5%), </a:t>
            </a:r>
            <a:endParaRPr lang="ru-RU" sz="1100" b="1" dirty="0">
              <a:solidFill>
                <a:srgbClr val="FC3A9C"/>
              </a:solidFill>
              <a:latin typeface="Source Sans 3" pitchFamily="34" charset="0"/>
              <a:ea typeface="Source Sans 3" pitchFamily="34" charset="-122"/>
              <a:cs typeface="Source Sans 3" pitchFamily="34" charset="-120"/>
            </a:endParaRPr>
          </a:p>
          <a:p>
            <a:pPr marL="0" indent="0" algn="l">
              <a:lnSpc>
                <a:spcPct val="127000"/>
              </a:lnSpc>
              <a:buNone/>
            </a:pPr>
            <a:r>
              <a:rPr lang="en-US" sz="1100" b="1" dirty="0" err="1">
                <a:solidFill>
                  <a:srgbClr val="FC3A9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</a:t>
            </a:r>
            <a:r>
              <a:rPr lang="en-US" sz="1100" b="1" dirty="0">
                <a:solidFill>
                  <a:srgbClr val="FC3A9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преобладанием малых аномалий развития сердца (9,4%) </a:t>
            </a:r>
            <a:endParaRPr lang="ru-RU" sz="1100" b="1" dirty="0">
              <a:solidFill>
                <a:srgbClr val="FC3A9C"/>
              </a:solidFill>
              <a:latin typeface="Source Sans 3" pitchFamily="34" charset="0"/>
              <a:ea typeface="Source Sans 3" pitchFamily="34" charset="-122"/>
              <a:cs typeface="Source Sans 3" pitchFamily="34" charset="-120"/>
            </a:endParaRPr>
          </a:p>
          <a:p>
            <a:pPr marL="0" indent="0" algn="l">
              <a:lnSpc>
                <a:spcPct val="127000"/>
              </a:lnSpc>
              <a:buNone/>
            </a:pPr>
            <a:r>
              <a:rPr lang="en-US" sz="1100" b="1" dirty="0" err="1">
                <a:solidFill>
                  <a:srgbClr val="FC3A9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и</a:t>
            </a:r>
            <a:r>
              <a:rPr lang="en-US" sz="1100" b="1" dirty="0">
                <a:solidFill>
                  <a:srgbClr val="FC3A9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дисфункции щитовидной железы (6,2%).</a:t>
            </a:r>
            <a:endParaRPr lang="en-US" sz="1100" b="1" dirty="0">
              <a:solidFill>
                <a:srgbClr val="FC3A9C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E61DB8-F25D-802B-2FA5-6062926B9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5560" y="4675518"/>
            <a:ext cx="1728439" cy="40607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103DED9-0A74-B506-B3FF-B543B96E9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5800" y="4586298"/>
            <a:ext cx="2108200" cy="495300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523577" y="526703"/>
            <a:ext cx="7688089" cy="396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50" dirty="0">
                <a:solidFill>
                  <a:srgbClr val="371A2D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Психоэмоциональный статус: шкала HADS</a:t>
            </a:r>
            <a:endParaRPr lang="en-US" sz="2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77" y="1240780"/>
            <a:ext cx="3879430" cy="279241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740994" y="1225600"/>
            <a:ext cx="4324350" cy="198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371A2D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Результаты психометрического исследования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4740994" y="1544762"/>
            <a:ext cx="3884191" cy="164998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2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Клинически выраженная </a:t>
            </a:r>
            <a:r>
              <a:rPr lang="en-US" sz="1200" b="1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тревога</a:t>
            </a:r>
            <a:r>
              <a:rPr lang="en-US" sz="12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(≥11 баллов) — у </a:t>
            </a:r>
            <a:r>
              <a:rPr lang="en-US" sz="1200" b="1" dirty="0">
                <a:solidFill>
                  <a:srgbClr val="E851B2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15,6%</a:t>
            </a:r>
            <a:r>
              <a:rPr lang="en-US" sz="12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несовершеннолетних против 0% в группе сравнения (p&lt;0,05)</a:t>
            </a:r>
            <a:endParaRPr lang="en-US" sz="1200" dirty="0"/>
          </a:p>
          <a:p>
            <a:pPr marL="0" indent="0" algn="l">
              <a:lnSpc>
                <a:spcPct val="127000"/>
              </a:lnSpc>
              <a:buNone/>
            </a:pPr>
            <a:r>
              <a:rPr lang="en-US" sz="12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Клинически выраженная </a:t>
            </a:r>
            <a:r>
              <a:rPr lang="en-US" sz="1200" b="1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депрессия</a:t>
            </a:r>
            <a:r>
              <a:rPr lang="en-US" sz="12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(≥11 баллов) — у </a:t>
            </a:r>
            <a:r>
              <a:rPr lang="en-US" sz="1200" b="1" dirty="0">
                <a:solidFill>
                  <a:srgbClr val="E851B2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15,6%</a:t>
            </a:r>
            <a:r>
              <a:rPr lang="en-US" sz="12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несовершеннолетних против 0% в группе сравнения (p&lt;0,05)</a:t>
            </a:r>
            <a:endParaRPr lang="en-US" sz="1200" dirty="0"/>
          </a:p>
          <a:p>
            <a:pPr marL="0" indent="0" algn="l">
              <a:lnSpc>
                <a:spcPct val="127000"/>
              </a:lnSpc>
              <a:buNone/>
            </a:pPr>
            <a:r>
              <a:rPr lang="en-US" sz="12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Субклинические формы тревоги и депрессии (8–10 баллов) встречались с одинаковой частотой в обеих группах — по 9,4–10% (p&gt;0,05).</a:t>
            </a:r>
            <a:endParaRPr lang="en-US" sz="1200" dirty="0"/>
          </a:p>
        </p:txBody>
      </p:sp>
      <p:sp>
        <p:nvSpPr>
          <p:cNvPr id="6" name="Shape 3"/>
          <p:cNvSpPr/>
          <p:nvPr/>
        </p:nvSpPr>
        <p:spPr>
          <a:xfrm>
            <a:off x="4740994" y="3901242"/>
            <a:ext cx="3884191" cy="1149325"/>
          </a:xfrm>
          <a:prstGeom prst="roundRect">
            <a:avLst>
              <a:gd name="adj" fmla="val 4921"/>
            </a:avLst>
          </a:prstGeom>
          <a:solidFill>
            <a:srgbClr val="FCF2B5"/>
          </a:solidFill>
          <a:ln/>
        </p:spPr>
        <p:txBody>
          <a:bodyPr/>
          <a:lstStyle/>
          <a:p>
            <a:endParaRPr lang="ru-BY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9826" y="3983124"/>
            <a:ext cx="168250" cy="13461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165582" y="3976238"/>
            <a:ext cx="3312096" cy="9945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У 15,6% несовершеннолетних беременных выявлен клинический уровень тревоги и депрессии, </a:t>
            </a:r>
            <a:endParaRPr lang="ru-RU" sz="1200" b="1" dirty="0">
              <a:solidFill>
                <a:srgbClr val="000000"/>
              </a:solidFill>
              <a:latin typeface="Source Sans 3" pitchFamily="34" charset="0"/>
              <a:ea typeface="Source Sans 3" pitchFamily="34" charset="-122"/>
              <a:cs typeface="Source Sans 3" pitchFamily="34" charset="-120"/>
            </a:endParaRPr>
          </a:p>
          <a:p>
            <a:pPr marL="0" indent="0" algn="l">
              <a:lnSpc>
                <a:spcPct val="127000"/>
              </a:lnSpc>
              <a:buNone/>
            </a:pPr>
            <a:r>
              <a:rPr lang="en-US" sz="1200" b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требующий</a:t>
            </a:r>
            <a:r>
              <a:rPr lang="en-US" sz="12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квалифицированной психиатрической/</a:t>
            </a:r>
            <a:r>
              <a:rPr lang="en-US" sz="1200" b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психотерапевтической</a:t>
            </a:r>
            <a:r>
              <a:rPr lang="en-US" sz="12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помощи</a:t>
            </a:r>
            <a:r>
              <a:rPr lang="ru-RU" sz="12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2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09290" y="346535"/>
            <a:ext cx="4667845" cy="66005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371A2D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Обсуждение: патогенетическая связь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523577" y="1133017"/>
            <a:ext cx="4773252" cy="8876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0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Полученные данные согласуются с результатами других исследователей, указывающих на более выраженные формы аффективных расстройств у юных беременных женщин. По данным современных исследований, распространённость тревожных расстройств среди беременных подростков достигает 25–30%, а депрессивных — 15–20%, что в 2–3 раза превышает показатели в группе беременных более старшего репродуктивного возраста.</a:t>
            </a:r>
            <a:endParaRPr lang="en-US" sz="1000" dirty="0"/>
          </a:p>
        </p:txBody>
      </p:sp>
      <p:sp>
        <p:nvSpPr>
          <p:cNvPr id="5" name="Shape 2"/>
          <p:cNvSpPr/>
          <p:nvPr/>
        </p:nvSpPr>
        <p:spPr>
          <a:xfrm>
            <a:off x="523577" y="2262988"/>
            <a:ext cx="4667845" cy="782464"/>
          </a:xfrm>
          <a:prstGeom prst="roundRect">
            <a:avLst>
              <a:gd name="adj" fmla="val 8765"/>
            </a:avLst>
          </a:prstGeom>
          <a:solidFill>
            <a:srgbClr val="FFFFFF">
              <a:alpha val="95000"/>
            </a:srgbClr>
          </a:solidFill>
          <a:ln w="14288">
            <a:solidFill>
              <a:srgbClr val="DFB8D1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520720" y="2200071"/>
            <a:ext cx="45719" cy="729536"/>
          </a:xfrm>
          <a:prstGeom prst="roundRect">
            <a:avLst>
              <a:gd name="adj" fmla="val 82464"/>
            </a:avLst>
          </a:prstGeom>
          <a:solidFill>
            <a:srgbClr val="E851B2"/>
          </a:solidFill>
          <a:ln/>
        </p:spPr>
      </p:sp>
      <p:sp>
        <p:nvSpPr>
          <p:cNvPr id="7" name="Text 4"/>
          <p:cNvSpPr/>
          <p:nvPr/>
        </p:nvSpPr>
        <p:spPr>
          <a:xfrm>
            <a:off x="692869" y="2273573"/>
            <a:ext cx="2259583" cy="164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00" dirty="0">
                <a:solidFill>
                  <a:srgbClr val="FC3A9C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Психоэмоциональный дистресс</a:t>
            </a:r>
            <a:endParaRPr lang="en-US" sz="1000" dirty="0">
              <a:solidFill>
                <a:srgbClr val="FC3A9C"/>
              </a:solidFill>
            </a:endParaRPr>
          </a:p>
        </p:txBody>
      </p:sp>
      <p:sp>
        <p:nvSpPr>
          <p:cNvPr id="8" name="Text 5"/>
          <p:cNvSpPr/>
          <p:nvPr/>
        </p:nvSpPr>
        <p:spPr>
          <a:xfrm>
            <a:off x="692869" y="2489002"/>
            <a:ext cx="4372124" cy="31417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0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Тревога и депрессия выступают самостоятельным </a:t>
            </a:r>
            <a:r>
              <a:rPr lang="en-US" sz="1000" b="1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патогенетическим звеном</a:t>
            </a:r>
            <a:r>
              <a:rPr lang="en-US" sz="10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в развитии акушерских осложнений</a:t>
            </a:r>
            <a:endParaRPr lang="en-US" sz="1000" dirty="0"/>
          </a:p>
        </p:txBody>
      </p:sp>
      <p:sp>
        <p:nvSpPr>
          <p:cNvPr id="9" name="Shape 6"/>
          <p:cNvSpPr/>
          <p:nvPr/>
        </p:nvSpPr>
        <p:spPr>
          <a:xfrm>
            <a:off x="523577" y="3118954"/>
            <a:ext cx="4667845" cy="782464"/>
          </a:xfrm>
          <a:prstGeom prst="roundRect">
            <a:avLst>
              <a:gd name="adj" fmla="val 8765"/>
            </a:avLst>
          </a:prstGeom>
          <a:solidFill>
            <a:srgbClr val="FFFFFF">
              <a:alpha val="95000"/>
            </a:srgbClr>
          </a:solidFill>
          <a:ln w="14288">
            <a:solidFill>
              <a:srgbClr val="DFB8D1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509290" y="3013695"/>
            <a:ext cx="57150" cy="782464"/>
          </a:xfrm>
          <a:prstGeom prst="roundRect">
            <a:avLst>
              <a:gd name="adj" fmla="val 82464"/>
            </a:avLst>
          </a:prstGeom>
          <a:solidFill>
            <a:srgbClr val="E851B2"/>
          </a:solidFill>
          <a:ln/>
        </p:spPr>
      </p:sp>
      <p:sp>
        <p:nvSpPr>
          <p:cNvPr id="11" name="Text 8"/>
          <p:cNvSpPr/>
          <p:nvPr/>
        </p:nvSpPr>
        <p:spPr>
          <a:xfrm>
            <a:off x="692869" y="3140125"/>
            <a:ext cx="1733401" cy="164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00" dirty="0">
                <a:solidFill>
                  <a:srgbClr val="FC3A9C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Механизмы воздействия</a:t>
            </a:r>
            <a:endParaRPr lang="en-US" sz="1000" dirty="0">
              <a:solidFill>
                <a:srgbClr val="FC3A9C"/>
              </a:solidFill>
            </a:endParaRPr>
          </a:p>
        </p:txBody>
      </p:sp>
      <p:sp>
        <p:nvSpPr>
          <p:cNvPr id="12" name="Text 9"/>
          <p:cNvSpPr/>
          <p:nvPr/>
        </p:nvSpPr>
        <p:spPr>
          <a:xfrm>
            <a:off x="692869" y="3355553"/>
            <a:ext cx="4372124" cy="31417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0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Опосредованно через </a:t>
            </a:r>
            <a:r>
              <a:rPr lang="en-US" sz="1000" b="1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вегетативные дисфункции, гормональный дисбаланс</a:t>
            </a:r>
            <a:r>
              <a:rPr lang="en-US" sz="10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и нарушение маточно-плацентарного кровотока</a:t>
            </a:r>
            <a:endParaRPr lang="en-US" sz="1000" dirty="0"/>
          </a:p>
        </p:txBody>
      </p:sp>
      <p:sp>
        <p:nvSpPr>
          <p:cNvPr id="13" name="Shape 10"/>
          <p:cNvSpPr/>
          <p:nvPr/>
        </p:nvSpPr>
        <p:spPr>
          <a:xfrm>
            <a:off x="523577" y="3964335"/>
            <a:ext cx="4667845" cy="782464"/>
          </a:xfrm>
          <a:prstGeom prst="roundRect">
            <a:avLst>
              <a:gd name="adj" fmla="val 8765"/>
            </a:avLst>
          </a:prstGeom>
          <a:solidFill>
            <a:srgbClr val="FFFFFF">
              <a:alpha val="95000"/>
            </a:srgbClr>
          </a:solidFill>
          <a:ln w="14288">
            <a:solidFill>
              <a:srgbClr val="DFB8D1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509290" y="3880247"/>
            <a:ext cx="57150" cy="782464"/>
          </a:xfrm>
          <a:prstGeom prst="roundRect">
            <a:avLst>
              <a:gd name="adj" fmla="val 82464"/>
            </a:avLst>
          </a:prstGeom>
          <a:solidFill>
            <a:srgbClr val="E851B2"/>
          </a:solidFill>
          <a:ln/>
        </p:spPr>
      </p:sp>
      <p:sp>
        <p:nvSpPr>
          <p:cNvPr id="15" name="Text 12"/>
          <p:cNvSpPr/>
          <p:nvPr/>
        </p:nvSpPr>
        <p:spPr>
          <a:xfrm>
            <a:off x="692869" y="4006676"/>
            <a:ext cx="2085975" cy="164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00" dirty="0">
                <a:solidFill>
                  <a:srgbClr val="FC3A9C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Взаимосвязь с осложнениями</a:t>
            </a:r>
            <a:endParaRPr lang="en-US" sz="1000" dirty="0">
              <a:solidFill>
                <a:srgbClr val="FC3A9C"/>
              </a:solidFill>
            </a:endParaRPr>
          </a:p>
        </p:txBody>
      </p:sp>
      <p:sp>
        <p:nvSpPr>
          <p:cNvPr id="16" name="Text 13"/>
          <p:cNvSpPr/>
          <p:nvPr/>
        </p:nvSpPr>
        <p:spPr>
          <a:xfrm>
            <a:off x="692869" y="4222105"/>
            <a:ext cx="4372124" cy="31417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0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Выявлена связь психоэмоционального дистресса, девиантных форм поведения с </a:t>
            </a:r>
            <a:r>
              <a:rPr lang="en-US" sz="1000" b="1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угрозой невынашивания и анемией</a:t>
            </a:r>
            <a:r>
              <a:rPr lang="en-US" sz="10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беременных</a:t>
            </a:r>
            <a:endParaRPr lang="en-US" sz="1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B5EC1F-8963-0C0C-00E4-A7EA496FD948}"/>
              </a:ext>
            </a:extLst>
          </p:cNvPr>
          <p:cNvSpPr txBox="1"/>
          <p:nvPr/>
        </p:nvSpPr>
        <p:spPr>
          <a:xfrm>
            <a:off x="0" y="4936714"/>
            <a:ext cx="92194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ru-BY" sz="50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Петрова НВ, Куликова ЕА. Тревожно-депрессивные состояния у несовершеннолетних беременных.</a:t>
            </a:r>
            <a:r>
              <a:rPr lang="ru-BY" sz="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BY" sz="5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Медицинская психология в России</a:t>
            </a:r>
            <a:r>
              <a:rPr lang="ru-BY" sz="50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2023;(3):12-19.</a:t>
            </a:r>
            <a:endParaRPr lang="ru-BY" sz="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/>
            <a:r>
              <a:rPr lang="ru-BY" sz="50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Manglick M, Rajaratnam N, Taft A. Anxiety and depression in pregnant adolescents: a systematic review and meta-analysis.</a:t>
            </a:r>
            <a:r>
              <a:rPr lang="ru-BY" sz="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BY" sz="5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 Affect Disord</a:t>
            </a:r>
            <a:r>
              <a:rPr lang="ru-BY" sz="50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2024;350:456-468. doi: 10.1016/j.jad.2024.01.089</a:t>
            </a:r>
            <a:endParaRPr lang="ru-BY" sz="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577" y="446856"/>
            <a:ext cx="3449389" cy="3740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350" dirty="0">
                <a:solidFill>
                  <a:srgbClr val="371A2D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Выводы</a:t>
            </a:r>
            <a:endParaRPr lang="en-US" sz="2350" dirty="0"/>
          </a:p>
        </p:txBody>
      </p:sp>
      <p:sp>
        <p:nvSpPr>
          <p:cNvPr id="3" name="Shape 1"/>
          <p:cNvSpPr/>
          <p:nvPr/>
        </p:nvSpPr>
        <p:spPr>
          <a:xfrm>
            <a:off x="523577" y="1037034"/>
            <a:ext cx="286122" cy="286122"/>
          </a:xfrm>
          <a:prstGeom prst="roundRect">
            <a:avLst>
              <a:gd name="adj" fmla="val 18668"/>
            </a:avLst>
          </a:prstGeom>
          <a:solidFill>
            <a:srgbClr val="F9D2EB"/>
          </a:solidFill>
          <a:ln w="4763">
            <a:solidFill>
              <a:srgbClr val="DFB8D1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76858" y="1067879"/>
            <a:ext cx="179487" cy="22435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432338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1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917749" y="1080715"/>
            <a:ext cx="2952155" cy="1870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32338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Сниженные </a:t>
            </a:r>
            <a:r>
              <a:rPr lang="en-US" sz="1200" b="1" dirty="0" err="1">
                <a:solidFill>
                  <a:srgbClr val="432338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адаптационные</a:t>
            </a:r>
            <a:r>
              <a:rPr lang="en-US" sz="1200" b="1" dirty="0">
                <a:solidFill>
                  <a:srgbClr val="432338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 </a:t>
            </a:r>
            <a:r>
              <a:rPr lang="en-US" sz="1200" b="1" dirty="0" err="1">
                <a:solidFill>
                  <a:srgbClr val="432338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резервы</a:t>
            </a:r>
            <a:r>
              <a:rPr lang="ru-RU" sz="1200" b="1" dirty="0">
                <a:solidFill>
                  <a:srgbClr val="432338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 несовершеннолетних</a:t>
            </a:r>
            <a:endParaRPr lang="en-US" sz="1200" b="1" dirty="0"/>
          </a:p>
        </p:txBody>
      </p:sp>
      <p:sp>
        <p:nvSpPr>
          <p:cNvPr id="6" name="Text 4"/>
          <p:cNvSpPr/>
          <p:nvPr/>
        </p:nvSpPr>
        <p:spPr>
          <a:xfrm>
            <a:off x="917749" y="1332533"/>
            <a:ext cx="7702674" cy="1881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3000"/>
              </a:lnSpc>
              <a:buNone/>
            </a:pPr>
            <a:r>
              <a:rPr lang="ru-RU" sz="11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Д</a:t>
            </a:r>
            <a:r>
              <a:rPr lang="en-US" sz="1100" dirty="0" err="1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ефицит</a:t>
            </a:r>
            <a:r>
              <a:rPr lang="en-US" sz="11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массы тела — 46,9%, вегетативные дисфункции — 37,5%, </a:t>
            </a:r>
            <a:r>
              <a:rPr lang="en-US" sz="1100" dirty="0" err="1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девиантное</a:t>
            </a:r>
            <a:r>
              <a:rPr lang="en-US" sz="11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поведение — 25%, неполные семьи — 68,8%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523577" y="1736899"/>
            <a:ext cx="286122" cy="286122"/>
          </a:xfrm>
          <a:prstGeom prst="roundRect">
            <a:avLst>
              <a:gd name="adj" fmla="val 18668"/>
            </a:avLst>
          </a:prstGeom>
          <a:solidFill>
            <a:srgbClr val="F9D2EB"/>
          </a:solidFill>
          <a:ln w="4763">
            <a:solidFill>
              <a:srgbClr val="DFB8D1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576858" y="1767743"/>
            <a:ext cx="179487" cy="22435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432338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2</a:t>
            </a: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917749" y="1780580"/>
            <a:ext cx="3341043" cy="1870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432338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Клинические аффективные расстройства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917749" y="2032397"/>
            <a:ext cx="7702674" cy="1881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1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Тревога и депрессия (≥11 баллов HADS) — у </a:t>
            </a:r>
            <a:r>
              <a:rPr lang="en-US" sz="1100" b="1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15,6%</a:t>
            </a:r>
            <a:r>
              <a:rPr lang="en-US" sz="11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юных беременных; в группе сравнения (20–22 года) — отсутствовали (p&lt;0,05)</a:t>
            </a:r>
            <a:endParaRPr lang="en-US" sz="1100" dirty="0"/>
          </a:p>
        </p:txBody>
      </p:sp>
      <p:sp>
        <p:nvSpPr>
          <p:cNvPr id="11" name="Shape 9"/>
          <p:cNvSpPr/>
          <p:nvPr/>
        </p:nvSpPr>
        <p:spPr>
          <a:xfrm>
            <a:off x="523577" y="2436763"/>
            <a:ext cx="286122" cy="286122"/>
          </a:xfrm>
          <a:prstGeom prst="roundRect">
            <a:avLst>
              <a:gd name="adj" fmla="val 18668"/>
            </a:avLst>
          </a:prstGeom>
          <a:solidFill>
            <a:srgbClr val="F9D2EB"/>
          </a:solidFill>
          <a:ln w="4763">
            <a:solidFill>
              <a:srgbClr val="DFB8D1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576858" y="2467608"/>
            <a:ext cx="179487" cy="22435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432338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3</a:t>
            </a:r>
            <a:endParaRPr lang="en-US" sz="1400" dirty="0"/>
          </a:p>
        </p:txBody>
      </p:sp>
      <p:sp>
        <p:nvSpPr>
          <p:cNvPr id="13" name="Text 11"/>
          <p:cNvSpPr/>
          <p:nvPr/>
        </p:nvSpPr>
        <p:spPr>
          <a:xfrm>
            <a:off x="917749" y="2480444"/>
            <a:ext cx="1997869" cy="1870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432338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Акушерские осложнения</a:t>
            </a:r>
            <a:endParaRPr lang="en-US" sz="1200" dirty="0"/>
          </a:p>
        </p:txBody>
      </p:sp>
      <p:sp>
        <p:nvSpPr>
          <p:cNvPr id="14" name="Text 12"/>
          <p:cNvSpPr/>
          <p:nvPr/>
        </p:nvSpPr>
        <p:spPr>
          <a:xfrm>
            <a:off x="917749" y="2732261"/>
            <a:ext cx="7702674" cy="1881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1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Достоверно чаще: угроза прерывания в I триместре (31,2% </a:t>
            </a:r>
            <a:r>
              <a:rPr lang="ru-RU" sz="11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основной группы против </a:t>
            </a:r>
            <a:r>
              <a:rPr lang="en-US" sz="11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10%</a:t>
            </a:r>
            <a:r>
              <a:rPr lang="ru-RU" sz="11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группы сравнения</a:t>
            </a:r>
            <a:r>
              <a:rPr lang="en-US" sz="11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),</a:t>
            </a:r>
            <a:endParaRPr lang="ru-RU" sz="1100" dirty="0">
              <a:solidFill>
                <a:srgbClr val="432338"/>
              </a:solidFill>
              <a:latin typeface="Source Sans 3" pitchFamily="34" charset="0"/>
              <a:ea typeface="Source Sans 3" pitchFamily="34" charset="-122"/>
              <a:cs typeface="Source Sans 3" pitchFamily="34" charset="-120"/>
            </a:endParaRPr>
          </a:p>
          <a:p>
            <a:pPr marL="0" indent="0" algn="l">
              <a:lnSpc>
                <a:spcPct val="123000"/>
              </a:lnSpc>
              <a:buNone/>
            </a:pPr>
            <a:r>
              <a:rPr lang="en-US" sz="11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во II триместре (18,8% </a:t>
            </a:r>
            <a:r>
              <a:rPr lang="ru-RU" sz="11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против</a:t>
            </a:r>
            <a:r>
              <a:rPr lang="en-US" sz="11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5%), анемия (40,6% </a:t>
            </a:r>
            <a:r>
              <a:rPr lang="ru-RU" sz="11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против </a:t>
            </a:r>
            <a:r>
              <a:rPr lang="en-US" sz="11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25%)</a:t>
            </a:r>
            <a:endParaRPr lang="en-US" sz="1100" dirty="0"/>
          </a:p>
        </p:txBody>
      </p:sp>
      <p:sp>
        <p:nvSpPr>
          <p:cNvPr id="15" name="Shape 13"/>
          <p:cNvSpPr/>
          <p:nvPr/>
        </p:nvSpPr>
        <p:spPr>
          <a:xfrm>
            <a:off x="523577" y="3136627"/>
            <a:ext cx="286122" cy="286122"/>
          </a:xfrm>
          <a:prstGeom prst="roundRect">
            <a:avLst>
              <a:gd name="adj" fmla="val 18668"/>
            </a:avLst>
          </a:prstGeom>
          <a:solidFill>
            <a:srgbClr val="F9D2EB"/>
          </a:solidFill>
          <a:ln w="4763">
            <a:solidFill>
              <a:srgbClr val="DFB8D1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576858" y="3167472"/>
            <a:ext cx="179487" cy="22435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432338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4</a:t>
            </a:r>
            <a:endParaRPr lang="en-US" sz="1400" dirty="0"/>
          </a:p>
        </p:txBody>
      </p:sp>
      <p:sp>
        <p:nvSpPr>
          <p:cNvPr id="17" name="Text 15"/>
          <p:cNvSpPr/>
          <p:nvPr/>
        </p:nvSpPr>
        <p:spPr>
          <a:xfrm>
            <a:off x="917749" y="3180308"/>
            <a:ext cx="3344614" cy="1870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432338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Скрининг и междисциплинарный подход</a:t>
            </a:r>
            <a:endParaRPr lang="en-US" sz="1200" dirty="0"/>
          </a:p>
        </p:txBody>
      </p:sp>
      <p:sp>
        <p:nvSpPr>
          <p:cNvPr id="18" name="Text 16"/>
          <p:cNvSpPr/>
          <p:nvPr/>
        </p:nvSpPr>
        <p:spPr>
          <a:xfrm>
            <a:off x="917749" y="3432125"/>
            <a:ext cx="7702674" cy="37638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1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Психоэмоциональный дистресс — патогенетический фактор осложнений. </a:t>
            </a:r>
            <a:r>
              <a:rPr lang="en-US" sz="1100" b="1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Обязателен скрининг HADS</a:t>
            </a:r>
            <a:r>
              <a:rPr lang="en-US" sz="11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при постановке на учёт и в динамике; порог ≥11 баллов — основание для направления к психиатру/психотерапевту</a:t>
            </a:r>
            <a:endParaRPr lang="en-US" sz="1100" dirty="0"/>
          </a:p>
        </p:txBody>
      </p:sp>
      <p:sp>
        <p:nvSpPr>
          <p:cNvPr id="19" name="Shape 17"/>
          <p:cNvSpPr/>
          <p:nvPr/>
        </p:nvSpPr>
        <p:spPr>
          <a:xfrm>
            <a:off x="523577" y="4024685"/>
            <a:ext cx="286122" cy="286122"/>
          </a:xfrm>
          <a:prstGeom prst="roundRect">
            <a:avLst>
              <a:gd name="adj" fmla="val 18668"/>
            </a:avLst>
          </a:prstGeom>
          <a:solidFill>
            <a:srgbClr val="F9D2EB"/>
          </a:solidFill>
          <a:ln w="4763">
            <a:solidFill>
              <a:srgbClr val="DFB8D1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576858" y="4055529"/>
            <a:ext cx="179487" cy="22435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432338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5</a:t>
            </a:r>
            <a:endParaRPr lang="en-US" sz="1400" dirty="0"/>
          </a:p>
        </p:txBody>
      </p:sp>
      <p:sp>
        <p:nvSpPr>
          <p:cNvPr id="21" name="Text 19"/>
          <p:cNvSpPr/>
          <p:nvPr/>
        </p:nvSpPr>
        <p:spPr>
          <a:xfrm>
            <a:off x="917749" y="4068366"/>
            <a:ext cx="3417615" cy="1870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432338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Стратегическое направление </a:t>
            </a:r>
            <a:r>
              <a:rPr lang="en-US" sz="1200" dirty="0" err="1">
                <a:solidFill>
                  <a:srgbClr val="432338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для</a:t>
            </a:r>
            <a:r>
              <a:rPr lang="en-US" sz="1200" dirty="0">
                <a:solidFill>
                  <a:srgbClr val="432338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 </a:t>
            </a:r>
            <a:r>
              <a:rPr lang="ru-RU" sz="1200" dirty="0">
                <a:solidFill>
                  <a:srgbClr val="432338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Республики </a:t>
            </a:r>
            <a:r>
              <a:rPr lang="en-US" sz="1200" dirty="0" err="1">
                <a:solidFill>
                  <a:srgbClr val="432338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Беларус</a:t>
            </a:r>
            <a:r>
              <a:rPr lang="ru-RU" sz="1200" dirty="0">
                <a:solidFill>
                  <a:srgbClr val="432338"/>
                </a:solidFill>
                <a:latin typeface="Noto Serif HK SemiBold" pitchFamily="34" charset="0"/>
                <a:ea typeface="Noto Serif HK SemiBold" pitchFamily="34" charset="-122"/>
                <a:cs typeface="Noto Serif HK SemiBold" pitchFamily="34" charset="-120"/>
              </a:rPr>
              <a:t>ь</a:t>
            </a:r>
            <a:endParaRPr lang="en-US" sz="1200" dirty="0"/>
          </a:p>
        </p:txBody>
      </p:sp>
      <p:sp>
        <p:nvSpPr>
          <p:cNvPr id="22" name="Text 20"/>
          <p:cNvSpPr/>
          <p:nvPr/>
        </p:nvSpPr>
        <p:spPr>
          <a:xfrm>
            <a:off x="917749" y="4320183"/>
            <a:ext cx="7702674" cy="37638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1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При снижении подростковой рождаемости до 5,9 на 1000 (2024) — скрининг тревоги и депрессии с междисциплинарным сопровождением является приоритетом повышения качества акушерской помощи</a:t>
            </a:r>
            <a:endParaRPr lang="en-US" sz="1100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2ED7637-730D-0481-EE70-9585DF4A2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5800" y="4586298"/>
            <a:ext cx="2108200" cy="4953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1250</Words>
  <Application>Microsoft Office PowerPoint</Application>
  <PresentationFormat>Экран (16:9)</PresentationFormat>
  <Paragraphs>127</Paragraphs>
  <Slides>11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Noto Serif HK SemiBold</vt:lpstr>
      <vt:lpstr>Arial</vt:lpstr>
      <vt:lpstr>Times New Roman</vt:lpstr>
      <vt:lpstr>Calibri</vt:lpstr>
      <vt:lpstr>Source Sans 3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Можейко Людмила Федоровна</cp:lastModifiedBy>
  <cp:revision>6</cp:revision>
  <dcterms:created xsi:type="dcterms:W3CDTF">2026-05-24T21:27:55Z</dcterms:created>
  <dcterms:modified xsi:type="dcterms:W3CDTF">2026-05-25T10:48:39Z</dcterms:modified>
</cp:coreProperties>
</file>