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81" r:id="rId4"/>
    <p:sldId id="279" r:id="rId5"/>
    <p:sldId id="272" r:id="rId6"/>
    <p:sldId id="273" r:id="rId7"/>
    <p:sldId id="269" r:id="rId8"/>
    <p:sldId id="274" r:id="rId9"/>
    <p:sldId id="270" r:id="rId10"/>
    <p:sldId id="262" r:id="rId11"/>
    <p:sldId id="266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40016"/>
    <a:srgbClr val="1631EE"/>
    <a:srgbClr val="E52E22"/>
    <a:srgbClr val="6395EC"/>
    <a:srgbClr val="B9B9B9"/>
    <a:srgbClr val="3650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92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920"/>
              <a:t>25-</a:t>
            </a:r>
            <a:r>
              <a:rPr sz="1600"/>
              <a:t>гидроксивитамин D</a:t>
            </a:r>
            <a:endParaRPr sz="1920"/>
          </a:p>
        </c:rich>
      </c:tx>
      <c:layout>
        <c:manualLayout>
          <c:xMode val="edge"/>
          <c:yMode val="edge"/>
          <c:x val="0.28248879810262723"/>
          <c:y val="1.838875778992650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71375105638106"/>
          <c:y val="0.17284403669724807"/>
          <c:w val="0.83950259567789498"/>
          <c:h val="0.54800000000000004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Sheet1!$A$2:$A$3</c:f>
              <c:strCache>
                <c:ptCount val="2"/>
                <c:pt idx="0">
                  <c:v>ГИ</c:v>
                </c:pt>
                <c:pt idx="1">
                  <c:v>ГС</c:v>
                </c:pt>
              </c:strCache>
            </c:strRef>
          </c:cat>
          <c:val>
            <c:numRef>
              <c:f>Sheet1!$B$2:$B$3</c:f>
              <c:numCache>
                <c:formatCode>#,000%</c:formatCode>
                <c:ptCount val="2"/>
                <c:pt idx="0">
                  <c:v>0.13500000000000001</c:v>
                </c:pt>
                <c:pt idx="1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Sheet1!$A$2:$A$3</c:f>
              <c:strCache>
                <c:ptCount val="2"/>
                <c:pt idx="0">
                  <c:v>ГИ</c:v>
                </c:pt>
                <c:pt idx="1">
                  <c:v>ГС</c:v>
                </c:pt>
              </c:strCache>
            </c:strRef>
          </c:cat>
          <c:val>
            <c:numRef>
              <c:f>Sheet1!$D$2:$D$3</c:f>
              <c:numCache>
                <c:formatCode>#,000%</c:formatCode>
                <c:ptCount val="2"/>
                <c:pt idx="0">
                  <c:v>0.4850000000000001</c:v>
                </c:pt>
                <c:pt idx="1">
                  <c:v>0.19500000000000003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умеренный дефицит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Sheet1!$A$2:$A$3</c:f>
              <c:strCache>
                <c:ptCount val="2"/>
                <c:pt idx="0">
                  <c:v>ГИ</c:v>
                </c:pt>
                <c:pt idx="1">
                  <c:v>ГС</c:v>
                </c:pt>
              </c:strCache>
            </c:strRef>
          </c:cat>
          <c:val>
            <c:numRef>
              <c:f>Sheet1!$C$2:$C$3</c:f>
              <c:numCache>
                <c:formatCode>#,000%</c:formatCode>
                <c:ptCount val="2"/>
                <c:pt idx="0" formatCode="0%">
                  <c:v>0.38000000000000012</c:v>
                </c:pt>
                <c:pt idx="1">
                  <c:v>0.68500000000000016</c:v>
                </c:pt>
              </c:numCache>
            </c:numRef>
          </c:val>
        </c:ser>
        <c:gapWidth val="246"/>
        <c:overlap val="100"/>
        <c:axId val="115753344"/>
        <c:axId val="115754880"/>
      </c:barChart>
      <c:catAx>
        <c:axId val="11575334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54880"/>
        <c:crosses val="autoZero"/>
        <c:auto val="1"/>
        <c:lblAlgn val="ctr"/>
        <c:lblOffset val="100"/>
      </c:catAx>
      <c:valAx>
        <c:axId val="115754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5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uri="{0b15fc19-7d7d-44ad-8c2d-2c3a37ce22c3}">
        <chartProps xmlns="https://web.wps.cn/et/2018/main" chartId="{5936ac47-0bc5-4a27-81fa-4c19cf84985c}"/>
      </c:ext>
    </c:extLst>
  </c:chart>
  <c:spPr>
    <a:noFill/>
    <a:ln>
      <a:noFill/>
    </a:ln>
    <a:effectLst/>
  </c:spPr>
  <c:txPr>
    <a:bodyPr/>
    <a:lstStyle/>
    <a:p>
      <a:pPr>
        <a:defRPr lang="ru-RU" sz="16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68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r>
              <a:rPr sz="168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Минералы крови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Кальций ГИ</c:v>
                </c:pt>
                <c:pt idx="1">
                  <c:v>Кальций ГС</c:v>
                </c:pt>
                <c:pt idx="2">
                  <c:v>Железо ГИ</c:v>
                </c:pt>
                <c:pt idx="3">
                  <c:v>Железо ГС</c:v>
                </c:pt>
              </c:strCache>
            </c:strRef>
          </c:cat>
          <c:val>
            <c:numRef>
              <c:f>Sheet1!$B$2:$B$5</c:f>
              <c:numCache>
                <c:formatCode>#,000%</c:formatCode>
                <c:ptCount val="4"/>
                <c:pt idx="0" formatCode="0%">
                  <c:v>0.86000000000000021</c:v>
                </c:pt>
                <c:pt idx="1">
                  <c:v>0.98</c:v>
                </c:pt>
                <c:pt idx="2">
                  <c:v>0.81500000000000017</c:v>
                </c:pt>
                <c:pt idx="3" formatCode="0%">
                  <c:v>0.93800000000000017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децицит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Кальций ГИ</c:v>
                </c:pt>
                <c:pt idx="1">
                  <c:v>Кальций ГС</c:v>
                </c:pt>
                <c:pt idx="2">
                  <c:v>Железо ГИ</c:v>
                </c:pt>
                <c:pt idx="3">
                  <c:v>Железо ГС</c:v>
                </c:pt>
              </c:strCache>
            </c:strRef>
          </c:cat>
          <c:val>
            <c:numRef>
              <c:f>Sheet1!$C$2:$C$5</c:f>
              <c:numCache>
                <c:formatCode>#,000%</c:formatCode>
                <c:ptCount val="4"/>
                <c:pt idx="0" formatCode="0%">
                  <c:v>0.16</c:v>
                </c:pt>
                <c:pt idx="1">
                  <c:v>2.0000000000000007E-2</c:v>
                </c:pt>
                <c:pt idx="2">
                  <c:v>0.18500000000000005</c:v>
                </c:pt>
                <c:pt idx="3" formatCode="0%">
                  <c:v>6.200000000000002E-2</c:v>
                </c:pt>
              </c:numCache>
            </c:numRef>
          </c:val>
        </c:ser>
        <c:gapWidth val="246"/>
        <c:overlap val="100"/>
        <c:axId val="115800704"/>
        <c:axId val="773410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/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solidFill>
                      <a:schemeClr val="bg1"/>
                    </a:solidFill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Кальций ГИ</c:v>
                      </c:pt>
                      <c:pt idx="1">
                        <c:v>Кальций ГС</c:v>
                      </c:pt>
                      <c:pt idx="2">
                        <c:v>Железо ГИ</c:v>
                      </c:pt>
                      <c:pt idx="3">
                        <c:v>Железо ГС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1580070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  <c:crossAx val="77341056"/>
        <c:crosses val="autoZero"/>
        <c:auto val="1"/>
        <c:lblAlgn val="ctr"/>
        <c:lblOffset val="100"/>
      </c:catAx>
      <c:valAx>
        <c:axId val="77341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  <c:crossAx val="11580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Times New Roman" panose="02020603050405020304" charset="0"/>
            </a:defRPr>
          </a:pPr>
          <a:endParaRPr lang="ru-RU"/>
        </a:p>
      </c:txPr>
    </c:legend>
    <c:plotVisOnly val="1"/>
    <c:dispBlanksAs val="gap"/>
    <c:extLst>
      <c:ext uri="{0b15fc19-7d7d-44ad-8c2d-2c3a37ce22c3}">
        <chartProps xmlns="https://web.wps.cn/et/2018/main" chartId="{92fefb7a-5f4b-4001-ba71-347781919b22}"/>
      </c:ext>
    </c:extLst>
  </c:chart>
  <c:spPr>
    <a:noFill/>
    <a:ln>
      <a:noFill/>
    </a:ln>
    <a:effectLst/>
  </c:spPr>
  <c:txPr>
    <a:bodyPr/>
    <a:lstStyle/>
    <a:p>
      <a:pPr>
        <a:defRPr lang="ru-RU" sz="1400">
          <a:latin typeface="Times New Roman" panose="02020603050405020304" charset="0"/>
          <a:ea typeface="Times New Roman" panose="02020603050405020304" charset="0"/>
          <a:cs typeface="Times New Roman" panose="02020603050405020304" charset="0"/>
          <a:sym typeface="Times New Roman" panose="0202060305040502030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68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r>
              <a:rPr sz="168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В12, фолиевая к-та и ферритин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В12 и фолиева к-та ГИ</c:v>
                </c:pt>
                <c:pt idx="1">
                  <c:v>В12 и фолиева к-та ГС</c:v>
                </c:pt>
                <c:pt idx="2">
                  <c:v>Ферритин ГИ</c:v>
                </c:pt>
                <c:pt idx="3">
                  <c:v>Ферритин ГС</c:v>
                </c:pt>
              </c:strCache>
            </c:strRef>
          </c:cat>
          <c:val>
            <c:numRef>
              <c:f>Sheet1!$B$2:$B$5</c:f>
              <c:numCache>
                <c:formatCode>#,000%</c:formatCode>
                <c:ptCount val="4"/>
                <c:pt idx="0">
                  <c:v>0.63200000000000023</c:v>
                </c:pt>
                <c:pt idx="1">
                  <c:v>0.87600000000000022</c:v>
                </c:pt>
                <c:pt idx="2">
                  <c:v>0.61200000000000021</c:v>
                </c:pt>
                <c:pt idx="3">
                  <c:v>0.89500000000000002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В12 и фолиева к-та ГИ</c:v>
                </c:pt>
                <c:pt idx="1">
                  <c:v>В12 и фолиева к-та ГС</c:v>
                </c:pt>
                <c:pt idx="2">
                  <c:v>Ферритин ГИ</c:v>
                </c:pt>
                <c:pt idx="3">
                  <c:v>Ферритин ГС</c:v>
                </c:pt>
              </c:strCache>
            </c:strRef>
          </c:cat>
          <c:val>
            <c:numRef>
              <c:f>Sheet1!$C$2:$C$5</c:f>
              <c:numCache>
                <c:formatCode>#,000%</c:formatCode>
                <c:ptCount val="4"/>
                <c:pt idx="0">
                  <c:v>0.3680000000000001</c:v>
                </c:pt>
                <c:pt idx="1">
                  <c:v>0.12400000000000003</c:v>
                </c:pt>
                <c:pt idx="2">
                  <c:v>0.28800000000000009</c:v>
                </c:pt>
                <c:pt idx="3">
                  <c:v>0.10500000000000002</c:v>
                </c:pt>
              </c:numCache>
            </c:numRef>
          </c:val>
        </c:ser>
        <c:gapWidth val="246"/>
        <c:overlap val="100"/>
        <c:axId val="77374592"/>
        <c:axId val="77376128"/>
      </c:barChart>
      <c:catAx>
        <c:axId val="7737459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  <c:crossAx val="77376128"/>
        <c:crosses val="autoZero"/>
        <c:auto val="1"/>
        <c:lblAlgn val="ctr"/>
        <c:lblOffset val="100"/>
      </c:catAx>
      <c:valAx>
        <c:axId val="77376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  <c:crossAx val="7737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Times New Roman" panose="02020603050405020304" charset="0"/>
            </a:defRPr>
          </a:pPr>
          <a:endParaRPr lang="ru-RU"/>
        </a:p>
      </c:txPr>
    </c:legend>
    <c:plotVisOnly val="1"/>
    <c:dispBlanksAs val="gap"/>
    <c:extLst>
      <c:ext uri="{0b15fc19-7d7d-44ad-8c2d-2c3a37ce22c3}">
        <chartProps xmlns="https://web.wps.cn/et/2018/main" chartId="{12323463-7401-4f26-9f19-c521f219a5f3}"/>
      </c:ext>
    </c:extLst>
  </c:chart>
  <c:spPr>
    <a:noFill/>
    <a:ln>
      <a:noFill/>
    </a:ln>
    <a:effectLst/>
  </c:spPr>
  <c:txPr>
    <a:bodyPr/>
    <a:lstStyle/>
    <a:p>
      <a:pPr>
        <a:defRPr lang="ru-RU" sz="1400">
          <a:latin typeface="Times New Roman" panose="02020603050405020304" charset="0"/>
          <a:ea typeface="Times New Roman" panose="02020603050405020304" charset="0"/>
          <a:cs typeface="Times New Roman" panose="02020603050405020304" charset="0"/>
          <a:sym typeface="Times New Roman" panose="02020603050405020304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F4A9-414D-4A3B-AEEF-D8CE919EA662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B7C3-22B8-4BF1-8936-C8E639C4E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D3130-7656-41BA-AE37-A7750242547B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55527-81D8-4ACE-BC5F-E0F3ABA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5527-81D8-4ACE-BC5F-E0F3ABA1F7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9F67ADB-CCE4-4A51-8D85-E9ABC0DB7EA6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B364DBB-3662-4DC7-BC48-C926F130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855" y="217805"/>
            <a:ext cx="11240770" cy="303847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alt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Влияние </a:t>
            </a:r>
            <a:r>
              <a:rPr lang="en-US" alt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повышенной</a:t>
            </a:r>
            <a:r>
              <a:rPr lang="en-US" altLang="ru-RU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учебной</a:t>
            </a:r>
            <a:r>
              <a:rPr lang="en-US" altLang="ru-RU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нагрузки</a:t>
            </a:r>
            <a:r>
              <a:rPr lang="ru-RU" alt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обеспеченность витаминами и микроэлементами </a:t>
            </a:r>
            <a:r>
              <a:rPr lang="ru-RU" altLang="en-US" sz="40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altLang="en-US" sz="4000" b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современных</a:t>
            </a:r>
            <a:endParaRPr lang="ru-RU" altLang="en-US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alt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старшеклассников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08225" y="3609340"/>
            <a:ext cx="8822690" cy="29813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r"/>
            <a:endParaRPr lang="ru-RU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Сиротченко Тамара Анатольевна - заведующий </a:t>
            </a:r>
            <a:r>
              <a:rPr lang="ru-RU" b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кафедрой педиатрии </a:t>
            </a:r>
            <a:r>
              <a:rPr lang="en-US" altLang="en-US" b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ДПО </a:t>
            </a:r>
            <a:r>
              <a:rPr lang="en-US" altLang="en-US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пропедевтики педиатрии</a:t>
            </a:r>
            <a:r>
              <a:rPr lang="ru-RU" altLang="en-US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д.м.н., профессор</a:t>
            </a:r>
            <a:endParaRPr lang="en-US" altLang="en-US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ru-RU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Скрибцова Яна Николаевна -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ассистент кафедры педиатрии ДПО и пропедевтики педиатрии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ФГБОУ ВО «ЛГМУ ИМ. СВТ. ЛУКИ» МЗ РФ</a:t>
            </a:r>
          </a:p>
          <a:p>
            <a:pPr algn="just"/>
            <a:endParaRPr lang="ru-RU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 апреля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6560" y="443865"/>
            <a:ext cx="3658235" cy="593788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Сравнение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учебных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расписаний</a:t>
            </a:r>
            <a:endParaRPr lang="en-US" altLang="ru-RU" sz="1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Медико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биологический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лицей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Количество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уроков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9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день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Продолжительность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дня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8:00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18:00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Структура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дня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Уроки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8:00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15:55</a:t>
            </a:r>
          </a:p>
          <a:p>
            <a:pPr algn="l"/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Перерыв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минут</a:t>
            </a:r>
          </a:p>
          <a:p>
            <a:pPr algn="l"/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Внеурочная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16:25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Общая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нагрузка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33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часа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урочной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7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часов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внеурочной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неделю</a:t>
            </a:r>
          </a:p>
          <a:p>
            <a:pPr algn="l"/>
            <a:endParaRPr lang="en-US" altLang="ru-RU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Средняя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специальная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школа</a:t>
            </a:r>
            <a:endParaRPr lang="en-US" altLang="ru-RU" sz="1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Количество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уроков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6 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-7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день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Продолжительность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дня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14:00-15:00 (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стандартное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расписание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Нагрузка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соответствует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нормативам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33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часа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неделю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9-11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классов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0240" y="443865"/>
            <a:ext cx="3561080" cy="593788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Основные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различия</a:t>
            </a:r>
            <a:endParaRPr lang="en-US" altLang="ru-RU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Временная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нагрузка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Лицей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полный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рабочий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день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ранним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началом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поздним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окончанием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стандартный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учебный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день</a:t>
            </a:r>
            <a:endParaRPr lang="en-US" altLang="ru-RU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Интенсивность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обучения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Лицей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предлагает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глубокое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погружение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предметы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счет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увеличенного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количества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уроков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обеспечивает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щадящий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режим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большим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временем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отдых</a:t>
            </a:r>
            <a:endParaRPr lang="en-US" altLang="ru-RU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Дополнительные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/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лицее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внеурочная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организована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сразу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после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основного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блока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уроков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дополнительные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обычно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проходят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отдельно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955" y="443865"/>
            <a:ext cx="3387725" cy="593788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Преимущества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недостатки</a:t>
            </a:r>
          </a:p>
          <a:p>
            <a:pPr algn="l"/>
            <a:endParaRPr lang="en-US" altLang="ru-RU" sz="1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Лицей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Плюсы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углубленное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изучение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предметов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подготовка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профильному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обучению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Минусы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высокая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утомляемость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мало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отдых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 нарушения режима сна и питания).</a:t>
            </a:r>
            <a:endParaRPr lang="en-US" altLang="en-US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ru-RU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Школа</a:t>
            </a:r>
            <a:r>
              <a:rPr lang="en-US" altLang="ru-RU" sz="1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Плюсы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сбалансированная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нагрузка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больше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свободного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</a:p>
          <a:p>
            <a:pPr algn="l"/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Минусы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менее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интенсивное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обучение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меньше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возможностей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углубленного</a:t>
            </a:r>
            <a:r>
              <a:rPr lang="en-US" altLang="ru-RU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изучения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355080" y="213360"/>
          <a:ext cx="4985385" cy="32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846455" y="142875"/>
          <a:ext cx="4984750" cy="314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50875" y="3287395"/>
          <a:ext cx="518033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146290" y="4011295"/>
            <a:ext cx="4354195" cy="232410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>
                <a:solidFill>
                  <a:srgbClr val="FF0000"/>
                </a:solidFill>
              </a:rPr>
              <a:t>Магний</a:t>
            </a:r>
            <a:r>
              <a:rPr lang="en-US" altLang="ru-RU" sz="20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и</a:t>
            </a:r>
            <a:r>
              <a:rPr lang="en-US" altLang="ru-RU" sz="20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цинк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находились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в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пределах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нормы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и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соответствовали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референтным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значениям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в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обеих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группах</a:t>
            </a:r>
            <a:r>
              <a:rPr lang="en-US" altLang="ru-RU" sz="20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495" y="1261745"/>
            <a:ext cx="10386060" cy="191389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Оценка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обеспеченности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витаминами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микроэлементами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когнитивно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успешных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подростков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постоянно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испытывающих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повышенную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учебную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нагрузку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показала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только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некоторые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показателей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(Ca, Mg, Zn)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находились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пределах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референтных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значений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Выявлен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выраженный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дефицит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витаминов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</a:t>
            </a:r>
            <a:r>
              <a:rPr lang="en-US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D,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12,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фолиевая</a:t>
            </a:r>
            <a:r>
              <a:rPr lang="en-US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кислота</a:t>
            </a:r>
            <a:r>
              <a:rPr lang="en-US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железа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сочетании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низким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уровнем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ферритина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885" y="4406900"/>
            <a:ext cx="10386695" cy="83502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endParaRPr sz="1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rPr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Исследование подтвердило прямую связь между повышенными учебными нагрузками и ухудшением витаминно-минерального статуса подростков.  </a:t>
            </a:r>
          </a:p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endParaRPr lang="ru-RU" altLang="en-US" sz="1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8520" y="3363595"/>
            <a:ext cx="10386060" cy="88836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Повышенная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учебная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нагрузка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негативно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влияет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витаминно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минеральный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статус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который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требует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индивидуальной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коррекции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ru-RU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0970" y="245745"/>
            <a:ext cx="9135110" cy="70739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32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Заключение</a:t>
            </a:r>
            <a:r>
              <a:rPr lang="en-US" altLang="ru-RU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ru-RU" sz="32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sz="32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5665" y="5397500"/>
            <a:ext cx="10410190" cy="81216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rPr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Комплексный подход, включающий родительский контроль, образовательные программы и медицинский мониторинг, является ключом к решению этой актуальной проблемы.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p:oleObj spid="_x0000_s1025" r:id="rId3" imgW="9723810" imgH="6295238" progId="PBrush">
              <p:embed/>
            </p:oleObj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767840" y="304165"/>
            <a:ext cx="8655685" cy="840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23215" y="924560"/>
            <a:ext cx="10795000" cy="459232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3200" b="1">
                <a:solidFill>
                  <a:srgbClr val="C00000"/>
                </a:solidFill>
              </a:rPr>
              <a:t>Актуальность</a:t>
            </a:r>
            <a:r>
              <a:rPr lang="en-US" altLang="ru-RU" sz="3200" b="1">
                <a:solidFill>
                  <a:srgbClr val="C00000"/>
                </a:solidFill>
              </a:rPr>
              <a:t>.</a:t>
            </a:r>
          </a:p>
          <a:p>
            <a:pPr algn="l">
              <a:lnSpc>
                <a:spcPct val="80000"/>
              </a:lnSpc>
            </a:pPr>
            <a:endParaRPr lang="en-US" altLang="ru-RU" sz="3200" b="1">
              <a:solidFill>
                <a:srgbClr val="C00000"/>
              </a:solidFill>
            </a:endParaRPr>
          </a:p>
          <a:p>
            <a:pPr algn="l">
              <a:lnSpc>
                <a:spcPct val="110000"/>
              </a:lnSpc>
            </a:pPr>
            <a:r>
              <a:rPr b="1">
                <a:solidFill>
                  <a:schemeClr val="tx1"/>
                </a:solidFill>
                <a:sym typeface="+mn-ea"/>
              </a:rPr>
              <a:t>Учебная нагрузка современных подростков достигает пиковых значений, что вызывает обеспокоенность относительно их здоровья и общего самочувствия. </a:t>
            </a:r>
          </a:p>
          <a:p>
            <a:pPr algn="l">
              <a:lnSpc>
                <a:spcPct val="110000"/>
              </a:lnSpc>
            </a:pPr>
            <a:endParaRPr b="1">
              <a:solidFill>
                <a:schemeClr val="tx1"/>
              </a:solidFill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b="1">
                <a:solidFill>
                  <a:schemeClr val="tx1"/>
                </a:solidFill>
                <a:sym typeface="+mn-ea"/>
              </a:rPr>
              <a:t>Исследование направлено на оценку витаминно-минерального статуса подростков, демонстрирующих высокие когнитивные способности, чтобы выявить возможные дефициты, связанные с интенсивн</a:t>
            </a:r>
            <a:r>
              <a:rPr lang="ru-RU" b="1">
                <a:solidFill>
                  <a:schemeClr val="tx1"/>
                </a:solidFill>
                <a:sym typeface="+mn-ea"/>
              </a:rPr>
              <a:t>остью</a:t>
            </a:r>
            <a:r>
              <a:rPr b="1">
                <a:solidFill>
                  <a:schemeClr val="tx1"/>
                </a:solidFill>
                <a:sym typeface="+mn-ea"/>
              </a:rPr>
              <a:t> обучени</a:t>
            </a:r>
            <a:r>
              <a:rPr lang="ru-RU" b="1">
                <a:solidFill>
                  <a:schemeClr val="tx1"/>
                </a:solidFill>
                <a:sym typeface="+mn-ea"/>
              </a:rPr>
              <a:t>я.</a:t>
            </a:r>
          </a:p>
          <a:p>
            <a:pPr algn="l">
              <a:lnSpc>
                <a:spcPct val="110000"/>
              </a:lnSpc>
            </a:pPr>
            <a:endParaRPr lang="en-US" altLang="ru-RU" b="1">
              <a:solidFill>
                <a:srgbClr val="C00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  <a:sym typeface="+mn-ea"/>
              </a:rPr>
              <a:t>Это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связано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с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несколькими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факторами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: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повышенной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потребностью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организма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в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питательных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веществах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при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интенсивной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умственной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деятельности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,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нарушением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режима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питания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и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b="1">
                <a:solidFill>
                  <a:schemeClr val="tx1"/>
                </a:solidFill>
                <a:sym typeface="+mn-ea"/>
              </a:rPr>
              <a:t>стрессом</a:t>
            </a:r>
            <a:r>
              <a:rPr lang="en-US" altLang="ru-RU" b="1">
                <a:solidFill>
                  <a:schemeClr val="tx1"/>
                </a:solidFill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6845" y="144780"/>
            <a:ext cx="11918315" cy="201549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845" y="2320290"/>
            <a:ext cx="11918315" cy="168465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Замещающее содержимое 4"/>
          <p:cNvSpPr>
            <a:spLocks noGrp="1"/>
          </p:cNvSpPr>
          <p:nvPr/>
        </p:nvSpPr>
        <p:spPr>
          <a:xfrm>
            <a:off x="377825" y="247015"/>
            <a:ext cx="11305540" cy="18078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2200"/>
              <a:t>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результате</a:t>
            </a:r>
            <a:r>
              <a:rPr lang="en-US" altLang="ru-RU" sz="2200"/>
              <a:t> </a:t>
            </a:r>
            <a:r>
              <a:rPr lang="en-US" altLang="en-US" sz="2200"/>
              <a:t>проведенного</a:t>
            </a:r>
            <a:r>
              <a:rPr lang="en-US" altLang="ru-RU" sz="2200"/>
              <a:t> </a:t>
            </a:r>
            <a:r>
              <a:rPr lang="en-US" altLang="en-US" sz="2200"/>
              <a:t>анализа</a:t>
            </a:r>
            <a:r>
              <a:rPr lang="en-US" altLang="ru-RU" sz="2200"/>
              <a:t> </a:t>
            </a:r>
            <a:r>
              <a:rPr lang="en-US" altLang="en-US" sz="2200"/>
              <a:t>динамики</a:t>
            </a:r>
            <a:r>
              <a:rPr lang="en-US" altLang="ru-RU" sz="2200"/>
              <a:t> </a:t>
            </a:r>
            <a:r>
              <a:rPr lang="en-US" altLang="en-US" sz="2200"/>
              <a:t>общей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впервые</a:t>
            </a:r>
            <a:r>
              <a:rPr lang="en-US" altLang="ru-RU" sz="2200"/>
              <a:t> </a:t>
            </a:r>
            <a:r>
              <a:rPr lang="en-US" altLang="en-US" sz="2200"/>
              <a:t>вывяленной</a:t>
            </a:r>
            <a:r>
              <a:rPr lang="en-US" altLang="ru-RU" sz="2200"/>
              <a:t> </a:t>
            </a:r>
            <a:r>
              <a:rPr lang="en-US" altLang="en-US" sz="2200"/>
              <a:t>заболеваемости</a:t>
            </a:r>
            <a:r>
              <a:rPr lang="en-US" altLang="ru-RU" sz="2200"/>
              <a:t> </a:t>
            </a:r>
            <a:r>
              <a:rPr lang="en-US" altLang="en-US" sz="2200"/>
              <a:t>с</a:t>
            </a:r>
            <a:r>
              <a:rPr lang="en-US" altLang="ru-RU" sz="2200"/>
              <a:t> 2014 </a:t>
            </a:r>
            <a:r>
              <a:rPr lang="en-US" altLang="en-US" sz="2200"/>
              <a:t>по</a:t>
            </a:r>
            <a:r>
              <a:rPr lang="en-US" altLang="ru-RU" sz="2200"/>
              <a:t> 2022 </a:t>
            </a:r>
            <a:r>
              <a:rPr lang="en-US" altLang="en-US" sz="2200"/>
              <a:t>г</a:t>
            </a:r>
            <a:r>
              <a:rPr lang="en-US" altLang="ru-RU" sz="2200"/>
              <a:t>. </a:t>
            </a:r>
            <a:r>
              <a:rPr lang="en-US" altLang="en-US" sz="2200"/>
              <a:t>у</a:t>
            </a:r>
            <a:r>
              <a:rPr lang="en-US" altLang="ru-RU" sz="2200"/>
              <a:t> </a:t>
            </a:r>
            <a:r>
              <a:rPr lang="en-US" altLang="en-US" sz="2200"/>
              <a:t>детей</a:t>
            </a:r>
            <a:r>
              <a:rPr lang="en-US" altLang="ru-RU" sz="2200"/>
              <a:t> 15-17 </a:t>
            </a:r>
            <a:r>
              <a:rPr lang="en-US" altLang="en-US" sz="2200"/>
              <a:t>лет</a:t>
            </a:r>
            <a:r>
              <a:rPr lang="en-US" altLang="ru-RU" sz="2200"/>
              <a:t> </a:t>
            </a:r>
            <a:r>
              <a:rPr lang="en-US" altLang="en-US" sz="2200"/>
              <a:t>вывялено</a:t>
            </a:r>
            <a:r>
              <a:rPr lang="en-US" altLang="ru-RU" sz="2200"/>
              <a:t>, </a:t>
            </a:r>
            <a:r>
              <a:rPr lang="en-US" altLang="en-US" sz="2200"/>
              <a:t>что</a:t>
            </a:r>
            <a:r>
              <a:rPr lang="en-US" altLang="ru-RU" sz="2200"/>
              <a:t> </a:t>
            </a:r>
            <a:r>
              <a:rPr lang="en-US" altLang="en-US" sz="2200"/>
              <a:t>отмечается</a:t>
            </a:r>
            <a:r>
              <a:rPr lang="en-US" altLang="ru-RU" sz="2200"/>
              <a:t> </a:t>
            </a:r>
            <a:r>
              <a:rPr lang="en-US" altLang="en-US" sz="2200"/>
              <a:t>тенденция</a:t>
            </a:r>
            <a:r>
              <a:rPr lang="en-US" altLang="ru-RU" sz="2200"/>
              <a:t> </a:t>
            </a:r>
            <a:r>
              <a:rPr lang="en-US" altLang="en-US" sz="2200"/>
              <a:t>роста</a:t>
            </a:r>
            <a:r>
              <a:rPr lang="en-US" altLang="ru-RU" sz="2200"/>
              <a:t> </a:t>
            </a:r>
            <a:r>
              <a:rPr lang="en-US" altLang="en-US" sz="2200"/>
              <a:t>на</a:t>
            </a:r>
            <a:r>
              <a:rPr lang="en-US" altLang="ru-RU" sz="2200"/>
              <a:t> </a:t>
            </a:r>
            <a:r>
              <a:rPr lang="en-US" altLang="en-US" sz="2200"/>
              <a:t>территории</a:t>
            </a:r>
            <a:r>
              <a:rPr lang="en-US" altLang="ru-RU" sz="2200"/>
              <a:t> </a:t>
            </a:r>
            <a:r>
              <a:rPr lang="en-US" altLang="en-US" sz="2200"/>
              <a:t>Российской</a:t>
            </a:r>
            <a:r>
              <a:rPr lang="en-US" altLang="ru-RU" sz="2200"/>
              <a:t> </a:t>
            </a:r>
            <a:r>
              <a:rPr lang="en-US" altLang="en-US" sz="2200"/>
              <a:t>Федерации</a:t>
            </a:r>
            <a:r>
              <a:rPr lang="en-US" altLang="ru-RU" sz="2200"/>
              <a:t>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целом</a:t>
            </a:r>
            <a:r>
              <a:rPr lang="en-US" altLang="ru-RU" sz="2200"/>
              <a:t> – </a:t>
            </a:r>
            <a:r>
              <a:rPr lang="en-US" altLang="en-US" sz="2200"/>
              <a:t>на</a:t>
            </a:r>
            <a:r>
              <a:rPr lang="en-US" altLang="ru-RU" sz="2200"/>
              <a:t> 0,9 </a:t>
            </a:r>
            <a:r>
              <a:rPr lang="en-US" altLang="en-US" sz="2200"/>
              <a:t>и</a:t>
            </a:r>
            <a:r>
              <a:rPr lang="en-US" altLang="ru-RU" sz="2200"/>
              <a:t> 4,1% (</a:t>
            </a:r>
            <a:r>
              <a:rPr lang="en-US" altLang="en-US" sz="2200"/>
              <a:t>с</a:t>
            </a:r>
            <a:r>
              <a:rPr lang="en-US" altLang="ru-RU" sz="2200"/>
              <a:t> 229468,3 </a:t>
            </a:r>
            <a:r>
              <a:rPr lang="en-US" altLang="en-US" sz="2200"/>
              <a:t>до</a:t>
            </a:r>
            <a:r>
              <a:rPr lang="en-US" altLang="ru-RU" sz="2200"/>
              <a:t> 231505,5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с</a:t>
            </a:r>
            <a:r>
              <a:rPr lang="en-US" altLang="ru-RU" sz="2200"/>
              <a:t> 143109,3 </a:t>
            </a:r>
            <a:r>
              <a:rPr lang="en-US" altLang="en-US" sz="2200"/>
              <a:t>до</a:t>
            </a:r>
            <a:r>
              <a:rPr lang="en-US" altLang="ru-RU" sz="2200"/>
              <a:t> 149143,8, </a:t>
            </a:r>
            <a:r>
              <a:rPr lang="en-US" altLang="en-US" sz="2200"/>
              <a:t>соответственно</a:t>
            </a:r>
            <a:r>
              <a:rPr lang="en-US" altLang="ru-RU" sz="2200"/>
              <a:t> </a:t>
            </a:r>
            <a:r>
              <a:rPr lang="en-US" altLang="en-US" sz="2200"/>
              <a:t>на</a:t>
            </a:r>
            <a:r>
              <a:rPr lang="en-US" altLang="ru-RU" sz="2200"/>
              <a:t> 100 </a:t>
            </a:r>
            <a:r>
              <a:rPr lang="en-US" altLang="en-US" sz="2200"/>
              <a:t>тыс</a:t>
            </a:r>
            <a:r>
              <a:rPr lang="en-US" altLang="ru-RU" sz="2200"/>
              <a:t>. </a:t>
            </a:r>
            <a:r>
              <a:rPr lang="en-US" altLang="en-US" sz="2200"/>
              <a:t>детского</a:t>
            </a:r>
            <a:r>
              <a:rPr lang="en-US" altLang="ru-RU" sz="2200"/>
              <a:t> </a:t>
            </a:r>
            <a:r>
              <a:rPr lang="en-US" altLang="en-US" sz="2200"/>
              <a:t>населения</a:t>
            </a:r>
            <a:r>
              <a:rPr lang="en-US" altLang="ru-RU" sz="2200"/>
              <a:t> </a:t>
            </a:r>
            <a:r>
              <a:rPr lang="en-US" altLang="en-US" sz="2200"/>
              <a:t>соответствующего</a:t>
            </a:r>
            <a:r>
              <a:rPr lang="en-US" altLang="ru-RU" sz="2200"/>
              <a:t> </a:t>
            </a:r>
            <a:r>
              <a:rPr lang="en-US" altLang="en-US" sz="2200"/>
              <a:t>возраста</a:t>
            </a:r>
            <a:r>
              <a:rPr lang="en-US" altLang="ru-RU" sz="2200"/>
              <a:t>).</a:t>
            </a:r>
          </a:p>
        </p:txBody>
      </p:sp>
      <p:sp>
        <p:nvSpPr>
          <p:cNvPr id="7" name="Замещающее содержимое 4"/>
          <p:cNvSpPr>
            <a:spLocks noGrp="1"/>
          </p:cNvSpPr>
          <p:nvPr/>
        </p:nvSpPr>
        <p:spPr>
          <a:xfrm>
            <a:off x="377825" y="2320290"/>
            <a:ext cx="11189335" cy="17043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ходе</a:t>
            </a:r>
            <a:r>
              <a:rPr lang="en-US" altLang="ru-RU" sz="2400"/>
              <a:t> </a:t>
            </a:r>
            <a:r>
              <a:rPr lang="en-US" altLang="en-US" sz="2400"/>
              <a:t>анализа</a:t>
            </a:r>
            <a:r>
              <a:rPr lang="en-US" altLang="ru-RU" sz="2400"/>
              <a:t> </a:t>
            </a:r>
            <a:r>
              <a:rPr lang="en-US" altLang="en-US" sz="2400"/>
              <a:t>структуры</a:t>
            </a:r>
            <a:r>
              <a:rPr lang="en-US" altLang="ru-RU" sz="2400"/>
              <a:t> </a:t>
            </a:r>
            <a:r>
              <a:rPr lang="en-US" altLang="en-US" sz="2400"/>
              <a:t>заболеваемости</a:t>
            </a:r>
            <a:r>
              <a:rPr lang="en-US" altLang="ru-RU" sz="2400"/>
              <a:t> </a:t>
            </a:r>
            <a:r>
              <a:rPr lang="en-US" altLang="en-US" sz="2400"/>
              <a:t>отмечены</a:t>
            </a:r>
            <a:r>
              <a:rPr lang="en-US" altLang="ru-RU" sz="2400"/>
              <a:t> </a:t>
            </a:r>
            <a:r>
              <a:rPr lang="en-US" altLang="en-US" sz="2400"/>
              <a:t>такие</a:t>
            </a:r>
            <a:r>
              <a:rPr lang="en-US" altLang="ru-RU" sz="2400"/>
              <a:t> </a:t>
            </a:r>
            <a:r>
              <a:rPr lang="en-US" altLang="en-US" sz="2400"/>
              <a:t>социально</a:t>
            </a:r>
            <a:r>
              <a:rPr lang="en-US" altLang="ru-RU" sz="2400"/>
              <a:t>-</a:t>
            </a:r>
            <a:r>
              <a:rPr lang="en-US" altLang="en-US" sz="2400"/>
              <a:t>значимые</a:t>
            </a:r>
            <a:r>
              <a:rPr lang="en-US" altLang="ru-RU" sz="2400"/>
              <a:t> </a:t>
            </a:r>
            <a:r>
              <a:rPr lang="en-US" altLang="en-US" sz="2400"/>
              <a:t>болезни</a:t>
            </a:r>
            <a:r>
              <a:rPr lang="en-US" altLang="ru-RU" sz="2400"/>
              <a:t>, </a:t>
            </a:r>
            <a:r>
              <a:rPr lang="en-US" altLang="en-US" sz="2400"/>
              <a:t>как</a:t>
            </a:r>
            <a:r>
              <a:rPr lang="en-US" altLang="ru-RU" sz="2400"/>
              <a:t> </a:t>
            </a:r>
            <a:r>
              <a:rPr lang="en-US" altLang="en-US" sz="2400"/>
              <a:t>эндокринные</a:t>
            </a:r>
            <a:r>
              <a:rPr lang="en-US" altLang="ru-RU" sz="2400"/>
              <a:t> </a:t>
            </a:r>
            <a:r>
              <a:rPr lang="en-US" altLang="en-US" sz="2400"/>
              <a:t>патологии</a:t>
            </a:r>
            <a:r>
              <a:rPr lang="en-US" altLang="ru-RU" sz="2400"/>
              <a:t>, </a:t>
            </a:r>
            <a:r>
              <a:rPr lang="en-US" altLang="en-US" sz="2400"/>
              <a:t>системы</a:t>
            </a:r>
            <a:r>
              <a:rPr lang="en-US" altLang="ru-RU" sz="2400"/>
              <a:t> </a:t>
            </a:r>
            <a:r>
              <a:rPr lang="en-US" altLang="en-US" sz="2400"/>
              <a:t>кровообращения</a:t>
            </a:r>
            <a:r>
              <a:rPr lang="en-US" altLang="ru-RU" sz="2400"/>
              <a:t>, </a:t>
            </a:r>
            <a:r>
              <a:rPr lang="en-US" altLang="en-US" sz="2400"/>
              <a:t>репродуктивной</a:t>
            </a:r>
            <a:r>
              <a:rPr lang="en-US" altLang="ru-RU" sz="2400"/>
              <a:t> </a:t>
            </a:r>
            <a:r>
              <a:rPr lang="en-US" altLang="en-US" sz="2400"/>
              <a:t>системы</a:t>
            </a:r>
            <a:r>
              <a:rPr lang="en-US" altLang="ru-RU" sz="2400"/>
              <a:t>, </a:t>
            </a:r>
            <a:r>
              <a:rPr lang="en-US" altLang="en-US" sz="2400"/>
              <a:t>психических</a:t>
            </a:r>
            <a:r>
              <a:rPr lang="en-US" altLang="ru-RU" sz="2400"/>
              <a:t> </a:t>
            </a:r>
            <a:r>
              <a:rPr lang="en-US" altLang="en-US" sz="2400"/>
              <a:t>расстройств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расстройств</a:t>
            </a:r>
            <a:r>
              <a:rPr lang="en-US" altLang="ru-RU" sz="2400"/>
              <a:t> </a:t>
            </a:r>
            <a:r>
              <a:rPr lang="en-US" altLang="en-US" sz="2400"/>
              <a:t>поведения</a:t>
            </a:r>
            <a:r>
              <a:rPr lang="en-US" altLang="ru-RU" sz="2400"/>
              <a:t>, </a:t>
            </a:r>
            <a:r>
              <a:rPr lang="en-US" altLang="en-US" sz="2400"/>
              <a:t>болезни</a:t>
            </a:r>
            <a:r>
              <a:rPr lang="en-US" altLang="ru-RU" sz="2400"/>
              <a:t> </a:t>
            </a:r>
            <a:r>
              <a:rPr lang="en-US" altLang="en-US" sz="2400"/>
              <a:t>полости</a:t>
            </a:r>
            <a:r>
              <a:rPr lang="en-US" altLang="ru-RU" sz="2400"/>
              <a:t> </a:t>
            </a:r>
            <a:r>
              <a:rPr lang="en-US" altLang="en-US" sz="2400"/>
              <a:t>рта</a:t>
            </a:r>
            <a:r>
              <a:rPr lang="en-US" altLang="ru-RU" sz="2400"/>
              <a:t>, </a:t>
            </a:r>
            <a:r>
              <a:rPr lang="en-US" altLang="en-US" sz="2400"/>
              <a:t>слюнных</a:t>
            </a:r>
            <a:r>
              <a:rPr lang="en-US" altLang="ru-RU" sz="2400"/>
              <a:t> </a:t>
            </a:r>
            <a:r>
              <a:rPr lang="en-US" altLang="en-US" sz="2400"/>
              <a:t>желез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челюстей</a:t>
            </a:r>
            <a:r>
              <a:rPr lang="en-US" altLang="ru-RU" sz="240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210" y="4164965"/>
            <a:ext cx="11918315" cy="235394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Замещающее содержимое 4"/>
          <p:cNvSpPr>
            <a:spLocks noGrp="1"/>
          </p:cNvSpPr>
          <p:nvPr/>
        </p:nvSpPr>
        <p:spPr>
          <a:xfrm>
            <a:off x="377825" y="4270375"/>
            <a:ext cx="11392535" cy="193865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/>
              <a:t>Наибольший</a:t>
            </a:r>
            <a:r>
              <a:rPr lang="en-US" altLang="ru-RU" sz="2200"/>
              <a:t> </a:t>
            </a:r>
            <a:r>
              <a:rPr lang="en-US" altLang="en-US" sz="2200"/>
              <a:t>рост</a:t>
            </a:r>
            <a:r>
              <a:rPr lang="en-US" altLang="ru-RU" sz="2200"/>
              <a:t> </a:t>
            </a:r>
            <a:r>
              <a:rPr lang="en-US" altLang="en-US" sz="2200"/>
              <a:t>заболеваемости</a:t>
            </a:r>
            <a:r>
              <a:rPr lang="en-US" altLang="ru-RU" sz="2200"/>
              <a:t> </a:t>
            </a:r>
            <a:r>
              <a:rPr lang="en-US" altLang="en-US" sz="2200"/>
              <a:t>среди</a:t>
            </a:r>
            <a:r>
              <a:rPr lang="en-US" altLang="ru-RU" sz="2200"/>
              <a:t> </a:t>
            </a:r>
            <a:r>
              <a:rPr lang="en-US" altLang="en-US" sz="2200"/>
              <a:t>российских</a:t>
            </a:r>
            <a:r>
              <a:rPr lang="en-US" altLang="ru-RU" sz="2200"/>
              <a:t> </a:t>
            </a:r>
            <a:r>
              <a:rPr lang="en-US" altLang="en-US" sz="2200"/>
              <a:t>школьников</a:t>
            </a:r>
            <a:r>
              <a:rPr lang="en-US" altLang="ru-RU" sz="2200"/>
              <a:t> </a:t>
            </a:r>
            <a:r>
              <a:rPr lang="en-US" altLang="en-US" sz="2200"/>
              <a:t>пришелся</a:t>
            </a:r>
            <a:r>
              <a:rPr lang="en-US" altLang="ru-RU" sz="2200"/>
              <a:t> </a:t>
            </a:r>
            <a:r>
              <a:rPr lang="en-US" altLang="en-US" sz="2200"/>
              <a:t>на</a:t>
            </a:r>
            <a:r>
              <a:rPr lang="en-US" altLang="ru-RU" sz="2200"/>
              <a:t> </a:t>
            </a:r>
            <a:r>
              <a:rPr lang="en-US" altLang="en-US" sz="2200"/>
              <a:t>болезни</a:t>
            </a:r>
            <a:r>
              <a:rPr lang="en-US" altLang="ru-RU" sz="2200"/>
              <a:t> </a:t>
            </a:r>
            <a:r>
              <a:rPr lang="en-US" altLang="en-US" sz="2200"/>
              <a:t>костно</a:t>
            </a:r>
            <a:r>
              <a:rPr lang="en-US" altLang="ru-RU" sz="2200"/>
              <a:t>-</a:t>
            </a:r>
            <a:r>
              <a:rPr lang="en-US" altLang="en-US" sz="2200"/>
              <a:t>мышечной</a:t>
            </a:r>
            <a:r>
              <a:rPr lang="en-US" altLang="ru-RU" sz="2200"/>
              <a:t> </a:t>
            </a:r>
            <a:r>
              <a:rPr lang="en-US" altLang="en-US" sz="2200"/>
              <a:t>системы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ожирение</a:t>
            </a:r>
            <a:r>
              <a:rPr lang="en-US" altLang="ru-RU" sz="2200"/>
              <a:t>, </a:t>
            </a:r>
            <a:r>
              <a:rPr lang="en-US" altLang="en-US" sz="2200"/>
              <a:t>которым</a:t>
            </a:r>
            <a:r>
              <a:rPr lang="en-US" altLang="ru-RU" sz="2200"/>
              <a:t>, </a:t>
            </a:r>
            <a:r>
              <a:rPr lang="en-US" altLang="en-US" sz="2200"/>
              <a:t>по</a:t>
            </a:r>
            <a:r>
              <a:rPr lang="en-US" altLang="ru-RU" sz="2200"/>
              <a:t> </a:t>
            </a:r>
            <a:r>
              <a:rPr lang="en-US" altLang="en-US" sz="2200"/>
              <a:t>данным</a:t>
            </a:r>
            <a:r>
              <a:rPr lang="en-US" altLang="ru-RU" sz="2200"/>
              <a:t> </a:t>
            </a:r>
            <a:r>
              <a:rPr lang="en-US" altLang="en-US" sz="2200"/>
              <a:t>за</a:t>
            </a:r>
            <a:r>
              <a:rPr lang="en-US" altLang="ru-RU" sz="2200"/>
              <a:t> 2024 </a:t>
            </a:r>
            <a:r>
              <a:rPr lang="en-US" altLang="en-US" sz="2200"/>
              <a:t>год</a:t>
            </a:r>
            <a:r>
              <a:rPr lang="en-US" altLang="ru-RU" sz="2200"/>
              <a:t>, </a:t>
            </a:r>
            <a:r>
              <a:rPr lang="en-US" altLang="en-US" sz="2200"/>
              <a:t>страдают</a:t>
            </a:r>
            <a:r>
              <a:rPr lang="en-US" altLang="ru-RU" sz="2200"/>
              <a:t> 480 </a:t>
            </a:r>
            <a:r>
              <a:rPr lang="en-US" altLang="en-US" sz="2200"/>
              <a:t>тыс</a:t>
            </a:r>
            <a:r>
              <a:rPr lang="en-US" altLang="ru-RU" sz="2200"/>
              <a:t>. </a:t>
            </a:r>
            <a:r>
              <a:rPr lang="en-US" altLang="en-US" sz="2200"/>
              <a:t>школьников</a:t>
            </a:r>
            <a:r>
              <a:rPr lang="en-US" altLang="ru-RU" sz="2200"/>
              <a:t>, </a:t>
            </a:r>
            <a:r>
              <a:rPr lang="en-US" altLang="en-US" sz="2200"/>
              <a:t>сообщил</a:t>
            </a:r>
            <a:r>
              <a:rPr lang="en-US" altLang="ru-RU" sz="2200"/>
              <a:t> </a:t>
            </a:r>
            <a:r>
              <a:rPr lang="en-US" altLang="en-US" sz="2200"/>
              <a:t>министр</a:t>
            </a:r>
            <a:r>
              <a:rPr lang="en-US" altLang="ru-RU" sz="2200"/>
              <a:t>.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свою</a:t>
            </a:r>
            <a:r>
              <a:rPr lang="en-US" altLang="ru-RU" sz="2200"/>
              <a:t> </a:t>
            </a:r>
            <a:r>
              <a:rPr lang="en-US" altLang="en-US" sz="2200"/>
              <a:t>очередь</a:t>
            </a:r>
            <a:r>
              <a:rPr lang="en-US" altLang="ru-RU" sz="2200"/>
              <a:t>, </a:t>
            </a:r>
            <a:r>
              <a:rPr lang="en-US" altLang="en-US" sz="2200"/>
              <a:t>заболеваемость</a:t>
            </a:r>
            <a:r>
              <a:rPr lang="en-US" altLang="ru-RU" sz="2200"/>
              <a:t> </a:t>
            </a:r>
            <a:r>
              <a:rPr lang="en-US" altLang="en-US" sz="2200"/>
              <a:t>снижается</a:t>
            </a:r>
            <a:r>
              <a:rPr lang="en-US" altLang="ru-RU" sz="2200"/>
              <a:t> </a:t>
            </a:r>
            <a:r>
              <a:rPr lang="en-US" altLang="en-US" sz="2200"/>
              <a:t>по</a:t>
            </a:r>
            <a:r>
              <a:rPr lang="en-US" altLang="ru-RU" sz="2200"/>
              <a:t> </a:t>
            </a:r>
            <a:r>
              <a:rPr lang="en-US" altLang="en-US" sz="2200"/>
              <a:t>болезням</a:t>
            </a:r>
            <a:r>
              <a:rPr lang="en-US" altLang="ru-RU" sz="2200"/>
              <a:t> </a:t>
            </a:r>
            <a:r>
              <a:rPr lang="en-US" altLang="en-US" sz="2200"/>
              <a:t>кожи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желудочно</a:t>
            </a:r>
            <a:r>
              <a:rPr lang="en-US" altLang="ru-RU" sz="2200"/>
              <a:t>-</a:t>
            </a:r>
            <a:r>
              <a:rPr lang="en-US" altLang="en-US" sz="2200"/>
              <a:t>кишечного</a:t>
            </a:r>
            <a:r>
              <a:rPr lang="en-US" altLang="ru-RU" sz="2200"/>
              <a:t> </a:t>
            </a:r>
            <a:r>
              <a:rPr lang="en-US" altLang="en-US" sz="2200"/>
              <a:t>тракта</a:t>
            </a:r>
            <a:r>
              <a:rPr lang="en-US" altLang="ru-RU" sz="2200"/>
              <a:t>, </a:t>
            </a:r>
            <a:r>
              <a:rPr lang="en-US" altLang="en-US" sz="2200"/>
              <a:t>а</a:t>
            </a:r>
            <a:r>
              <a:rPr lang="en-US" altLang="ru-RU" sz="2200"/>
              <a:t> </a:t>
            </a:r>
            <a:r>
              <a:rPr lang="en-US" altLang="en-US" sz="2200"/>
              <a:t>также</a:t>
            </a:r>
            <a:r>
              <a:rPr lang="en-US" altLang="ru-RU" sz="2200"/>
              <a:t> </a:t>
            </a:r>
            <a:r>
              <a:rPr lang="en-US" altLang="en-US" sz="2200"/>
              <a:t>по</a:t>
            </a:r>
            <a:r>
              <a:rPr lang="en-US" altLang="ru-RU" sz="2200"/>
              <a:t> </a:t>
            </a:r>
            <a:r>
              <a:rPr lang="en-US" altLang="en-US" sz="2200"/>
              <a:t>числу</a:t>
            </a:r>
            <a:r>
              <a:rPr lang="en-US" altLang="ru-RU" sz="2200"/>
              <a:t> </a:t>
            </a:r>
            <a:r>
              <a:rPr lang="en-US" altLang="en-US" sz="2200"/>
              <a:t>психических</a:t>
            </a:r>
            <a:r>
              <a:rPr lang="en-US" altLang="ru-RU" sz="2200"/>
              <a:t> </a:t>
            </a:r>
            <a:r>
              <a:rPr lang="en-US" altLang="en-US" sz="2200"/>
              <a:t>расстройств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травм</a:t>
            </a:r>
            <a:r>
              <a:rPr lang="en-US" altLang="ru-RU" sz="2200"/>
              <a:t>. </a:t>
            </a:r>
            <a:r>
              <a:rPr lang="en-US" altLang="en-US" sz="2200"/>
              <a:t>На</a:t>
            </a:r>
            <a:r>
              <a:rPr lang="en-US" altLang="ru-RU" sz="2200"/>
              <a:t> </a:t>
            </a:r>
            <a:r>
              <a:rPr lang="en-US" altLang="en-US" sz="2200"/>
              <a:t>данный</a:t>
            </a:r>
            <a:r>
              <a:rPr lang="en-US" altLang="ru-RU" sz="2200"/>
              <a:t> </a:t>
            </a:r>
            <a:r>
              <a:rPr lang="en-US" altLang="en-US" sz="2200"/>
              <a:t>момент</a:t>
            </a:r>
            <a:r>
              <a:rPr lang="en-US" altLang="ru-RU" sz="2200"/>
              <a:t> </a:t>
            </a:r>
            <a:r>
              <a:rPr lang="en-US" altLang="en-US" sz="2200"/>
              <a:t>у</a:t>
            </a:r>
            <a:r>
              <a:rPr lang="en-US" altLang="ru-RU" sz="2200"/>
              <a:t> </a:t>
            </a:r>
            <a:r>
              <a:rPr lang="en-US" altLang="en-US" sz="2200"/>
              <a:t>подростков</a:t>
            </a:r>
            <a:r>
              <a:rPr lang="en-US" altLang="ru-RU" sz="2200"/>
              <a:t> </a:t>
            </a:r>
            <a:r>
              <a:rPr lang="en-US" altLang="en-US" sz="2200"/>
              <a:t>от</a:t>
            </a:r>
            <a:r>
              <a:rPr lang="en-US" altLang="ru-RU" sz="2200"/>
              <a:t> 15 </a:t>
            </a:r>
            <a:r>
              <a:rPr lang="en-US" altLang="en-US" sz="2200"/>
              <a:t>до</a:t>
            </a:r>
            <a:r>
              <a:rPr lang="en-US" altLang="ru-RU" sz="2200"/>
              <a:t> 17 </a:t>
            </a:r>
            <a:r>
              <a:rPr lang="en-US" altLang="en-US" sz="2200"/>
              <a:t>лет</a:t>
            </a:r>
            <a:r>
              <a:rPr lang="en-US" altLang="ru-RU" sz="2200"/>
              <a:t> </a:t>
            </a:r>
            <a:r>
              <a:rPr lang="en-US" altLang="en-US" sz="2200"/>
              <a:t>наблюдается</a:t>
            </a:r>
            <a:r>
              <a:rPr lang="en-US" altLang="ru-RU" sz="2200"/>
              <a:t> </a:t>
            </a:r>
            <a:r>
              <a:rPr lang="en-US" altLang="en-US" sz="2200"/>
              <a:t>небольшой</a:t>
            </a:r>
            <a:r>
              <a:rPr lang="en-US" altLang="ru-RU" sz="2200"/>
              <a:t> </a:t>
            </a:r>
            <a:r>
              <a:rPr lang="en-US" altLang="en-US" sz="2200"/>
              <a:t>рост</a:t>
            </a:r>
            <a:r>
              <a:rPr lang="en-US" altLang="ru-RU" sz="2200"/>
              <a:t> </a:t>
            </a:r>
            <a:r>
              <a:rPr lang="en-US" altLang="en-US" sz="2200"/>
              <a:t>общей</a:t>
            </a:r>
            <a:r>
              <a:rPr lang="en-US" altLang="ru-RU" sz="2200"/>
              <a:t> </a:t>
            </a:r>
            <a:r>
              <a:rPr lang="en-US" altLang="en-US" sz="2200"/>
              <a:t>заболеваемости</a:t>
            </a:r>
            <a:r>
              <a:rPr lang="en-US" altLang="ru-RU" sz="220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1130" y="115570"/>
            <a:ext cx="5742940" cy="648081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7130" y="115570"/>
            <a:ext cx="5683885" cy="648081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idx="1"/>
          </p:nvPr>
        </p:nvSpPr>
        <p:spPr>
          <a:xfrm>
            <a:off x="363220" y="377190"/>
            <a:ext cx="5246370" cy="596773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Согласно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представленной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информации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среди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основных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школьников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выделяются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Болезни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зрения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ухудшение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зрения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стало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одной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наиболее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распространенных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проблем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связано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увеличением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проводимого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экранами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так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недостатком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физической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активности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Болезни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дыхания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респираторные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инфекции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аллергические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занимают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значительное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место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структуре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заболеваемости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Важно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отметить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многие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этих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можно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предотвратить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вакцинацию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Заболевания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опорно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двигательного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аппарата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сколиоз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выделяется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одно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наиболее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частых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этой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категории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Проблемы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осанкой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становятся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все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распространенными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среди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школьников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связано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неправильной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организацией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учебного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процесса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недостатком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физической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активности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9" name="Замещающее содержимое 4"/>
          <p:cNvSpPr>
            <a:spLocks noGrp="1"/>
          </p:cNvSpPr>
          <p:nvPr/>
        </p:nvSpPr>
        <p:spPr>
          <a:xfrm>
            <a:off x="6588760" y="377190"/>
            <a:ext cx="4999990" cy="59677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Необходимо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отметить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некоторые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тенденции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заболеваемости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>
              <a:buNone/>
            </a:pPr>
            <a:endParaRPr lang="en-US" altLang="ru-RU" sz="1600"/>
          </a:p>
          <a:p>
            <a:pPr marL="0" indent="0">
              <a:buNone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Рост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распространенности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ожирения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становится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серьезной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проблемой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так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ведет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множеству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сопутствующих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включая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диабет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типа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сердечно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сосудистые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заболевания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Снижение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заболеваемости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желудочно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кишечного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тракта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наблюдается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положительная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динамика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этом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направлении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быть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связано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улучшением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питания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повышением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осведомленности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здоровом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образе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жизни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Снижение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случаев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психических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расстройств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травм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хотя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этот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факт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радует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необходимо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продолжать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работу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поддержке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психического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здоровья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предотвращению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травматизма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38150" y="224790"/>
            <a:ext cx="10768965" cy="203073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3200" b="1">
                <a:solidFill>
                  <a:srgbClr val="C00000"/>
                </a:solidFill>
              </a:rPr>
              <a:t>Цель</a:t>
            </a:r>
            <a:r>
              <a:rPr lang="en-US" altLang="ru-RU" sz="3200" b="1">
                <a:solidFill>
                  <a:srgbClr val="C00000"/>
                </a:solidFill>
              </a:rPr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исследования</a:t>
            </a:r>
            <a:r>
              <a:rPr lang="en-US" altLang="ru-RU" sz="3200" b="1">
                <a:solidFill>
                  <a:srgbClr val="C00000"/>
                </a:solidFill>
              </a:rPr>
              <a:t>.</a:t>
            </a:r>
            <a:r>
              <a:rPr lang="en-US" altLang="ru-RU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00000"/>
              </a:lnSpc>
            </a:pPr>
            <a:endParaRPr lang="en-US" altLang="ru-RU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Провести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сравнительную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оценку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обеспеченности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базовыми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витаминами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микроэлементами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когнитивно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успешных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подростков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постоянно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испытывающих</a:t>
            </a:r>
            <a:r>
              <a:rPr lang="en-US" altLang="ru-RU" sz="1600" b="1">
                <a:solidFill>
                  <a:schemeClr val="tx1"/>
                </a:solidFill>
              </a:rPr>
              <a:t>  </a:t>
            </a:r>
            <a:r>
              <a:rPr lang="en-US" altLang="en-US" sz="1600" b="1">
                <a:solidFill>
                  <a:schemeClr val="tx1"/>
                </a:solidFill>
              </a:rPr>
              <a:t>ПУН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их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сверстников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со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стандартной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учебной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нагрузкой</a:t>
            </a:r>
            <a:r>
              <a:rPr lang="en-US" altLang="ru-RU" sz="1600" b="1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785" y="2765425"/>
            <a:ext cx="10813415" cy="371983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en-US" sz="2400" b="1">
              <a:solidFill>
                <a:srgbClr val="C00000"/>
              </a:solidFill>
            </a:endParaRPr>
          </a:p>
          <a:p>
            <a:pPr algn="l"/>
            <a:r>
              <a:rPr lang="en-US" altLang="en-US" sz="2800" b="1">
                <a:solidFill>
                  <a:srgbClr val="C00000"/>
                </a:solidFill>
              </a:rPr>
              <a:t>Пациенты</a:t>
            </a:r>
            <a:r>
              <a:rPr lang="en-US" altLang="ru-RU" sz="2800" b="1">
                <a:solidFill>
                  <a:srgbClr val="C00000"/>
                </a:solidFill>
              </a:rPr>
              <a:t> </a:t>
            </a:r>
            <a:r>
              <a:rPr lang="en-US" altLang="en-US" sz="2800" b="1">
                <a:solidFill>
                  <a:srgbClr val="C00000"/>
                </a:solidFill>
              </a:rPr>
              <a:t>и</a:t>
            </a:r>
            <a:r>
              <a:rPr lang="en-US" altLang="ru-RU" sz="2800" b="1">
                <a:solidFill>
                  <a:srgbClr val="C00000"/>
                </a:solidFill>
              </a:rPr>
              <a:t> </a:t>
            </a:r>
            <a:r>
              <a:rPr lang="en-US" altLang="en-US" sz="2800" b="1">
                <a:solidFill>
                  <a:srgbClr val="C00000"/>
                </a:solidFill>
              </a:rPr>
              <a:t>методы</a:t>
            </a:r>
            <a:r>
              <a:rPr lang="en-US" altLang="ru-RU" sz="2800" b="1">
                <a:solidFill>
                  <a:srgbClr val="C00000"/>
                </a:solidFill>
              </a:rPr>
              <a:t>.</a:t>
            </a:r>
            <a:r>
              <a:rPr lang="en-US" altLang="ru-RU" sz="2400" b="1">
                <a:solidFill>
                  <a:srgbClr val="C00000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en-US" altLang="ru-RU" b="1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группу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исследования</a:t>
            </a:r>
            <a:r>
              <a:rPr lang="en-US" altLang="ru-RU" sz="1600" b="1">
                <a:solidFill>
                  <a:schemeClr val="tx1"/>
                </a:solidFill>
              </a:rPr>
              <a:t> (</a:t>
            </a:r>
            <a:r>
              <a:rPr lang="en-US" altLang="en-US" sz="1600" b="1">
                <a:solidFill>
                  <a:schemeClr val="tx1"/>
                </a:solidFill>
              </a:rPr>
              <a:t>ГИ</a:t>
            </a:r>
            <a:r>
              <a:rPr lang="en-US" altLang="ru-RU" sz="1600" b="1">
                <a:solidFill>
                  <a:schemeClr val="tx1"/>
                </a:solidFill>
              </a:rPr>
              <a:t>) </a:t>
            </a:r>
            <a:r>
              <a:rPr lang="en-US" altLang="en-US" sz="1600" b="1">
                <a:solidFill>
                  <a:schemeClr val="tx1"/>
                </a:solidFill>
              </a:rPr>
              <a:t>вошли</a:t>
            </a:r>
            <a:r>
              <a:rPr lang="en-US" altLang="ru-RU" sz="1600" b="1">
                <a:solidFill>
                  <a:schemeClr val="tx1"/>
                </a:solidFill>
              </a:rPr>
              <a:t> 98 </a:t>
            </a:r>
            <a:r>
              <a:rPr lang="en-US" altLang="en-US" sz="1600" b="1">
                <a:solidFill>
                  <a:schemeClr val="tx1"/>
                </a:solidFill>
              </a:rPr>
              <a:t>здоровых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старшеклассников</a:t>
            </a:r>
            <a:r>
              <a:rPr lang="en-US" altLang="ru-RU" sz="1600" b="1">
                <a:solidFill>
                  <a:schemeClr val="tx1"/>
                </a:solidFill>
              </a:rPr>
              <a:t> 15-17 </a:t>
            </a:r>
            <a:r>
              <a:rPr lang="en-US" altLang="en-US" sz="1600" b="1">
                <a:solidFill>
                  <a:schemeClr val="tx1"/>
                </a:solidFill>
              </a:rPr>
              <a:t>лет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обучающихся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медико</a:t>
            </a:r>
            <a:r>
              <a:rPr lang="en-US" altLang="ru-RU" sz="1600" b="1">
                <a:solidFill>
                  <a:schemeClr val="tx1"/>
                </a:solidFill>
              </a:rPr>
              <a:t>-</a:t>
            </a:r>
            <a:r>
              <a:rPr lang="en-US" altLang="en-US" sz="1600" b="1">
                <a:solidFill>
                  <a:schemeClr val="tx1"/>
                </a:solidFill>
              </a:rPr>
              <a:t>биологическом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лицее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испытывающих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сверхнормативные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учебные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нагрузки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течение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двух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более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лет</a:t>
            </a:r>
            <a:r>
              <a:rPr lang="en-US" altLang="ru-RU" sz="1600" b="1">
                <a:solidFill>
                  <a:schemeClr val="tx1"/>
                </a:solidFill>
              </a:rPr>
              <a:t>. </a:t>
            </a:r>
            <a:r>
              <a:rPr lang="en-US" altLang="en-US" sz="1600" b="1">
                <a:solidFill>
                  <a:schemeClr val="tx1"/>
                </a:solidFill>
              </a:rPr>
              <a:t>Группа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сравнения</a:t>
            </a:r>
            <a:r>
              <a:rPr lang="en-US" altLang="ru-RU" sz="1600" b="1">
                <a:solidFill>
                  <a:schemeClr val="tx1"/>
                </a:solidFill>
              </a:rPr>
              <a:t> (</a:t>
            </a:r>
            <a:r>
              <a:rPr lang="en-US" altLang="en-US" sz="1600" b="1">
                <a:solidFill>
                  <a:schemeClr val="tx1"/>
                </a:solidFill>
              </a:rPr>
              <a:t>ГС</a:t>
            </a:r>
            <a:r>
              <a:rPr lang="en-US" altLang="ru-RU" sz="1600" b="1">
                <a:solidFill>
                  <a:schemeClr val="tx1"/>
                </a:solidFill>
              </a:rPr>
              <a:t>): 50 </a:t>
            </a:r>
            <a:r>
              <a:rPr lang="en-US" altLang="en-US" sz="1600" b="1">
                <a:solidFill>
                  <a:schemeClr val="tx1"/>
                </a:solidFill>
              </a:rPr>
              <a:t>здоровых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старшеклассников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обучающихся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режиме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средней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учебной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нагрузки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по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программе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средне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образовательной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школы</a:t>
            </a:r>
            <a:r>
              <a:rPr lang="en-US" altLang="ru-RU" sz="1600" b="1">
                <a:solidFill>
                  <a:schemeClr val="tx1"/>
                </a:solidFill>
              </a:rPr>
              <a:t>. </a:t>
            </a:r>
            <a:r>
              <a:rPr lang="en-US" altLang="en-US" sz="1600" b="1">
                <a:solidFill>
                  <a:schemeClr val="tx1"/>
                </a:solidFill>
              </a:rPr>
              <a:t>По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гендерному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распределению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группы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были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сопоставимы</a:t>
            </a:r>
            <a:r>
              <a:rPr lang="en-US" altLang="ru-RU" sz="1600" b="1">
                <a:solidFill>
                  <a:schemeClr val="tx1"/>
                </a:solidFill>
              </a:rPr>
              <a:t>. </a:t>
            </a:r>
            <a:r>
              <a:rPr lang="en-US" altLang="en-US" sz="1600" b="1">
                <a:solidFill>
                  <a:schemeClr val="tx1"/>
                </a:solidFill>
              </a:rPr>
              <a:t>Для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проведения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анализа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использовалась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венозная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кровь</a:t>
            </a:r>
            <a:r>
              <a:rPr lang="en-US" altLang="ru-RU" sz="1600" b="1">
                <a:solidFill>
                  <a:schemeClr val="tx1"/>
                </a:solidFill>
              </a:rPr>
              <a:t>. </a:t>
            </a:r>
            <a:r>
              <a:rPr lang="en-US" altLang="en-US" sz="1600" b="1">
                <a:solidFill>
                  <a:schemeClr val="tx1"/>
                </a:solidFill>
              </a:rPr>
              <a:t>Исследование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включало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анализ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результатов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исследования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основных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показателей витаминно</a:t>
            </a:r>
            <a:r>
              <a:rPr lang="en-US" altLang="ru-RU" sz="1600" b="1">
                <a:solidFill>
                  <a:schemeClr val="tx1"/>
                </a:solidFill>
              </a:rPr>
              <a:t>-</a:t>
            </a:r>
            <a:r>
              <a:rPr lang="en-US" altLang="en-US" sz="1600" b="1">
                <a:solidFill>
                  <a:schemeClr val="tx1"/>
                </a:solidFill>
              </a:rPr>
              <a:t>минерального статуса</a:t>
            </a:r>
            <a:r>
              <a:rPr lang="en-US" altLang="ru-RU" sz="1600" b="1">
                <a:solidFill>
                  <a:schemeClr val="tx1"/>
                </a:solidFill>
              </a:rPr>
              <a:t>: </a:t>
            </a:r>
            <a:r>
              <a:rPr lang="en-US" altLang="en-US" sz="1600" b="1">
                <a:solidFill>
                  <a:schemeClr val="tx1"/>
                </a:solidFill>
              </a:rPr>
              <a:t>кальций</a:t>
            </a:r>
            <a:r>
              <a:rPr lang="en-US" altLang="ru-RU" sz="1600" b="1">
                <a:solidFill>
                  <a:schemeClr val="tx1"/>
                </a:solidFill>
              </a:rPr>
              <a:t>,</a:t>
            </a:r>
            <a:r>
              <a:rPr lang="en-US" altLang="en-US" sz="1600" b="1">
                <a:solidFill>
                  <a:schemeClr val="tx1"/>
                </a:solidFill>
              </a:rPr>
              <a:t> ферритин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железо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магний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цинк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витамин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В</a:t>
            </a:r>
            <a:r>
              <a:rPr lang="en-US" altLang="ru-RU" sz="1600" b="1">
                <a:solidFill>
                  <a:schemeClr val="tx1"/>
                </a:solidFill>
              </a:rPr>
              <a:t>12, </a:t>
            </a:r>
            <a:r>
              <a:rPr lang="en-US" altLang="en-US" sz="1600" b="1">
                <a:solidFill>
                  <a:schemeClr val="tx1"/>
                </a:solidFill>
              </a:rPr>
              <a:t>фолиевая</a:t>
            </a:r>
            <a:r>
              <a:rPr lang="en-US" altLang="ru-RU" sz="1600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кислота</a:t>
            </a:r>
            <a:r>
              <a:rPr lang="en-US" altLang="ru-RU" sz="1600" b="1">
                <a:solidFill>
                  <a:schemeClr val="tx1"/>
                </a:solidFill>
              </a:rPr>
              <a:t>, </a:t>
            </a:r>
            <a:r>
              <a:rPr lang="en-US" altLang="en-US" sz="1600" b="1">
                <a:solidFill>
                  <a:schemeClr val="tx1"/>
                </a:solidFill>
              </a:rPr>
              <a:t>витамин</a:t>
            </a:r>
            <a:r>
              <a:rPr lang="en-US" altLang="ru-RU" sz="1600" b="1">
                <a:solidFill>
                  <a:schemeClr val="tx1"/>
                </a:solidFill>
              </a:rPr>
              <a:t> D</a:t>
            </a:r>
          </a:p>
          <a:p>
            <a:pPr algn="l"/>
            <a:endParaRPr lang="en-US" altLang="ru-RU" sz="16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890" y="333375"/>
            <a:ext cx="9831070" cy="581088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30000"/>
              </a:lnSpc>
            </a:pPr>
            <a:r>
              <a:rPr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Исследование содержания витаминов и минералов в крови позволяет выявить дисбаланс микронутриентов в организме — как дефицит (гиповитаминоз, минералодефицитные состояния), так и избыток (гипервитаминоз). Это важно, поскольку витамины и минералы играют ключевую роль в поддержании основных функций клеток, обмене веществ, производстве энергии, образовании ДНК, переносе кислорода и активации ферментов. Их недостаток или избыток может привести к нарушению метаболических процессов, ухудшению работы орга</a:t>
            </a: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ма</a:t>
            </a:r>
            <a:r>
              <a:rPr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и </a:t>
            </a: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его </a:t>
            </a:r>
            <a:r>
              <a:rPr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систем, развитию заболеваний.</a:t>
            </a:r>
            <a:endParaRPr sz="2400">
              <a:solidFill>
                <a:srgbClr val="000000"/>
              </a:solidFill>
              <a:effectLst/>
              <a:latin typeface="Times New Roman" panose="02020603050405020304" charset="0"/>
              <a:ea typeface="-apple-system"/>
              <a:cs typeface="Times New Roman" panose="02020603050405020304" charset="0"/>
            </a:endParaRPr>
          </a:p>
          <a:p>
            <a:pPr marL="0" indent="0" algn="l">
              <a:lnSpc>
                <a:spcPct val="130000"/>
              </a:lnSpc>
            </a:pP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Анализ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помогает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выявить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связь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между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недомоганием</a:t>
            </a:r>
            <a:r>
              <a:rPr lang="ru-RU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,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дефицитом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или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избытком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конкретных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витаминов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минералов</a:t>
            </a:r>
            <a:r>
              <a:rPr lang="en-US" altLang="ru-RU" sz="2400">
                <a:solidFill>
                  <a:srgbClr val="000000"/>
                </a:solidFill>
                <a:effectLst/>
                <a:latin typeface="Times New Roman" panose="02020603050405020304" charset="0"/>
                <a:ea typeface="-apple-system"/>
                <a:cs typeface="Times New Roman" panose="02020603050405020304" charset="0"/>
                <a:sym typeface="+mn-ea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0650" y="391160"/>
            <a:ext cx="5089525" cy="602996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Витамины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группы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B ( B9 —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фолиевая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кислота</a:t>
            </a:r>
            <a:r>
              <a:rPr lang="en-US" altLang="ru-RU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B12).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ru-RU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Необходимы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образования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новых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иммунных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Дефицит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этих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витаминов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привести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ослаблению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иммунного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ответа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повышенной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утомляемости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B6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участвует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производстве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T-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играют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ключевую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роль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борьбе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инфекциями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4660" y="391160"/>
            <a:ext cx="5741035" cy="603059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Витамин</a:t>
            </a:r>
            <a:r>
              <a:rPr lang="en-US" altLang="ru-RU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D.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ru-RU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Регулирует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иммунных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клеток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снижает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риск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аутоиммунных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заболеваний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Дефицит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витамина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приводит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снижению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продукции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активности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макрофагов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моноцитов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),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пролиферации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T-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клеток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выработки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IL-2 T-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хелперами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(Th1),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экспрессии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противомикробных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пептидов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дефенсин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др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.).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дефицит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связывают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повышенной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восприимчивостью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инфекциям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особенно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зимний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период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когда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indent="0"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мало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солнечного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света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kumimoji="0" lang="en-US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9580" y="289560"/>
            <a:ext cx="3159760" cy="627824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indent="0" algn="dist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2290" y="289560"/>
            <a:ext cx="3116580" cy="627824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42045" y="3766820"/>
            <a:ext cx="2899410" cy="28009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2045" y="289560"/>
            <a:ext cx="2724785" cy="314007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Замещающий текст 6"/>
          <p:cNvSpPr>
            <a:spLocks noGrp="1"/>
          </p:cNvSpPr>
          <p:nvPr>
            <p:ph type="body" orient="vert" idx="1"/>
          </p:nvPr>
        </p:nvSpPr>
        <p:spPr>
          <a:xfrm>
            <a:off x="4585335" y="581660"/>
            <a:ext cx="2723515" cy="55467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Железо</a:t>
            </a:r>
            <a:r>
              <a:rPr lang="en-US" altLang="ru-RU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ru-RU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Необходимо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транспортировки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кислорода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крови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Способствует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дифференцировке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созреванию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клеток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приобретённый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иммунитет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).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Однако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избыток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железа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организме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может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являться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благоприятным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фоном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развития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некоторых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инфекционных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заболеваний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10" name="Замещающее содержимое 4"/>
          <p:cNvSpPr>
            <a:spLocks noGrp="1"/>
          </p:cNvSpPr>
          <p:nvPr/>
        </p:nvSpPr>
        <p:spPr>
          <a:xfrm>
            <a:off x="602615" y="581660"/>
            <a:ext cx="2868295" cy="58286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Цинк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ru-RU" sz="1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Участвует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созревании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лимфоцитов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помогает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контролировать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воспаление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Необходим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нормального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роста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развития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особенно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Дефицит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цинка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ассоциирован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репликацией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вирусов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снижением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выработки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молодых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клеток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дифференцировки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лимфоцитов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активности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NK-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клеток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B-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клеток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продукции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иммуноглобулинов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Замещающее содержимое 4"/>
          <p:cNvSpPr>
            <a:spLocks noGrp="1"/>
          </p:cNvSpPr>
          <p:nvPr/>
        </p:nvSpPr>
        <p:spPr>
          <a:xfrm>
            <a:off x="8921750" y="3934460"/>
            <a:ext cx="2563495" cy="26333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Кальций</a:t>
            </a:r>
            <a:r>
              <a:rPr lang="en-US" altLang="ru-RU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ru-RU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минерал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формирования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костей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также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необходим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нормальной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сердца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мышц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нервов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ru-RU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Замещающее содержимое 4"/>
          <p:cNvSpPr>
            <a:spLocks noGrp="1"/>
          </p:cNvSpPr>
          <p:nvPr/>
        </p:nvSpPr>
        <p:spPr>
          <a:xfrm>
            <a:off x="8747760" y="419100"/>
            <a:ext cx="2737485" cy="30105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Магний</a:t>
            </a:r>
            <a:r>
              <a:rPr lang="en-US" altLang="ru-RU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indent="0" algn="l">
              <a:lnSpc>
                <a:spcPct val="50000"/>
              </a:lnSpc>
              <a:buFont typeface="Arial" panose="020B0604020202020204" pitchFamily="34" charset="0"/>
              <a:buNone/>
            </a:pPr>
            <a:endParaRPr lang="en-US" altLang="ru-RU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Участвует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более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300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биохимических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реакциях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организме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включая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синтез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белка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регуляцию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уровня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сахара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крови</a:t>
            </a:r>
            <a:endParaRPr lang="en-US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1140" y="374650"/>
            <a:ext cx="9380855" cy="638429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</a:pP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Ферритин</a:t>
            </a: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80000"/>
              </a:lnSpc>
            </a:pPr>
            <a:endParaRPr lang="ru-RU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ru-RU" altLang="en-US" sz="2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Обеспечивается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достаточный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запас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железа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гемоглобина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транспортирует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кислород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тканям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Поддерживается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ферментных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систем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участвующих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энергетическом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обмене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других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биохимических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процессах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Защищается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организм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токсического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действия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свободного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железа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так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ферритин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связывает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безопасной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форме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дефиците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ферритина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соответственно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железа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):</a:t>
            </a:r>
            <a:r>
              <a:rPr lang="ru-RU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Снижается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иммунных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Нарушается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синтез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иммуноглобулинов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антител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). </a:t>
            </a:r>
          </a:p>
          <a:p>
            <a:pPr algn="l">
              <a:lnSpc>
                <a:spcPct val="90000"/>
              </a:lnSpc>
            </a:pP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Угнетается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клеточный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иммунитет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снижается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пролиферация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размножение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лимфоцитов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особенно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Th1-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играют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ключевую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роль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клеточном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иммунном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ответе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algn="l">
              <a:lnSpc>
                <a:spcPct val="90000"/>
              </a:lnSpc>
            </a:pP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Уменьшается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фагоцитарная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макрофагов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нейтрофилов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algn="l">
              <a:lnSpc>
                <a:spcPct val="90000"/>
              </a:lnSpc>
            </a:pP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Ухудшается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выработка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цитокинов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например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интерлейкина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-2). </a:t>
            </a:r>
          </a:p>
          <a:p>
            <a:pPr algn="l">
              <a:lnSpc>
                <a:spcPct val="90000"/>
              </a:lnSpc>
            </a:pP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Организм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становится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восприимчивым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инфекциям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болезни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протекают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тяжелее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дольше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1383</Words>
  <Application>Microsoft Office PowerPoint</Application>
  <PresentationFormat>Произвольный</PresentationFormat>
  <Paragraphs>126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Blue Waves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Tolstukhin Vladimir</dc:creator>
  <cp:lastModifiedBy>Андрей</cp:lastModifiedBy>
  <cp:revision>67</cp:revision>
  <dcterms:created xsi:type="dcterms:W3CDTF">2024-11-29T12:33:00Z</dcterms:created>
  <dcterms:modified xsi:type="dcterms:W3CDTF">2026-04-08T10:36:15Z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0433AE1CA1ED49CE835EB022D7CACB4F_13</vt:lpwstr>
  </property>
  <property fmtid="{D5CDD505-2E9C-101B-9397-08002B2CF9AE}" pid="3" name="KSOProductBuildVer">
    <vt:lpwstr>1033-12.2.0.23196</vt:lpwstr>
  </property>
</Properties>
</file>