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  <p:sldMasterId id="2147483710" r:id="rId2"/>
  </p:sldMasterIdLst>
  <p:notesMasterIdLst>
    <p:notesMasterId r:id="rId15"/>
  </p:notesMasterIdLst>
  <p:handoutMasterIdLst>
    <p:handoutMasterId r:id="rId16"/>
  </p:handoutMasterIdLst>
  <p:sldIdLst>
    <p:sldId id="478" r:id="rId3"/>
    <p:sldId id="480" r:id="rId4"/>
    <p:sldId id="558" r:id="rId5"/>
    <p:sldId id="559" r:id="rId6"/>
    <p:sldId id="560" r:id="rId7"/>
    <p:sldId id="561" r:id="rId8"/>
    <p:sldId id="562" r:id="rId9"/>
    <p:sldId id="563" r:id="rId10"/>
    <p:sldId id="564" r:id="rId11"/>
    <p:sldId id="565" r:id="rId12"/>
    <p:sldId id="566" r:id="rId13"/>
    <p:sldId id="556" r:id="rId14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0000"/>
    <a:srgbClr val="F1415E"/>
    <a:srgbClr val="B30D29"/>
    <a:srgbClr val="009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809" autoAdjust="0"/>
    <p:restoredTop sz="98046" autoAdjust="0"/>
  </p:normalViewPr>
  <p:slideViewPr>
    <p:cSldViewPr>
      <p:cViewPr varScale="1">
        <p:scale>
          <a:sx n="84" d="100"/>
          <a:sy n="84" d="100"/>
        </p:scale>
        <p:origin x="869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219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uk-UA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uk-UA" sz="1200">
                <a:latin typeface="+mn-lt"/>
              </a:defRPr>
            </a:lvl1pPr>
          </a:lstStyle>
          <a:p>
            <a:pPr>
              <a:defRPr/>
            </a:pPr>
            <a:fld id="{B71167ED-DFAE-44D6-AD91-BDAB846EC161}" type="datetimeFigureOut">
              <a:rPr lang="ru-RU"/>
              <a:pPr>
                <a:defRPr/>
              </a:pPr>
              <a:t>пн 17.11.25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uk-UA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uk-UA" sz="1200">
                <a:latin typeface="+mn-lt"/>
              </a:defRPr>
            </a:lvl1pPr>
          </a:lstStyle>
          <a:p>
            <a:pPr>
              <a:defRPr/>
            </a:pPr>
            <a:fld id="{A8CEC283-F18D-4136-A0C7-A9FEECDF23B3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4365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uk-UA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uk-UA" sz="1200">
                <a:latin typeface="+mn-lt"/>
              </a:defRPr>
            </a:lvl1pPr>
          </a:lstStyle>
          <a:p>
            <a:pPr>
              <a:defRPr/>
            </a:pPr>
            <a:fld id="{EE9B1A91-950B-45C3-94A7-3F6A385350B5}" type="datetimeFigureOut">
              <a:rPr lang="ru-RU"/>
              <a:pPr>
                <a:defRPr/>
              </a:pPr>
              <a:t>пн 17.11.25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noProof="0"/>
              <a:t>Клацніть, щоб змінити основні стилі тексту</a:t>
            </a:r>
          </a:p>
          <a:p>
            <a:pPr lvl="1"/>
            <a:r>
              <a:rPr lang="uk-UA" noProof="0"/>
              <a:t>Другий рівень</a:t>
            </a:r>
          </a:p>
          <a:p>
            <a:pPr lvl="2"/>
            <a:r>
              <a:rPr lang="uk-UA" noProof="0"/>
              <a:t>Третій рівень</a:t>
            </a:r>
          </a:p>
          <a:p>
            <a:pPr lvl="3"/>
            <a:r>
              <a:rPr lang="uk-UA" noProof="0"/>
              <a:t>Четвертий рівень</a:t>
            </a:r>
          </a:p>
          <a:p>
            <a:pPr lvl="4"/>
            <a:r>
              <a:rPr lang="uk-UA" noProof="0"/>
              <a:t>П'ятий рівень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uk-UA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uk-UA" sz="1200">
                <a:latin typeface="+mn-lt"/>
              </a:defRPr>
            </a:lvl1pPr>
          </a:lstStyle>
          <a:p>
            <a:pPr>
              <a:defRPr/>
            </a:pPr>
            <a:fld id="{2FFBBDAC-3954-4C1D-B121-B4B25494E729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0880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uk-UA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uk-UA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uk-UA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uk-UA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uk-UA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uk-UA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uk-UA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uk-UA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uk-UA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FBBDAC-3954-4C1D-B121-B4B25494E729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129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CA9ED4-32E8-4DCF-80DD-25A7E59A83D3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1CE18CD3-6321-4425-8E32-AFAE8E2000B6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659D69-846E-4758-ADF6-776D0FDAEC55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BBB99CA7-6395-4538-8BBE-770717CF9FB9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A661F4-016C-4AFE-A601-E4AE3C528C0C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24C47B-6FBE-417A-AA5A-262A2B623CCE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9122E6-B7D6-4070-B45B-7F32C762C8BD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0DA88-076E-4493-805E-6F646EDA802F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D3DC28-722F-49FF-BA7B-0E93D3D8F0C7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463384D5-DECA-4E8F-81E2-8DE1F115F7DD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C5A052-CDFA-4923-9D4F-40F688CAFFF1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303E7-5D84-4EBE-9B96-03188279590B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777785-B944-4C8A-BB59-EB051E2E4DC1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1541C2-7283-425A-BC12-8593DA7EBDC9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9A7ABE-E91C-4C5B-820A-CAB49858203C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1BAA4A-E16A-405D-B315-0784E84E3D8A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9CB43E-F58C-4446-911F-A82244CF6869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F0F190-1468-4836-9A09-0A6529B3AC27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2081E1-C2E8-4033-9FBF-103906F152EC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1A06AD-5158-454A-BE3F-BDEA379AC05F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DD174D-3336-4270-A919-4D90996F6DE6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8496C9-75A0-457B-AD50-8D0621B6206E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E5D74A-7761-4D84-B663-132AD6F81F33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E0B6E268-0883-445B-B237-6FD6AD6D6E3B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98F5FD-341B-42C9-8A92-9EEB1E32F2D9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B2EFF48F-BBA8-4742-8E05-B73367F28EFD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D306F5-DAB1-468D-8BD7-AD8C93A11B8B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280B0C-61D5-4D2F-A1C7-AC94FFDA6A2C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8D680C-DA26-492C-9453-D6DC169BE42D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A40F6C-FD38-428E-8A5B-D08230FB045C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E1A7EF-51BD-458C-A05F-9F113F33E3E3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65D04AF0-4A89-48EC-989B-A5CE1B9A05D8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37E01E-66D3-4342-B635-79F9CCFD60F4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EBE16A-10FC-4BC8-9301-C9AD0F0992E0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5E020B-8210-4113-8BB4-3963A8048999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9B144A-15EC-4383-8A8E-9D591C297D5C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E3F773-789B-497E-AE22-E2B6326B58B7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302E90-0009-40A5-A912-2A5D23E0D02F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EDF2C4-91DC-4671-873E-90B6A58B7F7C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8357B-0169-4FD7-A06B-6DBDD585FBE6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A67761-0D41-411A-B677-08176FC6B944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722B52-40F6-4CE1-9770-95F6C325892A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90CE8A-2759-4E1F-AEFA-CF8F89FC6B75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BA643-8C66-4283-A455-23CF278DF6AC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EFD9F5F2-D389-4CD0-BB21-7E00CC2575BA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8E1BCAE-2424-4F58-BE6E-80B4FA510D2B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7980DBF7-5679-49E0-92D9-296D011FBD9D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пн 17.11.25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B2F34EB-9939-4DBD-88CD-4FCA24D2539D}" type="slidenum">
              <a:rPr lang="ru-RU" alt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en-US">
              <a:solidFill>
                <a:srgbClr val="000000"/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9"/>
          <p:cNvSpPr txBox="1">
            <a:spLocks noChangeArrowheads="1"/>
          </p:cNvSpPr>
          <p:nvPr/>
        </p:nvSpPr>
        <p:spPr bwMode="auto">
          <a:xfrm>
            <a:off x="323528" y="5805264"/>
            <a:ext cx="8640960" cy="13849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85738" lvl="0">
              <a:spcBef>
                <a:spcPts val="0"/>
              </a:spcBef>
              <a:buNone/>
            </a:pPr>
            <a:r>
              <a:rPr lang="ru-RU" alt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Гуренко 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Е.Г. </a:t>
            </a:r>
            <a:r>
              <a:rPr lang="ru-RU" alt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Доцент кафедры фтизиатрии и 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пульмонологи ФГБОУ </a:t>
            </a:r>
            <a:r>
              <a:rPr lang="ru-RU" alt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 </a:t>
            </a:r>
            <a:r>
              <a:rPr lang="ru-RU" altLang="ru-RU" sz="1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ДонГМУ</a:t>
            </a:r>
            <a:r>
              <a:rPr lang="ru-RU" alt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Минздрава 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</a:p>
          <a:p>
            <a:pPr marL="185738" lvl="0">
              <a:spcBef>
                <a:spcPts val="0"/>
              </a:spcBef>
              <a:buNone/>
            </a:pPr>
            <a:r>
              <a:rPr lang="ru-RU" alt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Серых О.А. Зам. главного врача по хирургической помощи ГБУ ДНР «РКТБ»</a:t>
            </a:r>
            <a:endParaRPr lang="ru-RU" alt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5738" lvl="0">
              <a:spcBef>
                <a:spcPts val="0"/>
              </a:spcBef>
              <a:buNone/>
            </a:pPr>
            <a:r>
              <a:rPr lang="ru-RU" altLang="ru-RU" sz="1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Охонько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Е.А. Заведующий отделением внелегочных форм 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туберкулеза ГБУ ДНР «РКТБ»</a:t>
            </a:r>
          </a:p>
          <a:p>
            <a:pPr marL="185738" lvl="0">
              <a:spcBef>
                <a:spcPts val="0"/>
              </a:spcBef>
              <a:buNone/>
            </a:pPr>
            <a:r>
              <a:rPr lang="ru-RU" altLang="ru-RU" sz="1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Чекал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Н.Г. Зам. главного врача по клинико-экспертной работе ГБУ ДНР «РКТБ»</a:t>
            </a:r>
            <a:endParaRPr lang="ru-RU" alt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5738" lvl="0">
              <a:spcBef>
                <a:spcPts val="0"/>
              </a:spcBef>
              <a:buNone/>
            </a:pPr>
            <a:endParaRPr lang="ru-RU" alt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5738" lvl="0" algn="ctr">
              <a:spcBef>
                <a:spcPts val="0"/>
              </a:spcBef>
              <a:buNone/>
            </a:pPr>
            <a:endParaRPr lang="ru-RU" alt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_Desktop\Лекции студ\человечки\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64776"/>
            <a:ext cx="1368152" cy="164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логотип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824"/>
            <a:ext cx="1656184" cy="146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2197166"/>
            <a:ext cx="91440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Трудности дифференциальной диагностики спондилита при </a:t>
            </a:r>
            <a:r>
              <a:rPr lang="ru-RU" sz="3600" b="1" dirty="0" err="1" smtClean="0"/>
              <a:t>саркоидозе</a:t>
            </a:r>
            <a:endParaRPr lang="ru-RU" sz="3600" b="1" dirty="0" smtClean="0"/>
          </a:p>
          <a:p>
            <a:pPr algn="ctr"/>
            <a:r>
              <a:rPr lang="ru-RU" sz="2800" dirty="0" smtClean="0"/>
              <a:t>(Клинический случай)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1379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37728" y="35223"/>
            <a:ext cx="9117136" cy="6413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ru-RU" altLang="ru-RU" sz="3600" b="1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1049886" y="1412776"/>
            <a:ext cx="74888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	В </a:t>
            </a:r>
            <a:r>
              <a:rPr lang="ru-RU" sz="2000" dirty="0"/>
              <a:t>настоящее время заболеваемость и распространенность </a:t>
            </a:r>
            <a:r>
              <a:rPr lang="ru-RU" sz="2000" dirty="0" err="1"/>
              <a:t>саркоидоза</a:t>
            </a:r>
            <a:r>
              <a:rPr lang="ru-RU" sz="2000" dirty="0"/>
              <a:t> </a:t>
            </a:r>
            <a:r>
              <a:rPr lang="ru-RU" sz="2000" dirty="0" smtClean="0"/>
              <a:t>увеличивается. </a:t>
            </a:r>
            <a:r>
              <a:rPr lang="ru-RU" sz="2000" dirty="0"/>
              <a:t>Врачам-фтизиатрам </a:t>
            </a:r>
            <a:r>
              <a:rPr lang="ru-RU" sz="2000" dirty="0" smtClean="0"/>
              <a:t>и пульмонологам известны </a:t>
            </a:r>
            <a:r>
              <a:rPr lang="ru-RU" sz="2000" dirty="0"/>
              <a:t>трудности дифференциальной диагностики туберкулеза и </a:t>
            </a:r>
            <a:r>
              <a:rPr lang="ru-RU" sz="2000" dirty="0" err="1" smtClean="0"/>
              <a:t>саркоидоза</a:t>
            </a:r>
            <a:endParaRPr lang="ru-RU" sz="2000" dirty="0" smtClean="0"/>
          </a:p>
          <a:p>
            <a:r>
              <a:rPr lang="ru-RU" sz="2000" dirty="0" smtClean="0"/>
              <a:t>	Саркоидоз </a:t>
            </a:r>
            <a:r>
              <a:rPr lang="ru-RU" sz="2000" dirty="0"/>
              <a:t>– </a:t>
            </a:r>
            <a:r>
              <a:rPr lang="ru-RU" sz="2000" dirty="0" err="1"/>
              <a:t>мультисистемное</a:t>
            </a:r>
            <a:r>
              <a:rPr lang="ru-RU" sz="2000" dirty="0"/>
              <a:t> заболевание неизвестной этиологии, которым чаще всего заболевают лица молодого и среднего возраста, проявляющееся внутригрудной </a:t>
            </a:r>
            <a:r>
              <a:rPr lang="ru-RU" sz="2000" dirty="0" err="1"/>
              <a:t>лимфаденопатией</a:t>
            </a:r>
            <a:r>
              <a:rPr lang="ru-RU" sz="2000" dirty="0"/>
              <a:t>, легочной инфильтрацией, а также поражением различных органов (глаза, кожа, печень, селезенка, лимфатические узлы, </a:t>
            </a:r>
            <a:r>
              <a:rPr lang="ru-RU" sz="2000" dirty="0" smtClean="0"/>
              <a:t>кости </a:t>
            </a:r>
            <a:r>
              <a:rPr lang="ru-RU" sz="2000" dirty="0"/>
              <a:t>и т.д</a:t>
            </a:r>
            <a:r>
              <a:rPr lang="ru-RU" sz="2000" dirty="0" smtClean="0"/>
              <a:t>.). Наиболее </a:t>
            </a:r>
            <a:r>
              <a:rPr lang="ru-RU" sz="2000" dirty="0"/>
              <a:t>часто поражает легкие и </a:t>
            </a:r>
            <a:r>
              <a:rPr lang="ru-RU" sz="2000" dirty="0" smtClean="0"/>
              <a:t>ВГЛУ</a:t>
            </a:r>
            <a:endParaRPr lang="ru-RU" sz="2000" dirty="0"/>
          </a:p>
          <a:p>
            <a:r>
              <a:rPr lang="ru-RU" sz="2000" dirty="0"/>
              <a:t>	</a:t>
            </a:r>
            <a:r>
              <a:rPr lang="ru-RU" sz="2000" dirty="0" smtClean="0"/>
              <a:t>Прогноз </a:t>
            </a:r>
            <a:r>
              <a:rPr lang="ru-RU" sz="2000" dirty="0"/>
              <a:t>болезни, как правило, благоприятный, поэтому его иногда называют </a:t>
            </a:r>
            <a:r>
              <a:rPr lang="ru-RU" sz="2000" dirty="0" smtClean="0"/>
              <a:t>«доброкачественным лимфогранулематозом»</a:t>
            </a:r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69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692696"/>
            <a:ext cx="7992888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r>
              <a:rPr lang="ru-RU" sz="2000" dirty="0" smtClean="0"/>
              <a:t>Диагноз </a:t>
            </a:r>
            <a:r>
              <a:rPr lang="ru-RU" sz="2000" dirty="0"/>
              <a:t>устанавливается на основании клинической картины, рентгенологического обследования, оценки пробы Манту, данных бронхоскопического и гистологического обследования </a:t>
            </a:r>
            <a:endParaRPr lang="ru-RU" sz="2000" dirty="0" smtClean="0"/>
          </a:p>
          <a:p>
            <a:r>
              <a:rPr lang="ru-RU" sz="2000" dirty="0" smtClean="0"/>
              <a:t>	Из </a:t>
            </a:r>
            <a:r>
              <a:rPr lang="ru-RU" sz="2000" dirty="0"/>
              <a:t>жалоб наиболее часто встречается кашель сухой или с небольшим количеством слизистой мокроты. Боль в грудной клетке возникает редко, тяжелая одышка, кровохарканье и плевральные выпоты не </a:t>
            </a:r>
            <a:r>
              <a:rPr lang="ru-RU" sz="2000" dirty="0" smtClean="0"/>
              <a:t>характерны</a:t>
            </a:r>
          </a:p>
          <a:p>
            <a:r>
              <a:rPr lang="ru-RU" sz="2000" dirty="0" smtClean="0"/>
              <a:t>	</a:t>
            </a:r>
            <a:r>
              <a:rPr lang="ru-RU" sz="2000" dirty="0"/>
              <a:t>У </a:t>
            </a:r>
            <a:r>
              <a:rPr lang="ru-RU" sz="2000" dirty="0" smtClean="0"/>
              <a:t>некоторых </a:t>
            </a:r>
            <a:r>
              <a:rPr lang="ru-RU" sz="2000" dirty="0"/>
              <a:t>пациентов клиническое течение </a:t>
            </a:r>
            <a:r>
              <a:rPr lang="ru-RU" sz="2000" dirty="0" err="1"/>
              <a:t>саркоидоза</a:t>
            </a:r>
            <a:r>
              <a:rPr lang="ru-RU" sz="2000" dirty="0"/>
              <a:t> напоминает диссеминированный туберкулез, однако интоксикационный синдром </a:t>
            </a:r>
            <a:r>
              <a:rPr lang="ru-RU" sz="2000" dirty="0" smtClean="0"/>
              <a:t>встречается </a:t>
            </a:r>
            <a:r>
              <a:rPr lang="ru-RU" sz="2000" dirty="0"/>
              <a:t>реже и не настолько выражен, как при </a:t>
            </a:r>
            <a:r>
              <a:rPr lang="ru-RU" sz="2000" dirty="0" smtClean="0"/>
              <a:t>туберкулезе</a:t>
            </a:r>
          </a:p>
          <a:p>
            <a:r>
              <a:rPr lang="ru-RU" dirty="0" smtClean="0"/>
              <a:t>	</a:t>
            </a:r>
            <a:r>
              <a:rPr lang="ru-RU" sz="2000" dirty="0" smtClean="0"/>
              <a:t>Системный </a:t>
            </a:r>
            <a:r>
              <a:rPr lang="ru-RU" sz="2000" dirty="0"/>
              <a:t>характер заболевания обусловливает проведение больному с подозрением на саркоидоз тщательного клинико-инструментального </a:t>
            </a:r>
            <a:r>
              <a:rPr lang="ru-RU" sz="2000" dirty="0" smtClean="0"/>
              <a:t>обследования</a:t>
            </a:r>
          </a:p>
          <a:p>
            <a:r>
              <a:rPr lang="ru-RU" sz="2000" dirty="0"/>
              <a:t>	</a:t>
            </a:r>
            <a:r>
              <a:rPr lang="ru-RU" sz="2000" dirty="0" smtClean="0"/>
              <a:t>Обязательным </a:t>
            </a:r>
            <a:r>
              <a:rPr lang="ru-RU" sz="2000" dirty="0"/>
              <a:t>является УЗИ внутренних органов и консультация окулиста для исключения </a:t>
            </a:r>
            <a:r>
              <a:rPr lang="ru-RU" sz="2000" dirty="0" err="1"/>
              <a:t>саркоидоза</a:t>
            </a:r>
            <a:r>
              <a:rPr lang="ru-RU" sz="2000" dirty="0"/>
              <a:t> глаз</a:t>
            </a:r>
          </a:p>
          <a:p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21938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620688"/>
            <a:ext cx="79928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r>
              <a:rPr lang="ru-RU" sz="2000" dirty="0" smtClean="0"/>
              <a:t>Уточнить </a:t>
            </a:r>
            <a:r>
              <a:rPr lang="ru-RU" sz="2000" dirty="0"/>
              <a:t>диагноз помогает диагностическая бронхоскопия, во время которой можно увидеть характерные изменения слизистой оболочки бронхов в виде расширенных, извитых, утолщенных сосудов, образующих </a:t>
            </a:r>
            <a:r>
              <a:rPr lang="ru-RU" sz="2000" dirty="0" smtClean="0"/>
              <a:t>сосудистые </a:t>
            </a:r>
            <a:r>
              <a:rPr lang="ru-RU" sz="2000" dirty="0"/>
              <a:t>сплетения, что напоминает картину глазного </a:t>
            </a:r>
            <a:r>
              <a:rPr lang="ru-RU" sz="2000" dirty="0" smtClean="0"/>
              <a:t>дна, реже определяются просовидные </a:t>
            </a:r>
            <a:r>
              <a:rPr lang="ru-RU" sz="2000" dirty="0"/>
              <a:t>высыпания – </a:t>
            </a:r>
            <a:r>
              <a:rPr lang="ru-RU" sz="2000" dirty="0" err="1"/>
              <a:t>саркоидные</a:t>
            </a:r>
            <a:r>
              <a:rPr lang="ru-RU" sz="2000" dirty="0"/>
              <a:t> </a:t>
            </a:r>
            <a:r>
              <a:rPr lang="ru-RU" sz="2000" dirty="0" smtClean="0"/>
              <a:t>бугорки</a:t>
            </a:r>
          </a:p>
          <a:p>
            <a:r>
              <a:rPr lang="ru-RU" sz="2000" dirty="0"/>
              <a:t>	</a:t>
            </a:r>
            <a:r>
              <a:rPr lang="ru-RU" sz="2000" dirty="0" smtClean="0"/>
              <a:t>Достоверным </a:t>
            </a:r>
            <a:r>
              <a:rPr lang="ru-RU" sz="2000" dirty="0"/>
              <a:t>методом диагностики </a:t>
            </a:r>
            <a:r>
              <a:rPr lang="ru-RU" sz="2000" dirty="0" err="1" smtClean="0"/>
              <a:t>саркоидоза</a:t>
            </a:r>
            <a:r>
              <a:rPr lang="ru-RU" sz="2000" dirty="0" smtClean="0"/>
              <a:t> является </a:t>
            </a:r>
            <a:r>
              <a:rPr lang="ru-RU" sz="2000" dirty="0"/>
              <a:t>гистологическое исследование, в ткани пораженного лимфатического узла, легких или других органов обнаруживают эпителиоидно-клеточные гранулемы без казеозного некроза, содержащие гигантские клетки </a:t>
            </a:r>
            <a:r>
              <a:rPr lang="ru-RU" sz="2000" dirty="0" smtClean="0"/>
              <a:t>Пирогова-Лангханса</a:t>
            </a:r>
          </a:p>
          <a:p>
            <a:endParaRPr lang="ru-RU" sz="2000" dirty="0" smtClean="0"/>
          </a:p>
          <a:p>
            <a:r>
              <a:rPr lang="ru-RU" sz="2000" dirty="0"/>
              <a:t>	</a:t>
            </a:r>
            <a:r>
              <a:rPr lang="ru-RU" sz="2000" dirty="0" smtClean="0"/>
              <a:t>При </a:t>
            </a:r>
            <a:r>
              <a:rPr lang="ru-RU" sz="2000" dirty="0" err="1"/>
              <a:t>генерализованной</a:t>
            </a:r>
            <a:r>
              <a:rPr lang="ru-RU" sz="2000" dirty="0"/>
              <a:t> периферической </a:t>
            </a:r>
            <a:r>
              <a:rPr lang="ru-RU" sz="2000" dirty="0" err="1"/>
              <a:t>лимфаденопатии</a:t>
            </a:r>
            <a:r>
              <a:rPr lang="ru-RU" sz="2000" dirty="0"/>
              <a:t> диагностическое значение имеет гистологическое исследование шейных, надключичных, реже паховых и подмышечных </a:t>
            </a:r>
            <a:r>
              <a:rPr lang="ru-RU" sz="2000" dirty="0" smtClean="0"/>
              <a:t>лимфоузлов</a:t>
            </a:r>
          </a:p>
          <a:p>
            <a:r>
              <a:rPr lang="ru-RU" sz="2000" dirty="0"/>
              <a:t>	</a:t>
            </a:r>
            <a:r>
              <a:rPr lang="ru-RU" sz="2000" dirty="0" smtClean="0"/>
              <a:t>Течение </a:t>
            </a:r>
            <a:r>
              <a:rPr lang="ru-RU" sz="2000" dirty="0"/>
              <a:t>болезни длительное, возможны как спонтанные ремиссии, так и прогрессирование процесса с переходом в хроническое </a:t>
            </a:r>
            <a:r>
              <a:rPr lang="ru-RU" sz="2000" dirty="0" smtClean="0"/>
              <a:t>течение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04739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0902" y="476672"/>
            <a:ext cx="849694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r>
              <a:rPr lang="ru-RU" sz="2000" dirty="0" smtClean="0"/>
              <a:t>Изменения </a:t>
            </a:r>
            <a:r>
              <a:rPr lang="ru-RU" sz="2000" dirty="0"/>
              <a:t>в лимфатических </a:t>
            </a:r>
            <a:r>
              <a:rPr lang="ru-RU" sz="2000" dirty="0" smtClean="0"/>
              <a:t>узлах и </a:t>
            </a:r>
            <a:r>
              <a:rPr lang="ru-RU" sz="2000" dirty="0"/>
              <a:t>легких могут спонтанно регрессировать без какого-либо медикаментозного воздействия, поэтому в тот период, когда </a:t>
            </a:r>
            <a:r>
              <a:rPr lang="ru-RU" sz="2000" dirty="0" err="1"/>
              <a:t>саркоидозом</a:t>
            </a:r>
            <a:r>
              <a:rPr lang="ru-RU" sz="2000" dirty="0"/>
              <a:t> занимались фтизиатры, мы придерживались принципа наблюдения и назначали гормональную терапию только при появлении клинико-радиологических признаков легочного фиброза </a:t>
            </a:r>
            <a:r>
              <a:rPr lang="ru-RU" sz="2000" dirty="0" smtClean="0"/>
              <a:t>или распространении </a:t>
            </a:r>
            <a:r>
              <a:rPr lang="ru-RU" sz="2000" dirty="0"/>
              <a:t>процесса за пределы </a:t>
            </a:r>
            <a:r>
              <a:rPr lang="ru-RU" sz="2000" dirty="0" smtClean="0"/>
              <a:t>легких</a:t>
            </a:r>
          </a:p>
          <a:p>
            <a:r>
              <a:rPr lang="ru-RU" sz="2000" dirty="0"/>
              <a:t>	</a:t>
            </a:r>
            <a:r>
              <a:rPr lang="ru-RU" sz="2000" dirty="0" smtClean="0"/>
              <a:t>Применение </a:t>
            </a:r>
            <a:r>
              <a:rPr lang="ru-RU" sz="2000" dirty="0"/>
              <a:t>ГКС в лечении </a:t>
            </a:r>
            <a:r>
              <a:rPr lang="ru-RU" sz="2000" dirty="0" err="1"/>
              <a:t>саркоидоза</a:t>
            </a:r>
            <a:r>
              <a:rPr lang="ru-RU" sz="2000" dirty="0"/>
              <a:t> приводило к </a:t>
            </a:r>
            <a:r>
              <a:rPr lang="ru-RU" sz="2000" dirty="0" smtClean="0"/>
              <a:t> </a:t>
            </a:r>
            <a:r>
              <a:rPr lang="ru-RU" sz="2000" dirty="0"/>
              <a:t>исчезновению патологических изменений в легких, однако при этом повышался риск </a:t>
            </a:r>
            <a:r>
              <a:rPr lang="ru-RU" sz="2000" dirty="0" smtClean="0"/>
              <a:t>рецидива</a:t>
            </a:r>
            <a:endParaRPr lang="ru-RU" sz="2000" dirty="0"/>
          </a:p>
          <a:p>
            <a:r>
              <a:rPr lang="ru-RU" sz="2000" dirty="0" smtClean="0"/>
              <a:t>	В </a:t>
            </a:r>
            <a:r>
              <a:rPr lang="ru-RU" sz="2000" dirty="0"/>
              <a:t>настоящее время при морфологически верифицированном диагнозе </a:t>
            </a:r>
            <a:r>
              <a:rPr lang="ru-RU" sz="2000" dirty="0" err="1"/>
              <a:t>саркоидоза</a:t>
            </a:r>
            <a:r>
              <a:rPr lang="ru-RU" sz="2000" dirty="0"/>
              <a:t>, отсутствии угрожающего жизни состояния, снижения функций органов и </a:t>
            </a:r>
            <a:r>
              <a:rPr lang="ru-RU" sz="2000" dirty="0" smtClean="0"/>
              <a:t>систем рекомендуется </a:t>
            </a:r>
            <a:r>
              <a:rPr lang="ru-RU" sz="2000" dirty="0"/>
              <a:t>активное </a:t>
            </a:r>
            <a:r>
              <a:rPr lang="ru-RU" sz="2000" dirty="0" smtClean="0"/>
              <a:t>наблюдение</a:t>
            </a:r>
          </a:p>
          <a:p>
            <a:r>
              <a:rPr lang="ru-RU" sz="2000" dirty="0"/>
              <a:t>	</a:t>
            </a:r>
            <a:r>
              <a:rPr lang="ru-RU" sz="2000" dirty="0" smtClean="0"/>
              <a:t>Показаниями </a:t>
            </a:r>
            <a:r>
              <a:rPr lang="ru-RU" sz="2000" dirty="0"/>
              <a:t>для начала активной терапии считаются угроза развития недостаточности органов и систем, угроза жизни или потеря качества </a:t>
            </a:r>
            <a:r>
              <a:rPr lang="ru-RU" sz="2000" dirty="0" smtClean="0"/>
              <a:t>жизни</a:t>
            </a:r>
          </a:p>
          <a:p>
            <a:r>
              <a:rPr lang="ru-RU" sz="2000" dirty="0"/>
              <a:t>	</a:t>
            </a:r>
            <a:r>
              <a:rPr lang="ru-RU" sz="2000" dirty="0" smtClean="0"/>
              <a:t>Все </a:t>
            </a:r>
            <a:r>
              <a:rPr lang="ru-RU" sz="2000" dirty="0"/>
              <a:t>существующие схемы являются рекомендательными, и в каждом случае лечащий врач берёт на себя обоснованную знаниями ответственность за назначенное </a:t>
            </a:r>
            <a:r>
              <a:rPr lang="ru-RU" sz="2000" dirty="0" smtClean="0"/>
              <a:t>лечение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697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127" y="332656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Спондилит </a:t>
            </a:r>
            <a:r>
              <a:rPr lang="ru-RU" dirty="0"/>
              <a:t>при </a:t>
            </a:r>
            <a:r>
              <a:rPr lang="ru-RU" dirty="0" err="1"/>
              <a:t>саркоидозе</a:t>
            </a:r>
            <a:r>
              <a:rPr lang="ru-RU" dirty="0"/>
              <a:t> </a:t>
            </a:r>
            <a:r>
              <a:rPr lang="ru-RU" dirty="0" smtClean="0"/>
              <a:t> напоминают туберкулезный: </a:t>
            </a:r>
            <a:r>
              <a:rPr lang="ru-RU" dirty="0"/>
              <a:t>поражаются один-два грудных позвонка, на рентгенограммах определяется снижение высоты дисков, деформация тел позвонков, зоны деструкций и </a:t>
            </a:r>
            <a:r>
              <a:rPr lang="ru-RU" dirty="0" smtClean="0"/>
              <a:t>склероза	</a:t>
            </a:r>
          </a:p>
          <a:p>
            <a:r>
              <a:rPr lang="ru-RU" dirty="0"/>
              <a:t>	</a:t>
            </a:r>
            <a:r>
              <a:rPr lang="ru-RU" dirty="0" smtClean="0"/>
              <a:t>Саркоидоз </a:t>
            </a:r>
            <a:r>
              <a:rPr lang="ru-RU" dirty="0"/>
              <a:t>позвоночника сопровождается внутригрудной </a:t>
            </a:r>
            <a:r>
              <a:rPr lang="ru-RU" dirty="0" err="1"/>
              <a:t>лимфаденопатией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/>
              <a:t>отрицательной пробой </a:t>
            </a:r>
            <a:r>
              <a:rPr lang="ru-RU" dirty="0" smtClean="0"/>
              <a:t>Манту</a:t>
            </a:r>
          </a:p>
          <a:p>
            <a:r>
              <a:rPr lang="ru-RU" dirty="0"/>
              <a:t>	</a:t>
            </a:r>
            <a:r>
              <a:rPr lang="ru-RU" dirty="0" smtClean="0"/>
              <a:t>При сомнениях </a:t>
            </a:r>
            <a:r>
              <a:rPr lang="ru-RU" dirty="0"/>
              <a:t>в туберкулезной этиологии процесса, в случае невозможности гистологической верификации </a:t>
            </a:r>
            <a:r>
              <a:rPr lang="ru-RU" dirty="0" err="1"/>
              <a:t>саркоидоза</a:t>
            </a:r>
            <a:r>
              <a:rPr lang="ru-RU" dirty="0"/>
              <a:t> для уточнения диагноза проводят тест-терапию ГКС с оценкой клинических симптомов и рентгенологической картины в </a:t>
            </a:r>
            <a:r>
              <a:rPr lang="ru-RU" dirty="0" smtClean="0"/>
              <a:t>динамике</a:t>
            </a:r>
          </a:p>
          <a:p>
            <a:pPr algn="ctr"/>
            <a:r>
              <a:rPr lang="ru-RU" dirty="0"/>
              <a:t>	</a:t>
            </a:r>
            <a:r>
              <a:rPr lang="ru-RU" dirty="0" smtClean="0"/>
              <a:t>Приводим пример клинического случая</a:t>
            </a:r>
          </a:p>
          <a:p>
            <a:pPr algn="ctr"/>
            <a:r>
              <a:rPr lang="ru-RU" b="1" dirty="0" smtClean="0"/>
              <a:t>Клинический случай</a:t>
            </a:r>
          </a:p>
          <a:p>
            <a:r>
              <a:rPr lang="ru-RU" dirty="0" smtClean="0"/>
              <a:t>	Больной </a:t>
            </a:r>
            <a:r>
              <a:rPr lang="ru-RU" dirty="0"/>
              <a:t>М., 48 лет, служащий, поступил в отделение с жалобами на боль в спине, слабость в ногах, повышение температуры тела до 37,2-37,8 </a:t>
            </a:r>
            <a:r>
              <a:rPr lang="ru-RU" baseline="30000" dirty="0"/>
              <a:t>0</a:t>
            </a:r>
            <a:r>
              <a:rPr lang="ru-RU" dirty="0"/>
              <a:t>С по вечерам, общую слабость, </a:t>
            </a:r>
            <a:r>
              <a:rPr lang="ru-RU" dirty="0" smtClean="0"/>
              <a:t>недомогание</a:t>
            </a:r>
            <a:endParaRPr lang="ru-RU" dirty="0"/>
          </a:p>
          <a:p>
            <a:r>
              <a:rPr lang="ru-RU" dirty="0" smtClean="0"/>
              <a:t>	</a:t>
            </a:r>
            <a:r>
              <a:rPr lang="ru-RU" dirty="0" err="1" smtClean="0"/>
              <a:t>Тубконтакт</a:t>
            </a:r>
            <a:r>
              <a:rPr lang="ru-RU" dirty="0" smtClean="0"/>
              <a:t> </a:t>
            </a:r>
            <a:r>
              <a:rPr lang="ru-RU" dirty="0"/>
              <a:t>отрицает, туберкулезом ранее не болел, последнее флюорографическое обследование проходил 4 года назад, патологии в легких не было. Вредных привычек </a:t>
            </a:r>
            <a:r>
              <a:rPr lang="ru-RU" dirty="0" smtClean="0"/>
              <a:t>нет</a:t>
            </a:r>
          </a:p>
          <a:p>
            <a:r>
              <a:rPr lang="ru-RU" dirty="0" smtClean="0"/>
              <a:t>	Заболел </a:t>
            </a:r>
            <a:r>
              <a:rPr lang="ru-RU" dirty="0"/>
              <a:t>около двух месяцев назад, когда повысилась температура тела до 38,0</a:t>
            </a:r>
            <a:r>
              <a:rPr lang="ru-RU" baseline="30000" dirty="0"/>
              <a:t>0</a:t>
            </a:r>
            <a:r>
              <a:rPr lang="ru-RU" dirty="0"/>
              <a:t>С, появились общая слабость, головокружение, повышение АД до 170/110. Рентгенологически в легких выявлены очаговые тени, значительное </a:t>
            </a:r>
          </a:p>
          <a:p>
            <a:r>
              <a:rPr lang="ru-RU" dirty="0"/>
              <a:t>увеличение </a:t>
            </a:r>
            <a:r>
              <a:rPr lang="ru-RU" dirty="0" smtClean="0"/>
              <a:t>ВГЛУ</a:t>
            </a:r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6632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359" y="671691"/>
            <a:ext cx="870712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Проведен </a:t>
            </a:r>
            <a:r>
              <a:rPr lang="ru-RU" dirty="0"/>
              <a:t>курс лечения антибиотиками широкого спектра действия в течение двух недель без </a:t>
            </a:r>
            <a:r>
              <a:rPr lang="ru-RU" dirty="0" smtClean="0"/>
              <a:t>клинико-рентгенологического  эффекта</a:t>
            </a:r>
            <a:endParaRPr lang="ru-RU" dirty="0"/>
          </a:p>
          <a:p>
            <a:r>
              <a:rPr lang="ru-RU" dirty="0" smtClean="0"/>
              <a:t>	Госпитализирован </a:t>
            </a:r>
            <a:r>
              <a:rPr lang="ru-RU" dirty="0"/>
              <a:t>в стационар местной больницы, где продолжена антибактериальная терапия. В отделении впервые появились боли в позвоночнике, выполнена МРТ, выявлены изменения, расцененные как </a:t>
            </a:r>
            <a:r>
              <a:rPr lang="ru-RU" dirty="0" smtClean="0"/>
              <a:t>метастазы</a:t>
            </a:r>
          </a:p>
          <a:p>
            <a:r>
              <a:rPr lang="ru-RU" dirty="0"/>
              <a:t>	</a:t>
            </a:r>
            <a:r>
              <a:rPr lang="ru-RU" dirty="0" smtClean="0"/>
              <a:t>Больной </a:t>
            </a:r>
            <a:r>
              <a:rPr lang="ru-RU" dirty="0"/>
              <a:t>консультирован в противоопухолевом центре, онкологическая патология не подтверждена. Фтизиатр не исключал туберкулезный </a:t>
            </a:r>
            <a:r>
              <a:rPr lang="ru-RU" dirty="0" smtClean="0"/>
              <a:t>спондилит</a:t>
            </a:r>
          </a:p>
          <a:p>
            <a:r>
              <a:rPr lang="ru-RU" dirty="0"/>
              <a:t>	</a:t>
            </a:r>
            <a:r>
              <a:rPr lang="ru-RU" dirty="0" smtClean="0"/>
              <a:t>В </a:t>
            </a:r>
            <a:r>
              <a:rPr lang="ru-RU" dirty="0"/>
              <a:t>хирургическом отделении местной больницы произведена </a:t>
            </a:r>
            <a:r>
              <a:rPr lang="ru-RU" dirty="0" err="1"/>
              <a:t>медиастиноскопия</a:t>
            </a:r>
            <a:r>
              <a:rPr lang="ru-RU" dirty="0"/>
              <a:t> с биопсий </a:t>
            </a:r>
            <a:r>
              <a:rPr lang="ru-RU" dirty="0" smtClean="0"/>
              <a:t>внутригрудных лимфатических узлов, </a:t>
            </a:r>
            <a:r>
              <a:rPr lang="ru-RU" dirty="0"/>
              <a:t>выявлены гистологические признаки </a:t>
            </a:r>
            <a:r>
              <a:rPr lang="ru-RU" dirty="0" err="1" smtClean="0"/>
              <a:t>саркоидоза</a:t>
            </a:r>
            <a:endParaRPr lang="ru-RU" dirty="0" smtClean="0"/>
          </a:p>
          <a:p>
            <a:r>
              <a:rPr lang="ru-RU" dirty="0"/>
              <a:t>	</a:t>
            </a:r>
            <a:r>
              <a:rPr lang="ru-RU" dirty="0" smtClean="0"/>
              <a:t>Для </a:t>
            </a:r>
            <a:r>
              <a:rPr lang="ru-RU" dirty="0"/>
              <a:t>исключения туберкулезного спондилита спустя два месяца от начала </a:t>
            </a:r>
            <a:r>
              <a:rPr lang="ru-RU" dirty="0" smtClean="0"/>
              <a:t>заболевания </a:t>
            </a:r>
            <a:r>
              <a:rPr lang="ru-RU" dirty="0"/>
              <a:t>госпитализирован в стационарное отделение </a:t>
            </a:r>
            <a:r>
              <a:rPr lang="ru-RU" dirty="0" smtClean="0"/>
              <a:t>РКТБ</a:t>
            </a:r>
          </a:p>
          <a:p>
            <a:r>
              <a:rPr lang="ru-RU" dirty="0"/>
              <a:t>	При поступлении состояние удовлетворительное, правильного телосложения, повышенного питания, ходит, опираясь на </a:t>
            </a:r>
            <a:r>
              <a:rPr lang="ru-RU" dirty="0" smtClean="0"/>
              <a:t>трость. Температура </a:t>
            </a:r>
            <a:r>
              <a:rPr lang="ru-RU" dirty="0"/>
              <a:t>тела </a:t>
            </a:r>
            <a:r>
              <a:rPr lang="ru-RU" dirty="0" smtClean="0"/>
              <a:t>37,2</a:t>
            </a:r>
            <a:r>
              <a:rPr lang="ru-RU" baseline="30000" dirty="0" smtClean="0"/>
              <a:t>0</a:t>
            </a:r>
            <a:r>
              <a:rPr lang="ru-RU" dirty="0" smtClean="0"/>
              <a:t>С</a:t>
            </a:r>
            <a:r>
              <a:rPr lang="ru-RU" dirty="0"/>
              <a:t>. Кожа чистая, пальпируются мелкие подмышечные </a:t>
            </a:r>
            <a:r>
              <a:rPr lang="ru-RU" dirty="0" smtClean="0"/>
              <a:t>лимфоузлы 	При </a:t>
            </a:r>
            <a:r>
              <a:rPr lang="ru-RU" dirty="0"/>
              <a:t>пальпации грудной клетки отмечается болезненность по </a:t>
            </a:r>
            <a:r>
              <a:rPr lang="ru-RU" dirty="0" err="1"/>
              <a:t>паравертебральным</a:t>
            </a:r>
            <a:r>
              <a:rPr lang="ru-RU" dirty="0"/>
              <a:t> линиям в области грудного отдела позвоночника. Со стороны внутренних органов патологии не </a:t>
            </a:r>
            <a:r>
              <a:rPr lang="ru-RU" dirty="0" smtClean="0"/>
              <a:t>выявлено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509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17671"/>
            <a:ext cx="88557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Рентгенологически </a:t>
            </a:r>
            <a:r>
              <a:rPr lang="ru-RU" dirty="0"/>
              <a:t>в легких справа в верхней и нижней долях и слева в S</a:t>
            </a:r>
            <a:r>
              <a:rPr lang="ru-RU" baseline="-25000" dirty="0"/>
              <a:t>3</a:t>
            </a:r>
            <a:r>
              <a:rPr lang="ru-RU" dirty="0"/>
              <a:t> определялись множественные очаговые тени, </a:t>
            </a:r>
            <a:r>
              <a:rPr lang="ru-RU" dirty="0" err="1"/>
              <a:t>трахеобронхиально</a:t>
            </a:r>
            <a:r>
              <a:rPr lang="ru-RU" dirty="0"/>
              <a:t> и в корнях, больше справа – увеличенные лимфатические узлы (рис. А</a:t>
            </a:r>
            <a:r>
              <a:rPr lang="ru-RU" dirty="0" smtClean="0"/>
              <a:t>)</a:t>
            </a:r>
          </a:p>
          <a:p>
            <a:r>
              <a:rPr lang="ru-RU" dirty="0" smtClean="0"/>
              <a:t>	При </a:t>
            </a:r>
            <a:r>
              <a:rPr lang="ru-RU" dirty="0"/>
              <a:t>МРТ позвоночника выявлена деструкция тел позвонков Th6, Th7 и дужек справа с замещением мягкотканым компонентом, распространяющимся </a:t>
            </a:r>
            <a:r>
              <a:rPr lang="ru-RU" dirty="0" err="1"/>
              <a:t>паравертебрально</a:t>
            </a:r>
            <a:r>
              <a:rPr lang="ru-RU" dirty="0"/>
              <a:t> в область правого межпозвонкового отверстия с его стенозом и деформацией </a:t>
            </a:r>
            <a:r>
              <a:rPr lang="ru-RU" dirty="0" err="1"/>
              <a:t>дурального</a:t>
            </a:r>
            <a:r>
              <a:rPr lang="ru-RU" dirty="0"/>
              <a:t> мешка на этом уровне.  Остеохондроз грудного отдела позвоночника с правосторонней </a:t>
            </a:r>
            <a:r>
              <a:rPr lang="ru-RU" dirty="0" err="1"/>
              <a:t>протрузией</a:t>
            </a:r>
            <a:r>
              <a:rPr lang="ru-RU" dirty="0"/>
              <a:t> диска Th4-Th5, деформирующий спондилез, спондилоартроз (рис. Б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" name="Рисунок 2" descr="РО1"/>
          <p:cNvPicPr/>
          <p:nvPr/>
        </p:nvPicPr>
        <p:blipFill>
          <a:blip r:embed="rId2" cstate="print">
            <a:lum bright="20000" contrast="40000"/>
            <a:grayscl/>
          </a:blip>
          <a:srcRect l="4359" t="1193" r="2725" b="7901"/>
          <a:stretch>
            <a:fillRect/>
          </a:stretch>
        </p:blipFill>
        <p:spPr bwMode="auto">
          <a:xfrm>
            <a:off x="543259" y="2780928"/>
            <a:ext cx="3884725" cy="3347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МРТ-1-1"/>
          <p:cNvPicPr/>
          <p:nvPr/>
        </p:nvPicPr>
        <p:blipFill>
          <a:blip r:embed="rId3" cstate="print">
            <a:lum contrast="20000"/>
            <a:grayscl/>
          </a:blip>
          <a:srcRect l="22046" t="8554" r="34225" b="34389"/>
          <a:stretch>
            <a:fillRect/>
          </a:stretch>
        </p:blipFill>
        <p:spPr bwMode="auto">
          <a:xfrm>
            <a:off x="4860032" y="2780928"/>
            <a:ext cx="3668763" cy="3347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43259" y="6128430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Рисунок. Данные лучевого обследования больного М: А – рентгенограмма органов грудной клетки, Б – результаты МРТ </a:t>
            </a:r>
            <a:r>
              <a:rPr lang="ru-RU" dirty="0" smtClean="0"/>
              <a:t>позвоночника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1119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620688"/>
            <a:ext cx="777686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При </a:t>
            </a:r>
            <a:r>
              <a:rPr lang="ru-RU" dirty="0"/>
              <a:t>лабораторном обследовании обращало на себя внимание умеренное повышение СОЭ до 26 мм/час, небольшой </a:t>
            </a:r>
            <a:r>
              <a:rPr lang="ru-RU" dirty="0" err="1"/>
              <a:t>нейтрофильный</a:t>
            </a:r>
            <a:r>
              <a:rPr lang="ru-RU" dirty="0"/>
              <a:t> </a:t>
            </a:r>
            <a:r>
              <a:rPr lang="ru-RU" dirty="0" smtClean="0"/>
              <a:t> лейкоцитоз </a:t>
            </a:r>
            <a:r>
              <a:rPr lang="ru-RU" dirty="0"/>
              <a:t>до </a:t>
            </a:r>
            <a:r>
              <a:rPr lang="ru-RU" dirty="0" smtClean="0"/>
              <a:t>9,5х10</a:t>
            </a:r>
            <a:r>
              <a:rPr lang="ru-RU" baseline="30000" dirty="0" smtClean="0"/>
              <a:t>9</a:t>
            </a:r>
            <a:r>
              <a:rPr lang="ru-RU" dirty="0" smtClean="0"/>
              <a:t>/л</a:t>
            </a:r>
            <a:r>
              <a:rPr lang="ru-RU" dirty="0"/>
              <a:t>, высокое содержание в крови </a:t>
            </a:r>
            <a:r>
              <a:rPr lang="ru-RU" dirty="0" err="1"/>
              <a:t>острофазовых</a:t>
            </a:r>
            <a:r>
              <a:rPr lang="ru-RU" dirty="0"/>
              <a:t> белков: СРБ – 4+, </a:t>
            </a:r>
            <a:r>
              <a:rPr lang="ru-RU" dirty="0" err="1"/>
              <a:t>серомукоида</a:t>
            </a:r>
            <a:r>
              <a:rPr lang="ru-RU" dirty="0"/>
              <a:t> – 13,8 </a:t>
            </a:r>
            <a:r>
              <a:rPr lang="ru-RU" dirty="0" err="1"/>
              <a:t>Ед</a:t>
            </a:r>
            <a:r>
              <a:rPr lang="ru-RU" dirty="0"/>
              <a:t>, </a:t>
            </a:r>
            <a:r>
              <a:rPr lang="ru-RU" dirty="0" err="1"/>
              <a:t>сиаловых</a:t>
            </a:r>
            <a:r>
              <a:rPr lang="ru-RU" dirty="0"/>
              <a:t> кислот – 4,0 </a:t>
            </a:r>
            <a:r>
              <a:rPr lang="ru-RU" dirty="0" err="1" smtClean="0"/>
              <a:t>ммоль</a:t>
            </a:r>
            <a:r>
              <a:rPr lang="ru-RU" dirty="0" smtClean="0"/>
              <a:t>/л</a:t>
            </a:r>
          </a:p>
          <a:p>
            <a:r>
              <a:rPr lang="ru-RU" dirty="0" smtClean="0"/>
              <a:t>	Показатели </a:t>
            </a:r>
            <a:r>
              <a:rPr lang="ru-RU" dirty="0"/>
              <a:t>биохимического состава крови (содержание общего белка, мочевины, </a:t>
            </a:r>
            <a:r>
              <a:rPr lang="ru-RU" dirty="0" err="1"/>
              <a:t>креатинина</a:t>
            </a:r>
            <a:r>
              <a:rPr lang="ru-RU" dirty="0"/>
              <a:t>, билирубина, глюкозы, активность </a:t>
            </a:r>
            <a:r>
              <a:rPr lang="ru-RU" dirty="0" err="1"/>
              <a:t>трансаминаз</a:t>
            </a:r>
            <a:r>
              <a:rPr lang="ru-RU" dirty="0"/>
              <a:t>) были в пределах </a:t>
            </a:r>
            <a:r>
              <a:rPr lang="ru-RU" dirty="0" smtClean="0"/>
              <a:t>нормы</a:t>
            </a:r>
          </a:p>
          <a:p>
            <a:r>
              <a:rPr lang="ru-RU" dirty="0"/>
              <a:t>	</a:t>
            </a:r>
            <a:r>
              <a:rPr lang="ru-RU" dirty="0" smtClean="0"/>
              <a:t>В </a:t>
            </a:r>
            <a:r>
              <a:rPr lang="ru-RU" dirty="0"/>
              <a:t>мокроте методом микроскопии КУБ не обнаружены, методом </a:t>
            </a:r>
            <a:r>
              <a:rPr lang="ru-RU" dirty="0" err="1"/>
              <a:t>GeneХpert</a:t>
            </a:r>
            <a:r>
              <a:rPr lang="ru-RU" dirty="0"/>
              <a:t> ДНК МБТ не обнаружена. В крови антитела к ВИЧ не обнаружены. Проба Манту с </a:t>
            </a:r>
            <a:r>
              <a:rPr lang="ru-RU" dirty="0" smtClean="0"/>
              <a:t>2ТЕ </a:t>
            </a:r>
            <a:r>
              <a:rPr lang="ru-RU" dirty="0"/>
              <a:t>– </a:t>
            </a:r>
            <a:r>
              <a:rPr lang="ru-RU" dirty="0" smtClean="0"/>
              <a:t>папула 7 мм</a:t>
            </a:r>
            <a:endParaRPr lang="ru-RU" dirty="0"/>
          </a:p>
          <a:p>
            <a:r>
              <a:rPr lang="ru-RU" dirty="0" smtClean="0"/>
              <a:t>	</a:t>
            </a:r>
            <a:r>
              <a:rPr lang="ru-RU" dirty="0" err="1" smtClean="0"/>
              <a:t>Фтизиоортопед</a:t>
            </a:r>
            <a:r>
              <a:rPr lang="ru-RU" dirty="0" smtClean="0"/>
              <a:t> </a:t>
            </a:r>
            <a:r>
              <a:rPr lang="ru-RU" dirty="0"/>
              <a:t>не исключал туберкулезную этиологию изменений Th6, Th7, рассматривался вариант </a:t>
            </a:r>
            <a:r>
              <a:rPr lang="ru-RU" dirty="0" smtClean="0"/>
              <a:t>и метастатического поражения</a:t>
            </a:r>
          </a:p>
          <a:p>
            <a:r>
              <a:rPr lang="ru-RU" dirty="0"/>
              <a:t>	</a:t>
            </a:r>
            <a:r>
              <a:rPr lang="ru-RU" dirty="0" smtClean="0"/>
              <a:t>Для </a:t>
            </a:r>
            <a:r>
              <a:rPr lang="ru-RU" dirty="0"/>
              <a:t>уточнения характера изменений в легких выполнена </a:t>
            </a:r>
            <a:r>
              <a:rPr lang="ru-RU" dirty="0" smtClean="0"/>
              <a:t>СКТ (снимок отсутствует), </a:t>
            </a:r>
            <a:r>
              <a:rPr lang="ru-RU" dirty="0"/>
              <a:t>в области правого корня обнаружено </a:t>
            </a:r>
            <a:r>
              <a:rPr lang="ru-RU" dirty="0" err="1"/>
              <a:t>мягкотканное</a:t>
            </a:r>
            <a:r>
              <a:rPr lang="ru-RU" dirty="0"/>
              <a:t> образование с четкими бугристыми контурами, размером </a:t>
            </a:r>
            <a:r>
              <a:rPr lang="ru-RU" dirty="0" smtClean="0"/>
              <a:t>4,5х3,7см</a:t>
            </a:r>
            <a:r>
              <a:rPr lang="ru-RU" dirty="0"/>
              <a:t>, сдавливающее бронх S</a:t>
            </a:r>
            <a:r>
              <a:rPr lang="ru-RU" baseline="-25000" dirty="0"/>
              <a:t>8</a:t>
            </a:r>
            <a:r>
              <a:rPr lang="ru-RU" dirty="0"/>
              <a:t>, в правой плевральной полости определялась осумкованная жидкость, в правом корне, </a:t>
            </a:r>
            <a:r>
              <a:rPr lang="ru-RU" dirty="0" err="1"/>
              <a:t>паратрахеально</a:t>
            </a:r>
            <a:r>
              <a:rPr lang="ru-RU" dirty="0"/>
              <a:t>, </a:t>
            </a:r>
            <a:r>
              <a:rPr lang="ru-RU" dirty="0" err="1"/>
              <a:t>ретростернально</a:t>
            </a:r>
            <a:r>
              <a:rPr lang="ru-RU" dirty="0"/>
              <a:t>, </a:t>
            </a:r>
            <a:r>
              <a:rPr lang="ru-RU" dirty="0" err="1"/>
              <a:t>парааортально</a:t>
            </a:r>
            <a:r>
              <a:rPr lang="ru-RU" dirty="0"/>
              <a:t>, в аортальном окне – увеличенные лимфоузлы от 1,2 см до 2,0 см, в области бифуркации в виде конгломерата до 4,3х2,6 </a:t>
            </a:r>
            <a:r>
              <a:rPr lang="ru-RU" dirty="0" smtClean="0"/>
              <a:t>см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897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568952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Подозревался </a:t>
            </a:r>
            <a:r>
              <a:rPr lang="ru-RU" dirty="0"/>
              <a:t>центральный рак нижней доли правого легкого с вторичной </a:t>
            </a:r>
            <a:r>
              <a:rPr lang="ru-RU" dirty="0" err="1"/>
              <a:t>лимфаденопатией</a:t>
            </a:r>
            <a:r>
              <a:rPr lang="ru-RU" dirty="0"/>
              <a:t>. </a:t>
            </a:r>
            <a:r>
              <a:rPr lang="ru-RU" dirty="0" smtClean="0"/>
              <a:t>Однако, </a:t>
            </a:r>
            <a:r>
              <a:rPr lang="ru-RU" dirty="0"/>
              <a:t>при ФБС признаков опухоли не обнаружено, выявлен диффузный </a:t>
            </a:r>
            <a:r>
              <a:rPr lang="ru-RU" dirty="0" smtClean="0"/>
              <a:t>катаральный</a:t>
            </a:r>
            <a:r>
              <a:rPr lang="ru-RU" dirty="0"/>
              <a:t>, деформирующий </a:t>
            </a:r>
            <a:r>
              <a:rPr lang="ru-RU" dirty="0" err="1"/>
              <a:t>эндобронхит</a:t>
            </a:r>
            <a:r>
              <a:rPr lang="ru-RU" dirty="0"/>
              <a:t> В</a:t>
            </a:r>
            <a:r>
              <a:rPr lang="ru-RU" baseline="-25000" dirty="0"/>
              <a:t>8</a:t>
            </a:r>
            <a:r>
              <a:rPr lang="ru-RU" dirty="0"/>
              <a:t> </a:t>
            </a:r>
            <a:r>
              <a:rPr lang="ru-RU" dirty="0" smtClean="0"/>
              <a:t>справа</a:t>
            </a:r>
            <a:r>
              <a:rPr lang="ru-RU" dirty="0"/>
              <a:t>. </a:t>
            </a:r>
            <a:r>
              <a:rPr lang="ru-RU" dirty="0" err="1"/>
              <a:t>Сонография</a:t>
            </a:r>
            <a:r>
              <a:rPr lang="ru-RU" dirty="0"/>
              <a:t> внутренних органов показала увеличение печени </a:t>
            </a:r>
            <a:endParaRPr lang="ru-RU" dirty="0" smtClean="0"/>
          </a:p>
          <a:p>
            <a:r>
              <a:rPr lang="ru-RU" dirty="0"/>
              <a:t>	С учетом стабильного состояния больного за период наблюдения, составляющий более двух месяцев, данных гистологического изучения внутригрудного лимфоузла, отрицательной пробы </a:t>
            </a:r>
            <a:r>
              <a:rPr lang="ru-RU" dirty="0" smtClean="0"/>
              <a:t>Манту был </a:t>
            </a:r>
            <a:r>
              <a:rPr lang="ru-RU" dirty="0"/>
              <a:t>сделан вывод в пользу </a:t>
            </a:r>
            <a:r>
              <a:rPr lang="ru-RU" dirty="0" err="1"/>
              <a:t>саркоидоза</a:t>
            </a:r>
            <a:r>
              <a:rPr lang="ru-RU" dirty="0"/>
              <a:t> с поражением внутренних органов и </a:t>
            </a:r>
            <a:r>
              <a:rPr lang="ru-RU" dirty="0" smtClean="0"/>
              <a:t>позвоночника	Начато </a:t>
            </a:r>
            <a:r>
              <a:rPr lang="ru-RU" dirty="0"/>
              <a:t>лечение преднизолоном (20 мг) и </a:t>
            </a:r>
            <a:r>
              <a:rPr lang="ru-RU" dirty="0" err="1"/>
              <a:t>делагилом</a:t>
            </a:r>
            <a:r>
              <a:rPr lang="ru-RU" dirty="0"/>
              <a:t> без применения ПТП. На фоне </a:t>
            </a:r>
            <a:r>
              <a:rPr lang="ru-RU" dirty="0" smtClean="0"/>
              <a:t>лечения </a:t>
            </a:r>
            <a:r>
              <a:rPr lang="ru-RU" dirty="0"/>
              <a:t>состояние больного стало быстро улучшаться: на 5-й день снизилась температура тела, уменьшились слабость и боль в спине, нормализовались показатели </a:t>
            </a:r>
            <a:r>
              <a:rPr lang="ru-RU" dirty="0" smtClean="0"/>
              <a:t>крови</a:t>
            </a:r>
          </a:p>
          <a:p>
            <a:r>
              <a:rPr lang="ru-RU" dirty="0"/>
              <a:t>	</a:t>
            </a:r>
            <a:r>
              <a:rPr lang="ru-RU" dirty="0" smtClean="0"/>
              <a:t>Через </a:t>
            </a:r>
            <a:r>
              <a:rPr lang="ru-RU" dirty="0"/>
              <a:t>месяц боль в спине полностью исчезла, больной стал ходить самостоятельно, без вспомогательных средств. При контрольном лучевом обследовании ОГК, выполненном через два месяца лечения, определялось значительное уменьшение лимфоузлов, рассасывание жидкости в правой плевральной </a:t>
            </a:r>
            <a:r>
              <a:rPr lang="ru-RU" dirty="0" smtClean="0"/>
              <a:t>полости</a:t>
            </a:r>
          </a:p>
          <a:p>
            <a:r>
              <a:rPr lang="ru-RU" dirty="0" smtClean="0"/>
              <a:t>	При </a:t>
            </a:r>
            <a:r>
              <a:rPr lang="ru-RU" dirty="0"/>
              <a:t>том же сроке лечения по данным МРТ изменения в позвоночнике оставались стабильными, однако положительная клиническая динамика и отсутствие прогрессирования на фоне </a:t>
            </a:r>
            <a:r>
              <a:rPr lang="ru-RU" dirty="0" smtClean="0"/>
              <a:t>ГКС </a:t>
            </a:r>
            <a:r>
              <a:rPr lang="ru-RU" dirty="0"/>
              <a:t>позволило исключить онкологическую и туберкулезную этиологию процесса и остановиться на </a:t>
            </a:r>
            <a:r>
              <a:rPr lang="ru-RU" dirty="0" err="1"/>
              <a:t>саркоидозе</a:t>
            </a:r>
            <a:r>
              <a:rPr lang="ru-RU" dirty="0"/>
              <a:t> позвоночника</a:t>
            </a:r>
          </a:p>
          <a:p>
            <a:r>
              <a:rPr lang="ru-RU" dirty="0"/>
              <a:t>	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0815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5925" y="1268760"/>
            <a:ext cx="676875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r>
              <a:rPr lang="ru-RU" sz="2000" dirty="0" smtClean="0"/>
              <a:t>Больной </a:t>
            </a:r>
            <a:r>
              <a:rPr lang="ru-RU" sz="2000" dirty="0"/>
              <a:t>был выписан из отделения с диагнозом </a:t>
            </a:r>
            <a:r>
              <a:rPr lang="ru-RU" sz="2000" dirty="0" err="1"/>
              <a:t>генерализованного</a:t>
            </a:r>
            <a:r>
              <a:rPr lang="ru-RU" sz="2000" dirty="0"/>
              <a:t> </a:t>
            </a:r>
            <a:r>
              <a:rPr lang="ru-RU" sz="2000" dirty="0" err="1" smtClean="0"/>
              <a:t>саркоидоза</a:t>
            </a:r>
            <a:r>
              <a:rPr lang="ru-RU" sz="2000" dirty="0" smtClean="0"/>
              <a:t> для </a:t>
            </a:r>
            <a:r>
              <a:rPr lang="ru-RU" sz="2000" dirty="0"/>
              <a:t>продолжения лечения по месту жительства </a:t>
            </a:r>
          </a:p>
          <a:p>
            <a:r>
              <a:rPr lang="ru-RU" sz="2000" dirty="0" smtClean="0"/>
              <a:t>	У </a:t>
            </a:r>
            <a:r>
              <a:rPr lang="ru-RU" sz="2000" dirty="0"/>
              <a:t>данного больного несмотря на </a:t>
            </a:r>
            <a:r>
              <a:rPr lang="ru-RU" sz="2000" dirty="0" err="1"/>
              <a:t>генерализованное</a:t>
            </a:r>
            <a:r>
              <a:rPr lang="ru-RU" sz="2000" dirty="0"/>
              <a:t> течение </a:t>
            </a:r>
            <a:r>
              <a:rPr lang="ru-RU" sz="2000" dirty="0" err="1"/>
              <a:t>саркоидоза</a:t>
            </a:r>
            <a:r>
              <a:rPr lang="ru-RU" sz="2000" dirty="0"/>
              <a:t> было принято решение применять небольшие дозы преднизолона в связи с невозможностью категорически исключить </a:t>
            </a:r>
            <a:r>
              <a:rPr lang="ru-RU" sz="2000" dirty="0" smtClean="0"/>
              <a:t>туберкулез</a:t>
            </a:r>
          </a:p>
          <a:p>
            <a:r>
              <a:rPr lang="ru-RU" sz="2000" dirty="0"/>
              <a:t>	</a:t>
            </a:r>
            <a:r>
              <a:rPr lang="ru-RU" sz="2000" dirty="0" smtClean="0"/>
              <a:t>Таким образом, продолжительное </a:t>
            </a:r>
            <a:r>
              <a:rPr lang="ru-RU" sz="2000" dirty="0"/>
              <a:t>лечение небольшими дозами ГКС (20-25 мг</a:t>
            </a:r>
            <a:r>
              <a:rPr lang="ru-RU" sz="2000" dirty="0" smtClean="0"/>
              <a:t>), даже </a:t>
            </a:r>
            <a:r>
              <a:rPr lang="ru-RU" sz="2000" dirty="0"/>
              <a:t>в случае тяжелого течения процесса имеет достаточно хороший эффект, лучше переносится больными, вызывает меньшее количество нежелательных побочных </a:t>
            </a:r>
            <a:r>
              <a:rPr lang="ru-RU" sz="2000" dirty="0" smtClean="0"/>
              <a:t>реакций</a:t>
            </a:r>
          </a:p>
          <a:p>
            <a:r>
              <a:rPr lang="ru-RU" sz="2000" dirty="0" smtClean="0"/>
              <a:t>	</a:t>
            </a:r>
            <a:r>
              <a:rPr lang="ru-RU" sz="2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16269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9496" y="0"/>
            <a:ext cx="9201596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Спасибо </a:t>
            </a:r>
            <a:r>
              <a:rPr lang="ru-RU" sz="3600" b="1" smtClean="0"/>
              <a:t>за внимание</a:t>
            </a:r>
          </a:p>
          <a:p>
            <a:pPr algn="ctr"/>
            <a:endParaRPr lang="ru-RU" dirty="0"/>
          </a:p>
        </p:txBody>
      </p:sp>
      <p:pic>
        <p:nvPicPr>
          <p:cNvPr id="1026" name="Picture 2" descr="D:\_Desktop\Лекции студ\человечки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3330"/>
            <a:ext cx="9143999" cy="593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06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90</Words>
  <Application>Microsoft Office PowerPoint</Application>
  <PresentationFormat>Экран (4:3)</PresentationFormat>
  <Paragraphs>61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Franklin Gothic Book</vt:lpstr>
      <vt:lpstr>Franklin Gothic Medium</vt:lpstr>
      <vt:lpstr>Times New Roman</vt:lpstr>
      <vt:lpstr>Wingdings</vt:lpstr>
      <vt:lpstr>Wingdings 2</vt:lpstr>
      <vt:lpstr>Трек</vt:lpstr>
      <vt:lpstr>1_Трек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5.    КЛИНИЧЕСКИЕ ФОРМЫ ВТОРИЧНОГО ТУБЕРКУЛЕЗА. ОСОБЕННОСТИ ТЕЧЕНИЯ ТУБЕРКУЛЕЗА У БОЛЬНЫХ С ВИЧ/СПИДОМ. ТУБЕРКУЛЕЗ ПОЛОСТИ РТА, ЧЕЛЮСТНО-ЛИЦЕВОЙ ОБЛАСТИ И ЛИМФАТИЧЕСКИХ УЗЛОВ ШЕИ. </dc:title>
  <dc:subject/>
  <dc:creator/>
  <cp:keywords/>
  <dc:description/>
  <cp:lastModifiedBy/>
  <cp:revision>6</cp:revision>
  <dcterms:created xsi:type="dcterms:W3CDTF">2011-09-19T06:32:53Z</dcterms:created>
  <dcterms:modified xsi:type="dcterms:W3CDTF">2025-11-17T10:18:26Z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TC016745579991</vt:lpwstr>
  </property>
</Properties>
</file>