
<file path=[Content_Types].xml><?xml version="1.0" encoding="utf-8"?>
<Types xmlns="http://schemas.openxmlformats.org/package/2006/content-types">
  <Default Extension="fntdata" ContentType="application/x-fontdata"/>
  <Default Extension="jpg" ContentType="image/pn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65" r:id="rId2"/>
    <p:sldId id="268" r:id="rId3"/>
    <p:sldId id="269" r:id="rId4"/>
    <p:sldId id="256" r:id="rId5"/>
    <p:sldId id="257" r:id="rId6"/>
    <p:sldId id="266" r:id="rId7"/>
    <p:sldId id="258" r:id="rId8"/>
    <p:sldId id="259" r:id="rId9"/>
    <p:sldId id="260" r:id="rId10"/>
    <p:sldId id="261" r:id="rId11"/>
    <p:sldId id="267" r:id="rId12"/>
    <p:sldId id="262" r:id="rId13"/>
    <p:sldId id="263" r:id="rId14"/>
  </p:sldIdLst>
  <p:sldSz cx="14630400" cy="8229600"/>
  <p:notesSz cx="8229600" cy="146304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entury Gothic" panose="020B0502020202020204" pitchFamily="34" charset="0"/>
      <p:regular r:id="rId20"/>
      <p:bold r:id="rId21"/>
      <p:italic r:id="rId22"/>
      <p:boldItalic r:id="rId23"/>
    </p:embeddedFont>
    <p:embeddedFont>
      <p:font typeface="Constantia" panose="02030602050306030303" pitchFamily="18" charset="0"/>
      <p:regular r:id="rId24"/>
      <p:bold r:id="rId25"/>
      <p:italic r:id="rId26"/>
      <p:boldItalic r:id="rId27"/>
    </p:embeddedFont>
    <p:embeddedFont>
      <p:font typeface="Nunito" panose="020B0604020202020204" charset="-52"/>
      <p:regular r:id="rId28"/>
      <p:bold r:id="rId29"/>
      <p:italic r:id="rId30"/>
      <p:boldItalic r:id="rId31"/>
    </p:embeddedFont>
    <p:embeddedFont>
      <p:font typeface="Quattrocento" panose="020B0604020202020204" charset="0"/>
      <p:regular r:id="rId3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CFB3"/>
    <a:srgbClr val="0035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10"/>
  </p:normalViewPr>
  <p:slideViewPr>
    <p:cSldViewPr snapToGrid="0" snapToObjects="1">
      <p:cViewPr varScale="1">
        <p:scale>
          <a:sx n="72" d="100"/>
          <a:sy n="72" d="100"/>
        </p:scale>
        <p:origin x="52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581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09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0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96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1EFABCD-FE3F-C64E-ADD9-593DB3E6909B}"/>
              </a:ext>
            </a:extLst>
          </p:cNvPr>
          <p:cNvSpPr/>
          <p:nvPr/>
        </p:nvSpPr>
        <p:spPr>
          <a:xfrm>
            <a:off x="5580253" y="6022714"/>
            <a:ext cx="8958376" cy="2125812"/>
          </a:xfrm>
          <a:prstGeom prst="rect">
            <a:avLst/>
          </a:prstGeom>
          <a:solidFill>
            <a:srgbClr val="00353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160" dirty="0"/>
          </a:p>
        </p:txBody>
      </p:sp>
      <p:sp>
        <p:nvSpPr>
          <p:cNvPr id="3" name="Text 0"/>
          <p:cNvSpPr/>
          <p:nvPr/>
        </p:nvSpPr>
        <p:spPr>
          <a:xfrm>
            <a:off x="646074" y="2619140"/>
            <a:ext cx="8323674" cy="23657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ru-RU" sz="3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НЕОБХОДИМОСТЬ ИСПОЛЬЗОВАНИЯ ДОПОЛНИТЕЛЬНЫХ СРЕДСТВ ИНДИВИДУАЛЬНОЙ ГИГИЕНЫ ПОЛОСТИ РТА В ПРОЦЕССЕ ОРТОДОНТИЧЕСКОГО ЛЕЧЕНИЯ ДЕТЕЙ И МОЛОДЕЖИ</a:t>
            </a:r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id="{CF76A505-0C7A-4FFE-A44E-FEC325A52615}"/>
              </a:ext>
            </a:extLst>
          </p:cNvPr>
          <p:cNvSpPr/>
          <p:nvPr/>
        </p:nvSpPr>
        <p:spPr>
          <a:xfrm>
            <a:off x="646074" y="176150"/>
            <a:ext cx="1308394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850"/>
              </a:lnSpc>
            </a:pPr>
            <a:r>
              <a:rPr lang="ru-RU" sz="2200" dirty="0">
                <a:solidFill>
                  <a:schemeClr val="bg1"/>
                </a:solidFill>
                <a:latin typeface="Quattrocento" pitchFamily="34" charset="0"/>
              </a:rPr>
              <a:t>Федеральное Государственное Бюджетное Образовательное Учреждение Высшего Образования</a:t>
            </a:r>
          </a:p>
          <a:p>
            <a:pPr algn="ctr">
              <a:lnSpc>
                <a:spcPts val="2850"/>
              </a:lnSpc>
            </a:pPr>
            <a:r>
              <a:rPr lang="ru-RU" sz="2200" dirty="0">
                <a:solidFill>
                  <a:schemeClr val="bg1"/>
                </a:solidFill>
                <a:latin typeface="Quattrocento" pitchFamily="34" charset="0"/>
              </a:rPr>
              <a:t>«Донецкий Государственный Медицинский Университет имени М. Горького»</a:t>
            </a:r>
          </a:p>
          <a:p>
            <a:pPr algn="ctr">
              <a:lnSpc>
                <a:spcPts val="2850"/>
              </a:lnSpc>
            </a:pPr>
            <a:r>
              <a:rPr lang="ru-RU" sz="2200" dirty="0">
                <a:solidFill>
                  <a:schemeClr val="bg1"/>
                </a:solidFill>
                <a:latin typeface="Quattrocento" pitchFamily="34" charset="0"/>
              </a:rPr>
              <a:t>Министерства здравоохранения Российской Федерации</a:t>
            </a:r>
          </a:p>
          <a:p>
            <a:pPr algn="ctr">
              <a:lnSpc>
                <a:spcPts val="2850"/>
              </a:lnSpc>
            </a:pPr>
            <a:r>
              <a:rPr lang="ru-RU" sz="2200" dirty="0">
                <a:solidFill>
                  <a:schemeClr val="bg1"/>
                </a:solidFill>
                <a:latin typeface="Quattrocento" pitchFamily="34" charset="0"/>
              </a:rPr>
              <a:t>Кафедра стоматологии детского возраста</a:t>
            </a:r>
          </a:p>
          <a:p>
            <a:pPr algn="ctr">
              <a:lnSpc>
                <a:spcPts val="2850"/>
              </a:lnSpc>
            </a:pPr>
            <a:r>
              <a:rPr lang="ru-RU" sz="2200" dirty="0">
                <a:solidFill>
                  <a:schemeClr val="bg1"/>
                </a:solidFill>
                <a:latin typeface="Quattrocento" pitchFamily="34" charset="0"/>
              </a:rPr>
              <a:t>ГБУ «Донецкий врачебно-физкультурный диспансер»</a:t>
            </a:r>
          </a:p>
          <a:p>
            <a:pPr marL="0" indent="0" algn="ctr">
              <a:lnSpc>
                <a:spcPts val="2850"/>
              </a:lnSpc>
              <a:buNone/>
            </a:pPr>
            <a:endParaRPr lang="en-US" sz="2200" dirty="0">
              <a:solidFill>
                <a:schemeClr val="bg1"/>
              </a:solidFill>
              <a:latin typeface="Quattrocento" pitchFamily="34" charset="0"/>
            </a:endParaRPr>
          </a:p>
        </p:txBody>
      </p:sp>
      <p:sp>
        <p:nvSpPr>
          <p:cNvPr id="17" name="Google Shape;163;p16">
            <a:extLst>
              <a:ext uri="{FF2B5EF4-FFF2-40B4-BE49-F238E27FC236}">
                <a16:creationId xmlns:a16="http://schemas.microsoft.com/office/drawing/2014/main" id="{77F3EDA7-DC2B-8445-90E3-B110D2C3EA40}"/>
              </a:ext>
            </a:extLst>
          </p:cNvPr>
          <p:cNvSpPr txBox="1">
            <a:spLocks/>
          </p:cNvSpPr>
          <p:nvPr/>
        </p:nvSpPr>
        <p:spPr>
          <a:xfrm>
            <a:off x="6702854" y="7662390"/>
            <a:ext cx="1710241" cy="408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6280" tIns="146280" rIns="146280" bIns="14628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Nunito"/>
              <a:buNone/>
              <a:defRPr sz="1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Nunito"/>
              <a:buNone/>
              <a:defRPr sz="1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Nunito"/>
              <a:buNone/>
              <a:defRPr sz="1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Nunito"/>
              <a:buNone/>
              <a:defRPr sz="1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Nunito"/>
              <a:buNone/>
              <a:defRPr sz="1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Nunito"/>
              <a:buNone/>
              <a:defRPr sz="1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Nunito"/>
              <a:buNone/>
              <a:defRPr sz="1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Nunito"/>
              <a:buNone/>
              <a:defRPr sz="1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Nunito"/>
              <a:buNone/>
              <a:defRPr sz="1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defTabSz="1097280">
              <a:buClr>
                <a:srgbClr val="FFFFFF"/>
              </a:buClr>
              <a:defRPr/>
            </a:pPr>
            <a:r>
              <a:rPr lang="ru-RU" sz="156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Донецк-2025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03601E5-61EC-8242-AA5B-3C936C29B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502" y="1916862"/>
            <a:ext cx="4662580" cy="4003602"/>
          </a:xfrm>
          <a:prstGeom prst="rect">
            <a:avLst/>
          </a:prstGeom>
        </p:spPr>
      </p:pic>
      <p:sp>
        <p:nvSpPr>
          <p:cNvPr id="20" name="Text 1">
            <a:extLst>
              <a:ext uri="{FF2B5EF4-FFF2-40B4-BE49-F238E27FC236}">
                <a16:creationId xmlns:a16="http://schemas.microsoft.com/office/drawing/2014/main" id="{C7394779-46D5-9441-8DE6-225D9315ADA9}"/>
              </a:ext>
            </a:extLst>
          </p:cNvPr>
          <p:cNvSpPr/>
          <p:nvPr/>
        </p:nvSpPr>
        <p:spPr>
          <a:xfrm>
            <a:off x="438639" y="6312738"/>
            <a:ext cx="1308394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Clr>
                <a:srgbClr val="FFFFFF"/>
              </a:buClr>
              <a:defRPr/>
            </a:pPr>
            <a:r>
              <a:rPr lang="ru-RU" sz="2400" b="1" dirty="0" err="1">
                <a:solidFill>
                  <a:schemeClr val="bg1"/>
                </a:solidFill>
                <a:latin typeface="Quattrocento" pitchFamily="34" charset="0"/>
              </a:rPr>
              <a:t>Рамошкайте</a:t>
            </a:r>
            <a:r>
              <a:rPr lang="ru-RU" sz="2400" b="1" dirty="0">
                <a:solidFill>
                  <a:schemeClr val="bg1"/>
                </a:solidFill>
                <a:latin typeface="Quattrocento" pitchFamily="34" charset="0"/>
              </a:rPr>
              <a:t> М.С. </a:t>
            </a:r>
            <a:r>
              <a:rPr lang="ru-RU" sz="2400" dirty="0">
                <a:solidFill>
                  <a:schemeClr val="bg1"/>
                </a:solidFill>
                <a:latin typeface="Quattrocento" pitchFamily="34" charset="0"/>
              </a:rPr>
              <a:t>– ассистент кафедры стоматологии детского возраста</a:t>
            </a:r>
          </a:p>
          <a:p>
            <a:pPr marL="0" indent="0">
              <a:buClr>
                <a:srgbClr val="FFFFFF"/>
              </a:buClr>
              <a:defRPr/>
            </a:pPr>
            <a:r>
              <a:rPr lang="ru-RU" sz="2400" b="1" dirty="0" err="1">
                <a:solidFill>
                  <a:schemeClr val="bg1"/>
                </a:solidFill>
                <a:latin typeface="Quattrocento" pitchFamily="34" charset="0"/>
              </a:rPr>
              <a:t>Люгайло</a:t>
            </a:r>
            <a:r>
              <a:rPr lang="ru-RU" sz="2400" b="1" dirty="0">
                <a:solidFill>
                  <a:schemeClr val="bg1"/>
                </a:solidFill>
                <a:latin typeface="Quattrocento" pitchFamily="34" charset="0"/>
              </a:rPr>
              <a:t> С.С. </a:t>
            </a:r>
            <a:r>
              <a:rPr lang="ru-RU" sz="2400" dirty="0">
                <a:solidFill>
                  <a:schemeClr val="bg1"/>
                </a:solidFill>
                <a:latin typeface="Quattrocento" pitchFamily="34" charset="0"/>
              </a:rPr>
              <a:t>– </a:t>
            </a:r>
            <a:r>
              <a:rPr lang="ru-RU" sz="2400" dirty="0" err="1">
                <a:solidFill>
                  <a:schemeClr val="bg1"/>
                </a:solidFill>
                <a:latin typeface="Quattrocento" pitchFamily="34" charset="0"/>
              </a:rPr>
              <a:t>д.физ</a:t>
            </a:r>
            <a:r>
              <a:rPr lang="ru-RU" sz="2400" dirty="0">
                <a:solidFill>
                  <a:schemeClr val="bg1"/>
                </a:solidFill>
                <a:latin typeface="Quattrocento" pitchFamily="34" charset="0"/>
              </a:rPr>
              <a:t>. </a:t>
            </a:r>
            <a:r>
              <a:rPr lang="ru-RU" sz="2400" dirty="0" err="1">
                <a:solidFill>
                  <a:schemeClr val="bg1"/>
                </a:solidFill>
                <a:latin typeface="Quattrocento" pitchFamily="34" charset="0"/>
              </a:rPr>
              <a:t>восп</a:t>
            </a:r>
            <a:r>
              <a:rPr lang="ru-RU" sz="2400" dirty="0">
                <a:solidFill>
                  <a:schemeClr val="bg1"/>
                </a:solidFill>
                <a:latin typeface="Quattrocento" pitchFamily="34" charset="0"/>
              </a:rPr>
              <a:t>. и спорта, врач – стоматолог - терапевт ГБУ «ДВФД»</a:t>
            </a:r>
          </a:p>
        </p:txBody>
      </p:sp>
    </p:spTree>
    <p:extLst>
      <p:ext uri="{BB962C8B-B14F-4D97-AF65-F5344CB8AC3E}">
        <p14:creationId xmlns:p14="http://schemas.microsoft.com/office/powerpoint/2010/main" val="1744707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AAF69A2-B4CC-F240-8901-7FC7ED8D8127}"/>
              </a:ext>
            </a:extLst>
          </p:cNvPr>
          <p:cNvSpPr/>
          <p:nvPr/>
        </p:nvSpPr>
        <p:spPr>
          <a:xfrm>
            <a:off x="5580253" y="6022714"/>
            <a:ext cx="8958376" cy="2125812"/>
          </a:xfrm>
          <a:prstGeom prst="rect">
            <a:avLst/>
          </a:prstGeom>
          <a:solidFill>
            <a:srgbClr val="00353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160" dirty="0"/>
          </a:p>
        </p:txBody>
      </p:sp>
      <p:sp>
        <p:nvSpPr>
          <p:cNvPr id="3" name="Text 0"/>
          <p:cNvSpPr/>
          <p:nvPr/>
        </p:nvSpPr>
        <p:spPr>
          <a:xfrm>
            <a:off x="1583391" y="513993"/>
            <a:ext cx="11854313" cy="20620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Зубные пасты для ортодонтических пациентов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819241" y="2090058"/>
            <a:ext cx="6365330" cy="6024300"/>
          </a:xfrm>
          <a:prstGeom prst="roundRect">
            <a:avLst>
              <a:gd name="adj" fmla="val 964"/>
            </a:avLst>
          </a:prstGeom>
          <a:solidFill>
            <a:srgbClr val="315251"/>
          </a:solidFill>
          <a:ln/>
        </p:spPr>
      </p:sp>
      <p:sp>
        <p:nvSpPr>
          <p:cNvPr id="5" name="Text 2"/>
          <p:cNvSpPr/>
          <p:nvPr/>
        </p:nvSpPr>
        <p:spPr>
          <a:xfrm>
            <a:off x="1806324" y="2232302"/>
            <a:ext cx="4072736" cy="458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800" dirty="0" err="1">
                <a:solidFill>
                  <a:srgbClr val="FFD9BE"/>
                </a:solidFill>
                <a:latin typeface="Quattrocento" pitchFamily="34" charset="0"/>
              </a:rPr>
              <a:t>Основные</a:t>
            </a: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800" dirty="0" err="1">
                <a:solidFill>
                  <a:srgbClr val="FFD9BE"/>
                </a:solidFill>
                <a:latin typeface="Quattrocento" pitchFamily="34" charset="0"/>
              </a:rPr>
              <a:t>компоненты</a:t>
            </a:r>
            <a:endParaRPr lang="en-US" sz="2800" dirty="0">
              <a:solidFill>
                <a:srgbClr val="FFD9BE"/>
              </a:solidFill>
              <a:latin typeface="Quattrocento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937346" y="2576036"/>
            <a:ext cx="6097935" cy="4199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ct val="150000"/>
              </a:lnSpc>
              <a:buSzPct val="100000"/>
              <a:buChar char="•"/>
            </a:pPr>
            <a:r>
              <a:rPr lang="ru-RU" sz="2400" dirty="0">
                <a:solidFill>
                  <a:schemeClr val="bg1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Абразивные вещества</a:t>
            </a:r>
          </a:p>
          <a:p>
            <a:pPr marL="342900" indent="-342900">
              <a:lnSpc>
                <a:spcPct val="150000"/>
              </a:lnSpc>
              <a:buSzPct val="100000"/>
              <a:buChar char="•"/>
            </a:pPr>
            <a:r>
              <a:rPr lang="ru-RU" sz="2400" dirty="0">
                <a:solidFill>
                  <a:schemeClr val="bg1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﻿﻿﻿Связывающие, </a:t>
            </a:r>
            <a:r>
              <a:rPr lang="ru-RU" sz="2400" dirty="0" err="1">
                <a:solidFill>
                  <a:schemeClr val="bg1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гелеобразующие</a:t>
            </a:r>
            <a:r>
              <a:rPr lang="ru-RU" sz="2400" dirty="0">
                <a:solidFill>
                  <a:schemeClr val="bg1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агенты</a:t>
            </a:r>
          </a:p>
          <a:p>
            <a:pPr marL="342900" indent="-342900">
              <a:lnSpc>
                <a:spcPct val="150000"/>
              </a:lnSpc>
              <a:buSzPct val="100000"/>
              <a:buChar char="•"/>
            </a:pPr>
            <a:r>
              <a:rPr lang="ru-RU" sz="2400" dirty="0">
                <a:solidFill>
                  <a:schemeClr val="bg1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﻿﻿﻿Пенообразующие вещества (детергенты)</a:t>
            </a:r>
          </a:p>
          <a:p>
            <a:pPr marL="342900" indent="-342900">
              <a:lnSpc>
                <a:spcPct val="150000"/>
              </a:lnSpc>
              <a:buSzPct val="100000"/>
              <a:buChar char="•"/>
            </a:pPr>
            <a:r>
              <a:rPr lang="ru-RU" sz="2400" dirty="0">
                <a:solidFill>
                  <a:schemeClr val="bg1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﻿﻿﻿Увлажнители</a:t>
            </a:r>
          </a:p>
          <a:p>
            <a:pPr marL="342900" indent="-342900">
              <a:lnSpc>
                <a:spcPct val="150000"/>
              </a:lnSpc>
              <a:buSzPct val="100000"/>
              <a:buChar char="•"/>
            </a:pPr>
            <a:r>
              <a:rPr lang="ru-RU" sz="2400" dirty="0">
                <a:solidFill>
                  <a:schemeClr val="bg1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﻿﻿﻿Отдушки</a:t>
            </a:r>
          </a:p>
          <a:p>
            <a:pPr marL="342900" indent="-342900">
              <a:lnSpc>
                <a:spcPct val="150000"/>
              </a:lnSpc>
              <a:buSzPct val="100000"/>
              <a:buChar char="•"/>
            </a:pPr>
            <a:r>
              <a:rPr lang="ru-RU" sz="2400" dirty="0">
                <a:solidFill>
                  <a:schemeClr val="bg1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﻿﻿﻿Антисептики-консерванты</a:t>
            </a:r>
          </a:p>
          <a:p>
            <a:pPr marL="342900" indent="-342900">
              <a:lnSpc>
                <a:spcPct val="150000"/>
              </a:lnSpc>
              <a:buSzPct val="100000"/>
              <a:buChar char="•"/>
            </a:pPr>
            <a:r>
              <a:rPr lang="ru-RU" sz="2400" dirty="0">
                <a:solidFill>
                  <a:schemeClr val="bg1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﻿﻿﻿Красители</a:t>
            </a:r>
          </a:p>
          <a:p>
            <a:pPr marL="342900" indent="-342900">
              <a:lnSpc>
                <a:spcPct val="150000"/>
              </a:lnSpc>
              <a:buSzPct val="100000"/>
              <a:buChar char="•"/>
            </a:pPr>
            <a:r>
              <a:rPr lang="ru-RU" sz="2400" dirty="0">
                <a:solidFill>
                  <a:schemeClr val="bg1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﻿﻿﻿Вкусовые добавки</a:t>
            </a:r>
          </a:p>
          <a:p>
            <a:pPr marL="342900" indent="-342900">
              <a:lnSpc>
                <a:spcPct val="150000"/>
              </a:lnSpc>
              <a:buSzPct val="100000"/>
              <a:buChar char="•"/>
            </a:pPr>
            <a:r>
              <a:rPr lang="ru-RU" sz="2400" dirty="0">
                <a:solidFill>
                  <a:schemeClr val="bg1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﻿﻿﻿Активные агенты</a:t>
            </a:r>
          </a:p>
          <a:p>
            <a:pPr marL="342900" indent="-342900">
              <a:lnSpc>
                <a:spcPct val="150000"/>
              </a:lnSpc>
              <a:buSzPct val="100000"/>
              <a:buChar char="•"/>
            </a:pPr>
            <a:r>
              <a:rPr lang="ru-RU" sz="2400" dirty="0">
                <a:solidFill>
                  <a:schemeClr val="bg1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﻿﻿﻿﻿Вода (1-2%)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Shape 7"/>
          <p:cNvSpPr/>
          <p:nvPr/>
        </p:nvSpPr>
        <p:spPr>
          <a:xfrm>
            <a:off x="7969311" y="2146435"/>
            <a:ext cx="4866294" cy="3936729"/>
          </a:xfrm>
          <a:prstGeom prst="roundRect">
            <a:avLst>
              <a:gd name="adj" fmla="val 964"/>
            </a:avLst>
          </a:prstGeom>
          <a:solidFill>
            <a:srgbClr val="315251"/>
          </a:solidFill>
          <a:ln/>
        </p:spPr>
      </p:sp>
      <p:sp>
        <p:nvSpPr>
          <p:cNvPr id="11" name="Text 8"/>
          <p:cNvSpPr/>
          <p:nvPr/>
        </p:nvSpPr>
        <p:spPr>
          <a:xfrm>
            <a:off x="8902327" y="2323556"/>
            <a:ext cx="2749987" cy="309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800" dirty="0" err="1">
                <a:solidFill>
                  <a:srgbClr val="FFD9BE"/>
                </a:solidFill>
                <a:latin typeface="Quattrocento" pitchFamily="34" charset="0"/>
              </a:rPr>
              <a:t>Примеры</a:t>
            </a:r>
            <a:r>
              <a:rPr lang="en-US" sz="2800" dirty="0">
                <a:solidFill>
                  <a:srgbClr val="FFD9BE"/>
                </a:solidFill>
                <a:latin typeface="Quattrocento" pitchFamily="34" charset="0"/>
              </a:rPr>
              <a:t> </a:t>
            </a:r>
            <a:r>
              <a:rPr lang="en-US" sz="2800" dirty="0" err="1">
                <a:solidFill>
                  <a:srgbClr val="FFD9BE"/>
                </a:solidFill>
                <a:latin typeface="Quattrocento" pitchFamily="34" charset="0"/>
              </a:rPr>
              <a:t>паст</a:t>
            </a:r>
            <a:endParaRPr lang="en-US" sz="2800" dirty="0">
              <a:solidFill>
                <a:srgbClr val="FFD9BE"/>
              </a:solidFill>
              <a:latin typeface="Quattrocento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8194326" y="2753157"/>
            <a:ext cx="4514469" cy="6738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900"/>
              </a:lnSpc>
              <a:buSzPct val="100000"/>
              <a:buChar char="•"/>
            </a:pPr>
            <a:r>
              <a:rPr lang="en-US" sz="2400" dirty="0">
                <a:solidFill>
                  <a:schemeClr val="bg1"/>
                </a:solidFill>
                <a:latin typeface="Quattrocento" pitchFamily="34" charset="0"/>
              </a:rPr>
              <a:t>R.O.C.S. PRO Brackets &amp; Ortho</a:t>
            </a:r>
          </a:p>
        </p:txBody>
      </p:sp>
      <p:sp>
        <p:nvSpPr>
          <p:cNvPr id="14" name="Text 11"/>
          <p:cNvSpPr/>
          <p:nvPr/>
        </p:nvSpPr>
        <p:spPr>
          <a:xfrm>
            <a:off x="8194326" y="3276480"/>
            <a:ext cx="3169682" cy="336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900"/>
              </a:lnSpc>
              <a:buSzPct val="100000"/>
              <a:buChar char="•"/>
            </a:pPr>
            <a:r>
              <a:rPr lang="en-US" sz="2400" dirty="0">
                <a:solidFill>
                  <a:schemeClr val="bg1"/>
                </a:solidFill>
                <a:latin typeface="Quattrocento" pitchFamily="34" charset="0"/>
              </a:rPr>
              <a:t>President Ortho</a:t>
            </a:r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830A487B-E910-4356-9B88-58E5ECF723C9}"/>
              </a:ext>
            </a:extLst>
          </p:cNvPr>
          <p:cNvSpPr/>
          <p:nvPr/>
        </p:nvSpPr>
        <p:spPr>
          <a:xfrm>
            <a:off x="1339486" y="1353681"/>
            <a:ext cx="1124250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200" dirty="0">
                <a:solidFill>
                  <a:schemeClr val="bg1"/>
                </a:solidFill>
                <a:latin typeface="Quattrocento" pitchFamily="34" charset="0"/>
              </a:rPr>
              <a:t>—</a:t>
            </a:r>
            <a:r>
              <a:rPr lang="ru-RU" sz="2200" dirty="0">
                <a:solidFill>
                  <a:schemeClr val="bg1"/>
                </a:solidFill>
                <a:latin typeface="Quattrocento" pitchFamily="34" charset="0"/>
              </a:rPr>
              <a:t> пасты для пациентов с </a:t>
            </a:r>
            <a:r>
              <a:rPr lang="ru-RU" sz="2200" dirty="0" err="1">
                <a:solidFill>
                  <a:schemeClr val="bg1"/>
                </a:solidFill>
                <a:latin typeface="Quattrocento" pitchFamily="34" charset="0"/>
              </a:rPr>
              <a:t>внутриротовыми</a:t>
            </a:r>
            <a:r>
              <a:rPr lang="ru-RU" sz="2200" dirty="0">
                <a:solidFill>
                  <a:schemeClr val="bg1"/>
                </a:solidFill>
                <a:latin typeface="Quattrocento" pitchFamily="34" charset="0"/>
              </a:rPr>
              <a:t> конструкциями, обладающие повышенными очищающими свойствами.</a:t>
            </a:r>
            <a:endParaRPr lang="en-US" sz="2200" dirty="0">
              <a:solidFill>
                <a:schemeClr val="bg1"/>
              </a:solidFill>
              <a:latin typeface="Quattrocento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462F3A4-441A-2243-8F27-7FF2E9F3D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0517" y="2925098"/>
            <a:ext cx="4138579" cy="573592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8468416-1D2B-3740-A12B-35490C95E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3042" y="2925098"/>
            <a:ext cx="5909216" cy="590921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67E38E9-F517-EF4C-82D5-7311924B15B1}"/>
              </a:ext>
            </a:extLst>
          </p:cNvPr>
          <p:cNvSpPr/>
          <p:nvPr/>
        </p:nvSpPr>
        <p:spPr>
          <a:xfrm>
            <a:off x="5580253" y="6022714"/>
            <a:ext cx="8958376" cy="2125812"/>
          </a:xfrm>
          <a:prstGeom prst="rect">
            <a:avLst/>
          </a:prstGeom>
          <a:solidFill>
            <a:srgbClr val="00353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160" dirty="0"/>
          </a:p>
        </p:txBody>
      </p:sp>
      <p:sp>
        <p:nvSpPr>
          <p:cNvPr id="2" name="Text 0"/>
          <p:cNvSpPr/>
          <p:nvPr/>
        </p:nvSpPr>
        <p:spPr>
          <a:xfrm>
            <a:off x="5576946" y="106730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ru-RU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Ополаскиватель</a:t>
            </a:r>
            <a:endParaRPr lang="en-US" sz="4400" dirty="0"/>
          </a:p>
        </p:txBody>
      </p:sp>
      <p:sp>
        <p:nvSpPr>
          <p:cNvPr id="7" name="Text 5"/>
          <p:cNvSpPr/>
          <p:nvPr/>
        </p:nvSpPr>
        <p:spPr>
          <a:xfrm>
            <a:off x="2236967" y="245302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ru-RU" sz="2800" dirty="0">
                <a:solidFill>
                  <a:srgbClr val="FFD9BE"/>
                </a:solidFill>
              </a:rPr>
              <a:t>что снижает вероятность развития кариеса и гингивита</a:t>
            </a:r>
            <a:endParaRPr lang="en-US" sz="2800" dirty="0"/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637380FF-51B5-415B-AEDD-8B29434789A1}"/>
              </a:ext>
            </a:extLst>
          </p:cNvPr>
          <p:cNvSpPr/>
          <p:nvPr/>
        </p:nvSpPr>
        <p:spPr>
          <a:xfrm>
            <a:off x="3039661" y="853433"/>
            <a:ext cx="895837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850"/>
              </a:lnSpc>
            </a:pPr>
            <a:r>
              <a:rPr lang="en-US" sz="3600" dirty="0">
                <a:solidFill>
                  <a:schemeClr val="bg1"/>
                </a:solidFill>
                <a:latin typeface="Quattrocento" pitchFamily="34" charset="0"/>
              </a:rPr>
              <a:t>—</a:t>
            </a:r>
            <a:r>
              <a:rPr lang="ru-RU" sz="3600" dirty="0">
                <a:solidFill>
                  <a:schemeClr val="bg1"/>
                </a:solidFill>
                <a:latin typeface="Quattrocento" pitchFamily="34" charset="0"/>
              </a:rPr>
              <a:t> это жидкое гигиеническое средство, предназначенное для :</a:t>
            </a:r>
          </a:p>
          <a:p>
            <a:pPr marL="0" indent="0" algn="ctr">
              <a:lnSpc>
                <a:spcPts val="2850"/>
              </a:lnSpc>
              <a:buNone/>
            </a:pPr>
            <a:endParaRPr lang="en-US" sz="3600" dirty="0">
              <a:solidFill>
                <a:schemeClr val="bg1"/>
              </a:solidFill>
              <a:latin typeface="Quattrocento" pitchFamily="34" charset="0"/>
            </a:endParaRPr>
          </a:p>
        </p:txBody>
      </p:sp>
      <p:sp>
        <p:nvSpPr>
          <p:cNvPr id="12" name="Shape 1">
            <a:extLst>
              <a:ext uri="{FF2B5EF4-FFF2-40B4-BE49-F238E27FC236}">
                <a16:creationId xmlns:a16="http://schemas.microsoft.com/office/drawing/2014/main" id="{EF3C6E93-F28A-42C3-AFAE-125F089FD94B}"/>
              </a:ext>
            </a:extLst>
          </p:cNvPr>
          <p:cNvSpPr/>
          <p:nvPr/>
        </p:nvSpPr>
        <p:spPr>
          <a:xfrm>
            <a:off x="1593634" y="2035783"/>
            <a:ext cx="538520" cy="538520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16" name="Text 1">
            <a:extLst>
              <a:ext uri="{FF2B5EF4-FFF2-40B4-BE49-F238E27FC236}">
                <a16:creationId xmlns:a16="http://schemas.microsoft.com/office/drawing/2014/main" id="{A02D5273-7EB3-DB47-BF78-2714F2D0175B}"/>
              </a:ext>
            </a:extLst>
          </p:cNvPr>
          <p:cNvSpPr/>
          <p:nvPr/>
        </p:nvSpPr>
        <p:spPr>
          <a:xfrm>
            <a:off x="796094" y="2121067"/>
            <a:ext cx="8958376" cy="3849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850"/>
              </a:lnSpc>
            </a:pPr>
            <a:r>
              <a:rPr lang="ru-RU" sz="3600" dirty="0">
                <a:solidFill>
                  <a:schemeClr val="bg1"/>
                </a:solidFill>
                <a:latin typeface="Quattrocento" pitchFamily="34" charset="0"/>
              </a:rPr>
              <a:t>Дополнительного очищения,</a:t>
            </a:r>
          </a:p>
        </p:txBody>
      </p:sp>
      <p:sp>
        <p:nvSpPr>
          <p:cNvPr id="17" name="Shape 1">
            <a:extLst>
              <a:ext uri="{FF2B5EF4-FFF2-40B4-BE49-F238E27FC236}">
                <a16:creationId xmlns:a16="http://schemas.microsoft.com/office/drawing/2014/main" id="{37A8CB6C-AEF2-034D-A233-BE0E9DE59DD6}"/>
              </a:ext>
            </a:extLst>
          </p:cNvPr>
          <p:cNvSpPr/>
          <p:nvPr/>
        </p:nvSpPr>
        <p:spPr>
          <a:xfrm>
            <a:off x="4192547" y="3537735"/>
            <a:ext cx="538520" cy="538520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18" name="Text 1">
            <a:extLst>
              <a:ext uri="{FF2B5EF4-FFF2-40B4-BE49-F238E27FC236}">
                <a16:creationId xmlns:a16="http://schemas.microsoft.com/office/drawing/2014/main" id="{A6CD84A9-9C8F-1E41-A87A-FC9A8B2ACBFD}"/>
              </a:ext>
            </a:extLst>
          </p:cNvPr>
          <p:cNvSpPr/>
          <p:nvPr/>
        </p:nvSpPr>
        <p:spPr>
          <a:xfrm>
            <a:off x="4731067" y="3656378"/>
            <a:ext cx="9807562" cy="3519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850"/>
              </a:lnSpc>
            </a:pPr>
            <a:r>
              <a:rPr lang="ru-RU" sz="3600" dirty="0">
                <a:solidFill>
                  <a:schemeClr val="bg1"/>
                </a:solidFill>
                <a:latin typeface="Quattrocento" pitchFamily="34" charset="0"/>
              </a:rPr>
              <a:t>Увлажнения слизистой оболочки полости рта,</a:t>
            </a:r>
          </a:p>
          <a:p>
            <a:pPr marL="0" indent="0" algn="ctr">
              <a:lnSpc>
                <a:spcPts val="2850"/>
              </a:lnSpc>
              <a:buNone/>
            </a:pPr>
            <a:endParaRPr lang="en-US" sz="3600" dirty="0">
              <a:solidFill>
                <a:schemeClr val="bg1"/>
              </a:solidFill>
              <a:latin typeface="Quattrocento" pitchFamily="34" charset="0"/>
            </a:endParaRPr>
          </a:p>
        </p:txBody>
      </p:sp>
      <p:sp>
        <p:nvSpPr>
          <p:cNvPr id="19" name="Shape 1">
            <a:extLst>
              <a:ext uri="{FF2B5EF4-FFF2-40B4-BE49-F238E27FC236}">
                <a16:creationId xmlns:a16="http://schemas.microsoft.com/office/drawing/2014/main" id="{C1801645-7C76-F741-9ABC-5F694A9E618B}"/>
              </a:ext>
            </a:extLst>
          </p:cNvPr>
          <p:cNvSpPr/>
          <p:nvPr/>
        </p:nvSpPr>
        <p:spPr>
          <a:xfrm>
            <a:off x="6436983" y="5188593"/>
            <a:ext cx="538520" cy="538520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20" name="Text 5">
            <a:extLst>
              <a:ext uri="{FF2B5EF4-FFF2-40B4-BE49-F238E27FC236}">
                <a16:creationId xmlns:a16="http://schemas.microsoft.com/office/drawing/2014/main" id="{E01A2C83-7D48-5D4C-9033-C605CC1DE843}"/>
              </a:ext>
            </a:extLst>
          </p:cNvPr>
          <p:cNvSpPr/>
          <p:nvPr/>
        </p:nvSpPr>
        <p:spPr>
          <a:xfrm>
            <a:off x="4796171" y="398033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ru-RU" sz="2800" dirty="0">
                <a:solidFill>
                  <a:srgbClr val="FFD9BE"/>
                </a:solidFill>
              </a:rPr>
              <a:t>что уменьшает </a:t>
            </a:r>
            <a:r>
              <a:rPr lang="ru-RU" sz="2800" dirty="0" err="1">
                <a:solidFill>
                  <a:srgbClr val="FFD9BE"/>
                </a:solidFill>
              </a:rPr>
              <a:t>травматизацию</a:t>
            </a:r>
            <a:r>
              <a:rPr lang="ru-RU" sz="2800" dirty="0">
                <a:solidFill>
                  <a:srgbClr val="FFD9BE"/>
                </a:solidFill>
              </a:rPr>
              <a:t> и улучшает адаптацию слизистой</a:t>
            </a:r>
            <a:endParaRPr lang="en-US" sz="2800" dirty="0"/>
          </a:p>
        </p:txBody>
      </p:sp>
      <p:sp>
        <p:nvSpPr>
          <p:cNvPr id="21" name="Text 1">
            <a:extLst>
              <a:ext uri="{FF2B5EF4-FFF2-40B4-BE49-F238E27FC236}">
                <a16:creationId xmlns:a16="http://schemas.microsoft.com/office/drawing/2014/main" id="{B4D49CC3-09F2-CA42-A276-7C88A1F7B265}"/>
              </a:ext>
            </a:extLst>
          </p:cNvPr>
          <p:cNvSpPr/>
          <p:nvPr/>
        </p:nvSpPr>
        <p:spPr>
          <a:xfrm>
            <a:off x="5465358" y="5281878"/>
            <a:ext cx="9807562" cy="3519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ru-RU" sz="3600" dirty="0">
                <a:solidFill>
                  <a:schemeClr val="bg1"/>
                </a:solidFill>
                <a:latin typeface="Quattrocento" pitchFamily="34" charset="0"/>
              </a:rPr>
              <a:t>Антибактериальной обработки,</a:t>
            </a:r>
            <a:endParaRPr lang="en-US" sz="3600" dirty="0">
              <a:solidFill>
                <a:schemeClr val="bg1"/>
              </a:solidFill>
              <a:latin typeface="Quattrocento" pitchFamily="34" charset="0"/>
            </a:endParaRPr>
          </a:p>
        </p:txBody>
      </p:sp>
      <p:sp>
        <p:nvSpPr>
          <p:cNvPr id="22" name="Text 5">
            <a:extLst>
              <a:ext uri="{FF2B5EF4-FFF2-40B4-BE49-F238E27FC236}">
                <a16:creationId xmlns:a16="http://schemas.microsoft.com/office/drawing/2014/main" id="{DD087D9E-EE28-6E4F-A285-082257086CE8}"/>
              </a:ext>
            </a:extLst>
          </p:cNvPr>
          <p:cNvSpPr/>
          <p:nvPr/>
        </p:nvSpPr>
        <p:spPr>
          <a:xfrm>
            <a:off x="7044776" y="560583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ru-RU" sz="2800" dirty="0">
                <a:solidFill>
                  <a:srgbClr val="FFD9BE"/>
                </a:solidFill>
              </a:rPr>
              <a:t>что способствует уничтожению </a:t>
            </a:r>
            <a:r>
              <a:rPr lang="ru-RU" sz="2800" dirty="0" err="1">
                <a:solidFill>
                  <a:srgbClr val="FFD9BE"/>
                </a:solidFill>
              </a:rPr>
              <a:t>вредоностных</a:t>
            </a:r>
            <a:r>
              <a:rPr lang="ru-RU" sz="2800" dirty="0">
                <a:solidFill>
                  <a:srgbClr val="FFD9BE"/>
                </a:solidFill>
              </a:rPr>
              <a:t> </a:t>
            </a:r>
          </a:p>
          <a:p>
            <a:pPr marL="0" indent="0">
              <a:lnSpc>
                <a:spcPts val="2750"/>
              </a:lnSpc>
              <a:buNone/>
            </a:pPr>
            <a:r>
              <a:rPr lang="ru-RU" sz="2800" dirty="0">
                <a:solidFill>
                  <a:srgbClr val="FFD9BE"/>
                </a:solidFill>
              </a:rPr>
              <a:t>бактерий, способствует заживлению, устраняет</a:t>
            </a:r>
          </a:p>
          <a:p>
            <a:pPr marL="0" indent="0">
              <a:lnSpc>
                <a:spcPts val="2750"/>
              </a:lnSpc>
              <a:buNone/>
            </a:pPr>
            <a:r>
              <a:rPr lang="ru-RU" sz="2800" dirty="0">
                <a:solidFill>
                  <a:srgbClr val="FFD9BE"/>
                </a:solidFill>
              </a:rPr>
              <a:t>воспаление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195B3E2-1207-7249-BF54-251479FC6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69876">
            <a:off x="91771" y="148608"/>
            <a:ext cx="1729844" cy="431287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B57F55B-4048-3B4C-92B3-7D94414D7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77315">
            <a:off x="1540071" y="2489291"/>
            <a:ext cx="2381975" cy="483628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B8FE7E3-0C6A-C24A-97EC-8C730C95D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80891">
            <a:off x="4654718" y="4142438"/>
            <a:ext cx="1888709" cy="433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02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9A201EE-1B23-B145-A8D7-0F9C80A03598}"/>
              </a:ext>
            </a:extLst>
          </p:cNvPr>
          <p:cNvSpPr/>
          <p:nvPr/>
        </p:nvSpPr>
        <p:spPr>
          <a:xfrm>
            <a:off x="5580253" y="6022714"/>
            <a:ext cx="8958376" cy="2125812"/>
          </a:xfrm>
          <a:prstGeom prst="rect">
            <a:avLst/>
          </a:prstGeom>
          <a:solidFill>
            <a:srgbClr val="00353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160" dirty="0"/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-69575"/>
            <a:ext cx="5724939" cy="858740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3" name="Text 0"/>
          <p:cNvSpPr/>
          <p:nvPr/>
        </p:nvSpPr>
        <p:spPr>
          <a:xfrm>
            <a:off x="1510990" y="992535"/>
            <a:ext cx="713327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ru-RU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Скребок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для чистки языка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1490716" y="4467133"/>
            <a:ext cx="418862" cy="418862"/>
          </a:xfrm>
          <a:prstGeom prst="roundRect">
            <a:avLst>
              <a:gd name="adj" fmla="val 8573"/>
            </a:avLst>
          </a:prstGeom>
          <a:solidFill>
            <a:srgbClr val="315251"/>
          </a:solidFill>
          <a:ln/>
        </p:spPr>
      </p:sp>
      <p:sp>
        <p:nvSpPr>
          <p:cNvPr id="5" name="Text 2"/>
          <p:cNvSpPr/>
          <p:nvPr/>
        </p:nvSpPr>
        <p:spPr>
          <a:xfrm>
            <a:off x="2118389" y="453404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800" dirty="0">
                <a:solidFill>
                  <a:srgbClr val="F4CFB3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Преимущества</a:t>
            </a:r>
            <a:endParaRPr lang="en-US" sz="2800" dirty="0">
              <a:solidFill>
                <a:srgbClr val="F4CFB3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1510990" y="5091910"/>
            <a:ext cx="729872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Уменьшает количество бактерий в полости рта. </a:t>
            </a:r>
            <a:endParaRPr lang="ru-RU" sz="2400" dirty="0">
              <a:solidFill>
                <a:srgbClr val="F9EEE7"/>
              </a:solidFill>
              <a:latin typeface="Quattrocento" pitchFamily="34" charset="0"/>
              <a:ea typeface="Quattrocento" pitchFamily="34" charset="-122"/>
              <a:cs typeface="Quattrocento" pitchFamily="34" charset="-120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Уменьшает риск появления неприятного запаха.</a:t>
            </a: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Легко</a:t>
            </a:r>
            <a:r>
              <a:rPr lang="en-US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использовать.</a:t>
            </a:r>
            <a:endParaRPr lang="en-US" sz="2400" dirty="0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43D49F7A-3A2B-494D-A30D-5768FB5175F2}"/>
              </a:ext>
            </a:extLst>
          </p:cNvPr>
          <p:cNvSpPr/>
          <p:nvPr/>
        </p:nvSpPr>
        <p:spPr>
          <a:xfrm>
            <a:off x="362574" y="1696552"/>
            <a:ext cx="914400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850"/>
              </a:lnSpc>
            </a:pPr>
            <a:r>
              <a:rPr lang="en-US" sz="3600" dirty="0">
                <a:solidFill>
                  <a:schemeClr val="bg1"/>
                </a:solidFill>
                <a:latin typeface="Quattrocento" pitchFamily="34" charset="0"/>
              </a:rPr>
              <a:t>—</a:t>
            </a:r>
            <a:r>
              <a:rPr lang="ru-RU" sz="3600" dirty="0">
                <a:solidFill>
                  <a:schemeClr val="bg1"/>
                </a:solidFill>
                <a:latin typeface="Quattrocento" pitchFamily="34" charset="0"/>
              </a:rPr>
              <a:t> предназначен для удаления бактериального налёта с поверхности языка, что способствует снижению неприятного запаха изо рта и уменьшению риска воспалительных процессов.</a:t>
            </a:r>
          </a:p>
          <a:p>
            <a:pPr algn="ctr">
              <a:lnSpc>
                <a:spcPts val="2850"/>
              </a:lnSpc>
            </a:pPr>
            <a:endParaRPr lang="ru-RU" sz="3600" dirty="0">
              <a:solidFill>
                <a:schemeClr val="bg1"/>
              </a:solidFill>
              <a:latin typeface="Quattrocento" pitchFamily="34" charset="0"/>
            </a:endParaRPr>
          </a:p>
          <a:p>
            <a:pPr marL="0" indent="0" algn="ctr">
              <a:lnSpc>
                <a:spcPts val="2850"/>
              </a:lnSpc>
              <a:buNone/>
            </a:pPr>
            <a:endParaRPr lang="en-US" sz="3600" dirty="0">
              <a:solidFill>
                <a:schemeClr val="bg1"/>
              </a:solidFill>
              <a:latin typeface="Quattrocento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935F608-9483-B244-8CB6-FA3D52F50BB1}"/>
              </a:ext>
            </a:extLst>
          </p:cNvPr>
          <p:cNvSpPr/>
          <p:nvPr/>
        </p:nvSpPr>
        <p:spPr>
          <a:xfrm>
            <a:off x="5580253" y="6022714"/>
            <a:ext cx="8958376" cy="2125812"/>
          </a:xfrm>
          <a:prstGeom prst="rect">
            <a:avLst/>
          </a:prstGeom>
          <a:solidFill>
            <a:srgbClr val="00353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160" dirty="0"/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91" y="-201268"/>
            <a:ext cx="5754757" cy="863213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3" name="Text 0"/>
          <p:cNvSpPr/>
          <p:nvPr/>
        </p:nvSpPr>
        <p:spPr>
          <a:xfrm>
            <a:off x="7560996" y="795947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Заключение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052930" y="1644742"/>
            <a:ext cx="8138731" cy="34472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Правильный уход за полостью рта во время ортодонтического лечения — это важная составляющая успешного результата. </a:t>
            </a:r>
            <a:endParaRPr lang="ru-RU" sz="2800" dirty="0">
              <a:solidFill>
                <a:srgbClr val="F9EEE7"/>
              </a:solidFill>
              <a:latin typeface="Quattrocento" pitchFamily="34" charset="0"/>
              <a:ea typeface="Quattrocento" pitchFamily="34" charset="-122"/>
              <a:cs typeface="Quattrocento" pitchFamily="34" charset="-120"/>
            </a:endParaRPr>
          </a:p>
          <a:p>
            <a:pPr marL="0" indent="0" algn="ctr">
              <a:lnSpc>
                <a:spcPts val="3000"/>
              </a:lnSpc>
              <a:buNone/>
            </a:pPr>
            <a:endParaRPr lang="ru-RU" sz="2800" dirty="0">
              <a:solidFill>
                <a:srgbClr val="F9EEE7"/>
              </a:solidFill>
              <a:latin typeface="Quattrocento" pitchFamily="34" charset="0"/>
              <a:ea typeface="Quattrocento" pitchFamily="34" charset="-122"/>
              <a:cs typeface="Quattrocento" pitchFamily="34" charset="-120"/>
            </a:endParaRPr>
          </a:p>
          <a:p>
            <a:pPr marL="0" indent="0" algn="ctr">
              <a:lnSpc>
                <a:spcPts val="3000"/>
              </a:lnSpc>
              <a:buNone/>
            </a:pPr>
            <a:r>
              <a:rPr lang="en-US" sz="28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Ёршики</a:t>
            </a: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монопучковые щётки, суперфлосс, ирригаторы, специализированные зубные пасты и лопатки для языка помогают поддерживать здоровье зубов и дёсен, предотвращая осложнения. </a:t>
            </a:r>
            <a:endParaRPr lang="ru-RU" sz="2800" dirty="0">
              <a:solidFill>
                <a:srgbClr val="F9EEE7"/>
              </a:solidFill>
              <a:latin typeface="Quattrocento" pitchFamily="34" charset="0"/>
              <a:ea typeface="Quattrocento" pitchFamily="34" charset="-122"/>
              <a:cs typeface="Quattrocento" pitchFamily="34" charset="-120"/>
            </a:endParaRPr>
          </a:p>
          <a:p>
            <a:pPr marL="0" indent="0" algn="ctr">
              <a:lnSpc>
                <a:spcPts val="3000"/>
              </a:lnSpc>
              <a:buNone/>
            </a:pPr>
            <a:endParaRPr lang="ru-RU" sz="2800" dirty="0">
              <a:solidFill>
                <a:srgbClr val="F9EEE7"/>
              </a:solidFill>
              <a:latin typeface="Quattrocento" pitchFamily="34" charset="0"/>
              <a:ea typeface="Quattrocento" pitchFamily="34" charset="-122"/>
              <a:cs typeface="Quattrocento" pitchFamily="34" charset="-120"/>
            </a:endParaRPr>
          </a:p>
          <a:p>
            <a:pPr marL="0" indent="0" algn="ctr">
              <a:lnSpc>
                <a:spcPts val="3000"/>
              </a:lnSpc>
              <a:buNone/>
            </a:pPr>
            <a:r>
              <a:rPr lang="en-US" sz="28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Комплексное</a:t>
            </a:r>
            <a:r>
              <a:rPr lang="en-US" sz="2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использование этих средств в сочетании с регулярными осмотрами у врача стоматолога -ортодонта и стоматолога - терапевта обеспечит комфортное прохождение лечения и отличные результаты.</a:t>
            </a:r>
            <a:endParaRPr lang="en-US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A99C38B-E522-40A2-835F-D0EC0709E54A}"/>
              </a:ext>
            </a:extLst>
          </p:cNvPr>
          <p:cNvSpPr/>
          <p:nvPr/>
        </p:nvSpPr>
        <p:spPr>
          <a:xfrm>
            <a:off x="-106326" y="159227"/>
            <a:ext cx="14736726" cy="8371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  <a:latin typeface="Constantia" panose="02030602050306030303" pitchFamily="18" charset="0"/>
              </a:rPr>
              <a:t>Постановка проблемы:</a:t>
            </a:r>
          </a:p>
          <a:p>
            <a:pPr algn="ctr"/>
            <a:r>
              <a:rPr lang="ru-RU" sz="3200" b="1" dirty="0">
                <a:solidFill>
                  <a:srgbClr val="FFC000"/>
                </a:solidFill>
                <a:latin typeface="Constantia" panose="02030602050306030303" pitchFamily="18" charset="0"/>
              </a:rPr>
              <a:t>Неуклонный рост удельного веса детей и молодежи с патологией прикуса </a:t>
            </a:r>
          </a:p>
          <a:p>
            <a:pPr algn="ctr"/>
            <a:r>
              <a:rPr lang="ru-RU" sz="3200" dirty="0">
                <a:solidFill>
                  <a:srgbClr val="FFD9BE"/>
                </a:solidFill>
                <a:latin typeface="Constantia" panose="02030602050306030303" pitchFamily="18" charset="0"/>
              </a:rPr>
              <a:t>Причины ортодонтических дисфункций: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FFD9BE"/>
                </a:solidFill>
                <a:latin typeface="Constantia" panose="02030602050306030303" pitchFamily="18" charset="0"/>
              </a:rPr>
              <a:t>Перинатальные патологии;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FFD9BE"/>
                </a:solidFill>
                <a:latin typeface="Constantia" panose="02030602050306030303" pitchFamily="18" charset="0"/>
              </a:rPr>
              <a:t>Патологии матери во время беременности;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FFD9BE"/>
                </a:solidFill>
                <a:latin typeface="Constantia" panose="02030602050306030303" pitchFamily="18" charset="0"/>
              </a:rPr>
              <a:t>Нарушение процессов роста челюстей и прорезывания зубов;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FFD9BE"/>
                </a:solidFill>
                <a:latin typeface="Constantia" panose="02030602050306030303" pitchFamily="18" charset="0"/>
              </a:rPr>
              <a:t>Хронические заболевания ребенка в период закладки и формирования постоянных зубов;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FFD9BE"/>
                </a:solidFill>
                <a:latin typeface="Constantia" panose="02030602050306030303" pitchFamily="18" charset="0"/>
              </a:rPr>
              <a:t>Врождённые и наследственные патологии (Диспластические пороки и пр.);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FFD9BE"/>
                </a:solidFill>
                <a:latin typeface="Constantia" panose="02030602050306030303" pitchFamily="18" charset="0"/>
              </a:rPr>
              <a:t>Нарушение функции физиологического дыхания (патология ЛОР-органов; Бронхиальная астма);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FFD9BE"/>
                </a:solidFill>
                <a:latin typeface="Constantia" panose="02030602050306030303" pitchFamily="18" charset="0"/>
              </a:rPr>
              <a:t>Жевательная леность ребенка в период молочного и сменного прикуса;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FFD9BE"/>
                </a:solidFill>
                <a:latin typeface="Constantia" panose="02030602050306030303" pitchFamily="18" charset="0"/>
              </a:rPr>
              <a:t>Нерациональное и несбалансированное питание ребенка;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FFD9BE"/>
                </a:solidFill>
                <a:latin typeface="Constantia" panose="02030602050306030303" pitchFamily="18" charset="0"/>
              </a:rPr>
              <a:t>Патология осанки (сутулость, сколиотическая осанка, кифоз позвоночного столба);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FFD9BE"/>
                </a:solidFill>
                <a:latin typeface="Constantia" panose="02030602050306030303" pitchFamily="18" charset="0"/>
              </a:rPr>
              <a:t>Наличие у ребенка дурных привычек (сосание ручки, пальцев, закусывание губы и пр.)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FFD9BE"/>
                </a:solidFill>
                <a:latin typeface="Constantia" panose="02030602050306030303" pitchFamily="18" charset="0"/>
              </a:rPr>
              <a:t> </a:t>
            </a:r>
          </a:p>
          <a:p>
            <a:r>
              <a:rPr lang="ru-RU" sz="2800" dirty="0">
                <a:solidFill>
                  <a:srgbClr val="FFD9BE"/>
                </a:solidFill>
                <a:latin typeface="Constantia" panose="02030602050306030303" pitchFamily="18" charset="0"/>
              </a:rPr>
              <a:t> 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1438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A99C38B-E522-40A2-835F-D0EC0709E54A}"/>
              </a:ext>
            </a:extLst>
          </p:cNvPr>
          <p:cNvSpPr/>
          <p:nvPr/>
        </p:nvSpPr>
        <p:spPr>
          <a:xfrm>
            <a:off x="-106326" y="159227"/>
            <a:ext cx="14736726" cy="8740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FFFF00"/>
                </a:solidFill>
                <a:latin typeface="Constantia" panose="02030602050306030303" pitchFamily="18" charset="0"/>
              </a:rPr>
              <a:t>ОБОСНОВАНИЕ ОРТОДОНТИЧЕСКОГО ЛЕЧЕНИЯ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rgbClr val="FFC000"/>
                </a:solidFill>
                <a:latin typeface="Constantia" panose="02030602050306030303" pitchFamily="18" charset="0"/>
              </a:rPr>
              <a:t>Осложнения неправильного прикуса: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D9BE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Клиновидные дефекты в пришеечной области;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3200" dirty="0">
                <a:solidFill>
                  <a:srgbClr val="FFD9BE"/>
                </a:solidFill>
                <a:latin typeface="Constantia" panose="02030602050306030303" pitchFamily="18" charset="0"/>
              </a:rPr>
              <a:t>Повышенная </a:t>
            </a:r>
            <a:r>
              <a:rPr lang="ru-RU" sz="3200" dirty="0" err="1">
                <a:solidFill>
                  <a:srgbClr val="FFD9BE"/>
                </a:solidFill>
                <a:latin typeface="Constantia" panose="02030602050306030303" pitchFamily="18" charset="0"/>
              </a:rPr>
              <a:t>стираемость</a:t>
            </a:r>
            <a:r>
              <a:rPr lang="ru-RU" sz="3200" dirty="0">
                <a:solidFill>
                  <a:srgbClr val="FFD9BE"/>
                </a:solidFill>
                <a:latin typeface="Constantia" panose="02030602050306030303" pitchFamily="18" charset="0"/>
              </a:rPr>
              <a:t> зубов;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D9BE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Рецессия десны, убыль костной ткани;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3200" dirty="0">
                <a:solidFill>
                  <a:srgbClr val="FFD9BE"/>
                </a:solidFill>
                <a:latin typeface="Constantia" panose="02030602050306030303" pitchFamily="18" charset="0"/>
              </a:rPr>
              <a:t>Проблемы с височно-нижнечелюстным суставом;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Из-за плохой гигиены полости рта при скученности зубов – развит</a:t>
            </a:r>
            <a:r>
              <a:rPr lang="ru-RU" sz="3200" b="1" dirty="0" err="1">
                <a:solidFill>
                  <a:srgbClr val="FFFF00"/>
                </a:solidFill>
                <a:latin typeface="Constantia" panose="02030602050306030303" pitchFamily="18" charset="0"/>
              </a:rPr>
              <a:t>ие</a:t>
            </a:r>
            <a:r>
              <a:rPr lang="ru-RU" sz="3200" b="1" dirty="0">
                <a:solidFill>
                  <a:srgbClr val="FFFF00"/>
                </a:solidFill>
                <a:latin typeface="Constantia" panose="02030602050306030303" pitchFamily="18" charset="0"/>
              </a:rPr>
              <a:t>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D9BE"/>
                </a:solidFill>
                <a:latin typeface="Constantia" panose="02030602050306030303" pitchFamily="18" charset="0"/>
              </a:rPr>
              <a:t>Гингивита;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D9BE"/>
                </a:solidFill>
                <a:latin typeface="Constantia" panose="02030602050306030303" pitchFamily="18" charset="0"/>
              </a:rPr>
              <a:t>Пародонтита;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D9BE"/>
                </a:solidFill>
                <a:latin typeface="Constantia" panose="02030602050306030303" pitchFamily="18" charset="0"/>
              </a:rPr>
              <a:t>Кариеса; 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D9BE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Из-за нарушения функции правильного жевания и глотания - развитие: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D9BE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Патологий ЖКТ  (гастрит, гастродуоденит);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D9BE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Асимметрия лица;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D9BE"/>
                </a:solidFill>
                <a:latin typeface="Constantia" panose="02030602050306030303" pitchFamily="18" charset="0"/>
              </a:rPr>
              <a:t>Перегрузка височно-нижнечелюстного сустава (головные боли, звон в ушах, головокружение)</a:t>
            </a:r>
          </a:p>
          <a:p>
            <a:pPr lvl="2"/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НЕОБХОДИМОСТЬ КА</a:t>
            </a:r>
            <a:r>
              <a:rPr lang="ru-RU" sz="3200" b="1" dirty="0">
                <a:solidFill>
                  <a:srgbClr val="FFC000"/>
                </a:solidFill>
                <a:latin typeface="Constantia" panose="02030602050306030303" pitchFamily="18" charset="0"/>
              </a:rPr>
              <a:t>ЧЕСТВЕННОЙ ГИГИЕНЫ ПОЛОСТИ РТА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D9BE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372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33BC4B7-41AB-C244-9DCD-033BA8A102A0}"/>
              </a:ext>
            </a:extLst>
          </p:cNvPr>
          <p:cNvSpPr/>
          <p:nvPr/>
        </p:nvSpPr>
        <p:spPr>
          <a:xfrm>
            <a:off x="5580253" y="6022714"/>
            <a:ext cx="8958376" cy="2125812"/>
          </a:xfrm>
          <a:prstGeom prst="rect">
            <a:avLst/>
          </a:prstGeom>
          <a:solidFill>
            <a:srgbClr val="00353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160" dirty="0"/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3118" y="166757"/>
            <a:ext cx="6033052" cy="842838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3" name="Text 0"/>
          <p:cNvSpPr/>
          <p:nvPr/>
        </p:nvSpPr>
        <p:spPr>
          <a:xfrm>
            <a:off x="769597" y="1092323"/>
            <a:ext cx="13464684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Гигиена полости рта при ортодонтическом лечении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769597" y="2019703"/>
            <a:ext cx="13091206" cy="2298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Ортодонтическое лечение требует особого подхода к гигиене полости рта. Ношение брекетов, кап и других ортодонтических аппаратов затрудняет удаление зубного налёта, что увеличивает риск развития кариеса, гингивита и других заболеваний. Для поддержания здоровья зубов и дёсен используются </a:t>
            </a:r>
            <a:r>
              <a:rPr lang="en-US" sz="3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специализированные</a:t>
            </a:r>
            <a:r>
              <a:rPr lang="en-US" sz="3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ru-RU" sz="3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дополнительные </a:t>
            </a:r>
            <a:r>
              <a:rPr lang="en-US" sz="3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средства</a:t>
            </a:r>
            <a:r>
              <a:rPr lang="en-US" sz="3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гигиены.</a:t>
            </a:r>
            <a:endParaRPr lang="en-US" sz="36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5B6A9C7-C3AC-E04F-A9C6-586F56BA9C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196" r="48714"/>
          <a:stretch/>
        </p:blipFill>
        <p:spPr>
          <a:xfrm>
            <a:off x="396119" y="3937519"/>
            <a:ext cx="4716355" cy="53184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BBD5CAC-D2C5-4648-BF3D-C493BB38D5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136" t="14901" r="-2422" b="-1705"/>
          <a:stretch/>
        </p:blipFill>
        <p:spPr>
          <a:xfrm>
            <a:off x="9376692" y="3937519"/>
            <a:ext cx="4716355" cy="53184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41DA2B5-D5CF-1B4C-AA6C-81FEEFB7FE1F}"/>
              </a:ext>
            </a:extLst>
          </p:cNvPr>
          <p:cNvSpPr/>
          <p:nvPr/>
        </p:nvSpPr>
        <p:spPr>
          <a:xfrm>
            <a:off x="5580253" y="6022714"/>
            <a:ext cx="8958376" cy="2125812"/>
          </a:xfrm>
          <a:prstGeom prst="rect">
            <a:avLst/>
          </a:prstGeom>
          <a:solidFill>
            <a:srgbClr val="00353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160" dirty="0"/>
          </a:p>
        </p:txBody>
      </p:sp>
      <p:sp>
        <p:nvSpPr>
          <p:cNvPr id="2" name="Text 0"/>
          <p:cNvSpPr/>
          <p:nvPr/>
        </p:nvSpPr>
        <p:spPr>
          <a:xfrm>
            <a:off x="4498955" y="293126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Ёршики для зубов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451173" y="302148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8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Преимущества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7752661" y="3616374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Эффективное удаление налёта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7752661" y="4083099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Доступны в различных размерах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7752661" y="4549824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Удобны для широких межзубных промежутков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7043080" y="521141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8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Рекомендации</a:t>
            </a:r>
            <a:endParaRPr lang="en-US" sz="2800" dirty="0"/>
          </a:p>
        </p:txBody>
      </p:sp>
      <p:sp>
        <p:nvSpPr>
          <p:cNvPr id="8" name="Text 6"/>
          <p:cNvSpPr/>
          <p:nvPr/>
        </p:nvSpPr>
        <p:spPr>
          <a:xfrm>
            <a:off x="6392892" y="5678135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Подбирать индивидуально</a:t>
            </a:r>
            <a:endParaRPr lang="en-US" sz="2400" dirty="0"/>
          </a:p>
        </p:txBody>
      </p:sp>
      <p:sp>
        <p:nvSpPr>
          <p:cNvPr id="9" name="Text 7"/>
          <p:cNvSpPr/>
          <p:nvPr/>
        </p:nvSpPr>
        <p:spPr>
          <a:xfrm>
            <a:off x="6392892" y="6144860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24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Использовать</a:t>
            </a:r>
            <a:r>
              <a:rPr lang="ru-RU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как дополнительное ср-во гигиены</a:t>
            </a:r>
            <a:endParaRPr lang="en-US" sz="2400" dirty="0"/>
          </a:p>
        </p:txBody>
      </p:sp>
      <p:sp>
        <p:nvSpPr>
          <p:cNvPr id="10" name="Shape 1">
            <a:extLst>
              <a:ext uri="{FF2B5EF4-FFF2-40B4-BE49-F238E27FC236}">
                <a16:creationId xmlns:a16="http://schemas.microsoft.com/office/drawing/2014/main" id="{9EF8715B-8FE0-4650-B360-43FA91BED50C}"/>
              </a:ext>
            </a:extLst>
          </p:cNvPr>
          <p:cNvSpPr/>
          <p:nvPr/>
        </p:nvSpPr>
        <p:spPr>
          <a:xfrm>
            <a:off x="7646470" y="2923799"/>
            <a:ext cx="538520" cy="538520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11" name="Shape 1">
            <a:extLst>
              <a:ext uri="{FF2B5EF4-FFF2-40B4-BE49-F238E27FC236}">
                <a16:creationId xmlns:a16="http://schemas.microsoft.com/office/drawing/2014/main" id="{564396EA-C9AC-4A89-9040-6D1B3B3D50B4}"/>
              </a:ext>
            </a:extLst>
          </p:cNvPr>
          <p:cNvSpPr/>
          <p:nvPr/>
        </p:nvSpPr>
        <p:spPr>
          <a:xfrm>
            <a:off x="6392892" y="5117124"/>
            <a:ext cx="538520" cy="538520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12" name="Text 1">
            <a:extLst>
              <a:ext uri="{FF2B5EF4-FFF2-40B4-BE49-F238E27FC236}">
                <a16:creationId xmlns:a16="http://schemas.microsoft.com/office/drawing/2014/main" id="{AFE7C18C-1C9C-431D-8464-F0CD44A67CD2}"/>
              </a:ext>
            </a:extLst>
          </p:cNvPr>
          <p:cNvSpPr/>
          <p:nvPr/>
        </p:nvSpPr>
        <p:spPr>
          <a:xfrm>
            <a:off x="1423808" y="1122347"/>
            <a:ext cx="1178278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3600" dirty="0">
                <a:solidFill>
                  <a:schemeClr val="bg1"/>
                </a:solidFill>
                <a:latin typeface="Quattrocento" pitchFamily="34" charset="0"/>
              </a:rPr>
              <a:t>— </a:t>
            </a:r>
            <a:r>
              <a:rPr lang="en-US" sz="3600" dirty="0" err="1">
                <a:solidFill>
                  <a:schemeClr val="bg1"/>
                </a:solidFill>
                <a:latin typeface="Quattrocento" pitchFamily="34" charset="0"/>
              </a:rPr>
              <a:t>это</a:t>
            </a:r>
            <a:r>
              <a:rPr lang="en-US" sz="3600" dirty="0">
                <a:solidFill>
                  <a:schemeClr val="bg1"/>
                </a:solidFill>
                <a:latin typeface="Quattrocento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Quattrocento" pitchFamily="34" charset="0"/>
              </a:rPr>
              <a:t>специальные</a:t>
            </a:r>
            <a:r>
              <a:rPr lang="en-US" sz="3600" dirty="0">
                <a:solidFill>
                  <a:schemeClr val="bg1"/>
                </a:solidFill>
                <a:latin typeface="Quattrocento" pitchFamily="34" charset="0"/>
              </a:rPr>
              <a:t> щётки с маленькой головкой и тонкими щетинками, предназначенные для очищения межзубных промежутков и труднодоступных зон вокруг ортодонтических </a:t>
            </a:r>
            <a:r>
              <a:rPr lang="en-US" sz="3600" dirty="0" err="1">
                <a:solidFill>
                  <a:schemeClr val="bg1"/>
                </a:solidFill>
                <a:latin typeface="Quattrocento" pitchFamily="34" charset="0"/>
              </a:rPr>
              <a:t>конструкций</a:t>
            </a:r>
            <a:r>
              <a:rPr lang="en-US" sz="3600" dirty="0">
                <a:solidFill>
                  <a:schemeClr val="bg1"/>
                </a:solidFill>
                <a:latin typeface="Quattrocento" pitchFamily="34" charset="0"/>
              </a:rPr>
              <a:t>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3F63C21-EB4F-4CF5-BF27-A320618314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875" l="2125" r="96625">
                        <a14:foregroundMark x1="7125" y1="85375" x2="40500" y2="66750"/>
                        <a14:foregroundMark x1="91875" y1="30750" x2="96625" y2="36375"/>
                        <a14:foregroundMark x1="96625" y1="36375" x2="92875" y2="94375"/>
                        <a14:foregroundMark x1="28250" y1="77500" x2="5875" y2="90375"/>
                        <a14:foregroundMark x1="5875" y1="90375" x2="3250" y2="91375"/>
                        <a14:foregroundMark x1="24125" y1="71375" x2="8250" y2="80750"/>
                        <a14:foregroundMark x1="2375" y1="97500" x2="2125" y2="99875"/>
                      </a14:backgroundRemoval>
                    </a14:imgEffect>
                  </a14:imgLayer>
                </a14:imgProps>
              </a:ext>
            </a:extLst>
          </a:blip>
          <a:srcRect b="16363"/>
          <a:stretch/>
        </p:blipFill>
        <p:spPr>
          <a:xfrm flipH="1">
            <a:off x="-110366" y="-587999"/>
            <a:ext cx="9596025" cy="8817599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41DA2B5-D5CF-1B4C-AA6C-81FEEFB7FE1F}"/>
              </a:ext>
            </a:extLst>
          </p:cNvPr>
          <p:cNvSpPr/>
          <p:nvPr/>
        </p:nvSpPr>
        <p:spPr>
          <a:xfrm>
            <a:off x="5580253" y="6022714"/>
            <a:ext cx="8958376" cy="2125812"/>
          </a:xfrm>
          <a:prstGeom prst="rect">
            <a:avLst/>
          </a:prstGeom>
          <a:solidFill>
            <a:srgbClr val="00353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160" dirty="0"/>
          </a:p>
        </p:txBody>
      </p:sp>
      <p:sp>
        <p:nvSpPr>
          <p:cNvPr id="2" name="Text 0"/>
          <p:cNvSpPr/>
          <p:nvPr/>
        </p:nvSpPr>
        <p:spPr>
          <a:xfrm>
            <a:off x="3205440" y="279049"/>
            <a:ext cx="821951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ru-RU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Ортодонтическая</a:t>
            </a:r>
            <a:r>
              <a:rPr lang="ru-RU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зубная щетка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603573" y="336606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8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Преимущества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7905061" y="396095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Эффективное удаление налёта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7905061" y="442767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ru-RU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Защита </a:t>
            </a:r>
            <a:r>
              <a:rPr lang="ru-RU" sz="24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ортодонтической</a:t>
            </a:r>
            <a:r>
              <a:rPr lang="ru-RU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конструкции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7905061" y="489440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ru-RU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Снижение риска кариеса и воспалений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7195480" y="555598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8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Рекомендации</a:t>
            </a:r>
            <a:endParaRPr lang="en-US" sz="2800" dirty="0"/>
          </a:p>
        </p:txBody>
      </p:sp>
      <p:sp>
        <p:nvSpPr>
          <p:cNvPr id="8" name="Text 6"/>
          <p:cNvSpPr/>
          <p:nvPr/>
        </p:nvSpPr>
        <p:spPr>
          <a:xfrm>
            <a:off x="6545292" y="6022714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Подбирать индивидуально</a:t>
            </a:r>
            <a:endParaRPr lang="en-US" sz="2400" dirty="0"/>
          </a:p>
        </p:txBody>
      </p:sp>
      <p:sp>
        <p:nvSpPr>
          <p:cNvPr id="9" name="Text 7"/>
          <p:cNvSpPr/>
          <p:nvPr/>
        </p:nvSpPr>
        <p:spPr>
          <a:xfrm>
            <a:off x="6545292" y="6489439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24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Использовать</a:t>
            </a:r>
            <a:r>
              <a:rPr lang="ru-RU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в комплексе со специальной </a:t>
            </a:r>
          </a:p>
          <a:p>
            <a:pPr>
              <a:lnSpc>
                <a:spcPts val="3000"/>
              </a:lnSpc>
              <a:buSzPct val="100000"/>
            </a:pPr>
            <a:r>
              <a:rPr lang="ru-RU" sz="24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ортодонтической</a:t>
            </a:r>
            <a:r>
              <a:rPr lang="ru-RU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пастой и другими </a:t>
            </a:r>
            <a:r>
              <a:rPr lang="ru-RU" sz="24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дополонительными</a:t>
            </a:r>
            <a:r>
              <a:rPr lang="ru-RU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</a:p>
          <a:p>
            <a:pPr>
              <a:lnSpc>
                <a:spcPts val="3000"/>
              </a:lnSpc>
              <a:buSzPct val="100000"/>
            </a:pPr>
            <a:r>
              <a:rPr lang="ru-RU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средствами гигиены</a:t>
            </a:r>
          </a:p>
          <a:p>
            <a:pPr>
              <a:lnSpc>
                <a:spcPts val="3000"/>
              </a:lnSpc>
              <a:buSzPct val="100000"/>
            </a:pPr>
            <a:endParaRPr lang="en-US" sz="2400" dirty="0"/>
          </a:p>
        </p:txBody>
      </p:sp>
      <p:sp>
        <p:nvSpPr>
          <p:cNvPr id="10" name="Shape 1">
            <a:extLst>
              <a:ext uri="{FF2B5EF4-FFF2-40B4-BE49-F238E27FC236}">
                <a16:creationId xmlns:a16="http://schemas.microsoft.com/office/drawing/2014/main" id="{9EF8715B-8FE0-4650-B360-43FA91BED50C}"/>
              </a:ext>
            </a:extLst>
          </p:cNvPr>
          <p:cNvSpPr/>
          <p:nvPr/>
        </p:nvSpPr>
        <p:spPr>
          <a:xfrm>
            <a:off x="7798870" y="3268378"/>
            <a:ext cx="538520" cy="538520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11" name="Shape 1">
            <a:extLst>
              <a:ext uri="{FF2B5EF4-FFF2-40B4-BE49-F238E27FC236}">
                <a16:creationId xmlns:a16="http://schemas.microsoft.com/office/drawing/2014/main" id="{564396EA-C9AC-4A89-9040-6D1B3B3D50B4}"/>
              </a:ext>
            </a:extLst>
          </p:cNvPr>
          <p:cNvSpPr/>
          <p:nvPr/>
        </p:nvSpPr>
        <p:spPr>
          <a:xfrm>
            <a:off x="6545292" y="5404694"/>
            <a:ext cx="538520" cy="538520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12" name="Text 1">
            <a:extLst>
              <a:ext uri="{FF2B5EF4-FFF2-40B4-BE49-F238E27FC236}">
                <a16:creationId xmlns:a16="http://schemas.microsoft.com/office/drawing/2014/main" id="{AFE7C18C-1C9C-431D-8464-F0CD44A67CD2}"/>
              </a:ext>
            </a:extLst>
          </p:cNvPr>
          <p:cNvSpPr/>
          <p:nvPr/>
        </p:nvSpPr>
        <p:spPr>
          <a:xfrm>
            <a:off x="1423808" y="1122347"/>
            <a:ext cx="1178278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3600" dirty="0">
                <a:solidFill>
                  <a:schemeClr val="bg1"/>
                </a:solidFill>
                <a:latin typeface="Quattrocento" pitchFamily="34" charset="0"/>
              </a:rPr>
              <a:t>— </a:t>
            </a:r>
            <a:r>
              <a:rPr lang="en-US" sz="3600" dirty="0" err="1">
                <a:solidFill>
                  <a:schemeClr val="bg1"/>
                </a:solidFill>
                <a:latin typeface="Quattrocento" pitchFamily="34" charset="0"/>
              </a:rPr>
              <a:t>это</a:t>
            </a:r>
            <a:r>
              <a:rPr lang="en-US" sz="3600" dirty="0">
                <a:solidFill>
                  <a:schemeClr val="bg1"/>
                </a:solidFill>
                <a:latin typeface="Quattrocento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Quattrocento" pitchFamily="34" charset="0"/>
              </a:rPr>
              <a:t>специальн</a:t>
            </a:r>
            <a:r>
              <a:rPr lang="ru-RU" sz="3600" dirty="0" err="1">
                <a:solidFill>
                  <a:schemeClr val="bg1"/>
                </a:solidFill>
                <a:latin typeface="Quattrocento" pitchFamily="34" charset="0"/>
              </a:rPr>
              <a:t>ая</a:t>
            </a:r>
            <a:r>
              <a:rPr lang="ru-RU" sz="3600" dirty="0">
                <a:solidFill>
                  <a:schemeClr val="bg1"/>
                </a:solidFill>
                <a:latin typeface="Quattrocento" pitchFamily="34" charset="0"/>
              </a:rPr>
              <a:t> зубная</a:t>
            </a:r>
            <a:r>
              <a:rPr lang="en-US" sz="3600" dirty="0">
                <a:solidFill>
                  <a:schemeClr val="bg1"/>
                </a:solidFill>
                <a:latin typeface="Quattrocento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Quattrocento" pitchFamily="34" charset="0"/>
              </a:rPr>
              <a:t>щ</a:t>
            </a:r>
            <a:r>
              <a:rPr lang="ru-RU" sz="3600" dirty="0" err="1">
                <a:solidFill>
                  <a:schemeClr val="bg1"/>
                </a:solidFill>
                <a:latin typeface="Quattrocento" pitchFamily="34" charset="0"/>
              </a:rPr>
              <a:t>етка</a:t>
            </a:r>
            <a:r>
              <a:rPr lang="ru-RU" sz="3600" dirty="0">
                <a:solidFill>
                  <a:schemeClr val="bg1"/>
                </a:solidFill>
                <a:latin typeface="Quattrocento" pitchFamily="34" charset="0"/>
              </a:rPr>
              <a:t>, предназначенная для индивидуальной гигиены полости рта во время ношения </a:t>
            </a:r>
            <a:r>
              <a:rPr lang="ru-RU" sz="3600" dirty="0" err="1">
                <a:solidFill>
                  <a:schemeClr val="bg1"/>
                </a:solidFill>
                <a:latin typeface="Quattrocento" pitchFamily="34" charset="0"/>
              </a:rPr>
              <a:t>брекет</a:t>
            </a:r>
            <a:r>
              <a:rPr lang="ru-RU" sz="3600" dirty="0">
                <a:solidFill>
                  <a:schemeClr val="bg1"/>
                </a:solidFill>
                <a:latin typeface="Quattrocento" pitchFamily="34" charset="0"/>
              </a:rPr>
              <a:t>-системы. Отличается </a:t>
            </a:r>
            <a:r>
              <a:rPr lang="en-US" sz="3600" dirty="0">
                <a:solidFill>
                  <a:schemeClr val="bg1"/>
                </a:solidFill>
                <a:latin typeface="Quattrocento" pitchFamily="34" charset="0"/>
              </a:rPr>
              <a:t>V</a:t>
            </a:r>
            <a:r>
              <a:rPr lang="ru-RU" sz="3600" dirty="0">
                <a:solidFill>
                  <a:schemeClr val="bg1"/>
                </a:solidFill>
                <a:latin typeface="Quattrocento" pitchFamily="34" charset="0"/>
              </a:rPr>
              <a:t>-образной формой щетинок, которые позволяют эффективно проводить чистку зубов.</a:t>
            </a:r>
            <a:endParaRPr lang="en-US" sz="3600" dirty="0">
              <a:solidFill>
                <a:schemeClr val="bg1"/>
              </a:solidFill>
              <a:latin typeface="Quattrocento" pitchFamily="34" charset="0"/>
            </a:endParaRPr>
          </a:p>
        </p:txBody>
      </p:sp>
      <p:sp>
        <p:nvSpPr>
          <p:cNvPr id="15" name="Text 6">
            <a:extLst>
              <a:ext uri="{FF2B5EF4-FFF2-40B4-BE49-F238E27FC236}">
                <a16:creationId xmlns:a16="http://schemas.microsoft.com/office/drawing/2014/main" id="{852B3C13-8C9F-F644-8082-36488EDF1FEC}"/>
              </a:ext>
            </a:extLst>
          </p:cNvPr>
          <p:cNvSpPr/>
          <p:nvPr/>
        </p:nvSpPr>
        <p:spPr>
          <a:xfrm>
            <a:off x="6553262" y="761026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ru-RU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Своевременно заменять </a:t>
            </a:r>
            <a:endParaRPr lang="en-US" sz="24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7C4D7F9-1D07-194C-A31E-D218F9C1E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65897" y="2923309"/>
            <a:ext cx="6831958" cy="532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84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363517" y="373121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Монопучковая зубная щётка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17683" y="2824772"/>
            <a:ext cx="538520" cy="538520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6" name="Text 3"/>
          <p:cNvSpPr/>
          <p:nvPr/>
        </p:nvSpPr>
        <p:spPr>
          <a:xfrm>
            <a:off x="1232212" y="289935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800" dirty="0" err="1">
                <a:solidFill>
                  <a:srgbClr val="FFD9BE"/>
                </a:solidFill>
                <a:latin typeface="Quattrocento" pitchFamily="34" charset="0"/>
              </a:rPr>
              <a:t>Особенности</a:t>
            </a:r>
            <a:endParaRPr lang="en-US" sz="2800" dirty="0">
              <a:solidFill>
                <a:srgbClr val="FFD9BE"/>
              </a:solidFill>
              <a:latin typeface="Quattrocento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861317" y="3508975"/>
            <a:ext cx="5439212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Удаляет налёт с поверхности зубов вокруг брекетов, дуг, замков.</a:t>
            </a:r>
            <a:endParaRPr lang="en-US" sz="2400" dirty="0"/>
          </a:p>
        </p:txBody>
      </p:sp>
      <p:sp>
        <p:nvSpPr>
          <p:cNvPr id="8" name="Shape 5"/>
          <p:cNvSpPr/>
          <p:nvPr/>
        </p:nvSpPr>
        <p:spPr>
          <a:xfrm>
            <a:off x="592057" y="5249148"/>
            <a:ext cx="538520" cy="538520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10" name="Text 7"/>
          <p:cNvSpPr/>
          <p:nvPr/>
        </p:nvSpPr>
        <p:spPr>
          <a:xfrm>
            <a:off x="1232212" y="534243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800" dirty="0" err="1">
                <a:solidFill>
                  <a:srgbClr val="FFD9BE"/>
                </a:solidFill>
                <a:latin typeface="Quattrocento" pitchFamily="34" charset="0"/>
              </a:rPr>
              <a:t>Преимущества</a:t>
            </a:r>
            <a:endParaRPr lang="en-US" sz="2800" dirty="0">
              <a:solidFill>
                <a:srgbClr val="FFD9BE"/>
              </a:solidFill>
              <a:latin typeface="Quattrocento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861317" y="5854487"/>
            <a:ext cx="4979646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Высокая точность очистки. </a:t>
            </a:r>
            <a:endParaRPr lang="ru-RU" sz="2400" dirty="0">
              <a:solidFill>
                <a:srgbClr val="F9EEE7"/>
              </a:solidFill>
              <a:latin typeface="Quattrocento" pitchFamily="34" charset="0"/>
              <a:ea typeface="Quattrocento" pitchFamily="34" charset="-122"/>
              <a:cs typeface="Quattrocento" pitchFamily="34" charset="-120"/>
            </a:endParaRPr>
          </a:p>
          <a:p>
            <a:pPr marL="342900" indent="-3429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Щадящее</a:t>
            </a:r>
            <a:r>
              <a:rPr lang="en-US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воздействие на эмаль и мягкие ткани.</a:t>
            </a:r>
            <a:endParaRPr lang="en-US" sz="2400" dirty="0"/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id="{CF76A505-0C7A-4FFE-A44E-FEC325A52615}"/>
              </a:ext>
            </a:extLst>
          </p:cNvPr>
          <p:cNvSpPr/>
          <p:nvPr/>
        </p:nvSpPr>
        <p:spPr>
          <a:xfrm>
            <a:off x="242024" y="1161251"/>
            <a:ext cx="1171154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850"/>
              </a:lnSpc>
            </a:pPr>
            <a:r>
              <a:rPr lang="en-US" sz="3600" dirty="0">
                <a:solidFill>
                  <a:schemeClr val="bg1"/>
                </a:solidFill>
                <a:latin typeface="Quattrocento" pitchFamily="34" charset="0"/>
              </a:rPr>
              <a:t>—</a:t>
            </a:r>
            <a:r>
              <a:rPr lang="ru-RU" sz="3600" dirty="0">
                <a:solidFill>
                  <a:schemeClr val="bg1"/>
                </a:solidFill>
                <a:latin typeface="Quattrocento" pitchFamily="34" charset="0"/>
              </a:rPr>
              <a:t> щётка, имеющая маленькую, узкую рабочую часть и предназначена для очистки зубов и ортодонтических конструкций в труднодоступных местах.</a:t>
            </a:r>
          </a:p>
          <a:p>
            <a:pPr marL="0" indent="0" algn="ctr">
              <a:lnSpc>
                <a:spcPts val="2850"/>
              </a:lnSpc>
              <a:buNone/>
            </a:pPr>
            <a:endParaRPr lang="en-US" sz="3600" dirty="0">
              <a:solidFill>
                <a:schemeClr val="bg1"/>
              </a:solidFill>
              <a:latin typeface="Quattrocento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68B6461-A53A-DE4F-8552-E39C1C648B25}"/>
              </a:ext>
            </a:extLst>
          </p:cNvPr>
          <p:cNvSpPr/>
          <p:nvPr/>
        </p:nvSpPr>
        <p:spPr>
          <a:xfrm>
            <a:off x="5580253" y="6022714"/>
            <a:ext cx="8958376" cy="2125812"/>
          </a:xfrm>
          <a:prstGeom prst="rect">
            <a:avLst/>
          </a:prstGeom>
          <a:solidFill>
            <a:srgbClr val="00353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16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108D03-CF8A-CD4C-A8A2-11F064A2D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397" y="-486985"/>
            <a:ext cx="11056112" cy="1105611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580253" y="270262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Суперфлосс</a:t>
            </a:r>
            <a:endParaRPr lang="en-US" sz="4400" dirty="0"/>
          </a:p>
        </p:txBody>
      </p:sp>
      <p:sp>
        <p:nvSpPr>
          <p:cNvPr id="5" name="Text 1"/>
          <p:cNvSpPr/>
          <p:nvPr/>
        </p:nvSpPr>
        <p:spPr>
          <a:xfrm>
            <a:off x="1742602" y="330257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F4CFB3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Жёсткий кончик</a:t>
            </a:r>
            <a:endParaRPr lang="en-US" sz="2800" dirty="0">
              <a:solidFill>
                <a:srgbClr val="F4CFB3"/>
              </a:solidFill>
            </a:endParaRPr>
          </a:p>
        </p:txBody>
      </p:sp>
      <p:sp>
        <p:nvSpPr>
          <p:cNvPr id="6" name="Text 2"/>
          <p:cNvSpPr/>
          <p:nvPr/>
        </p:nvSpPr>
        <p:spPr>
          <a:xfrm>
            <a:off x="303655" y="3735074"/>
            <a:ext cx="513179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Для </a:t>
            </a:r>
            <a:r>
              <a:rPr lang="en-US" sz="24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введения</a:t>
            </a:r>
            <a:r>
              <a:rPr lang="en-US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4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под</a:t>
            </a:r>
            <a:r>
              <a:rPr lang="ru-RU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4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ортодонтическую</a:t>
            </a:r>
            <a:r>
              <a:rPr lang="en-US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дугу или протез.</a:t>
            </a:r>
            <a:endParaRPr lang="en-US" sz="2400" dirty="0"/>
          </a:p>
        </p:txBody>
      </p:sp>
      <p:sp>
        <p:nvSpPr>
          <p:cNvPr id="11" name="Text 5"/>
          <p:cNvSpPr/>
          <p:nvPr/>
        </p:nvSpPr>
        <p:spPr>
          <a:xfrm>
            <a:off x="1717557" y="5906370"/>
            <a:ext cx="299287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F4CFB3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Мягкая обычная нить</a:t>
            </a:r>
            <a:endParaRPr lang="en-US" sz="2800" dirty="0">
              <a:solidFill>
                <a:srgbClr val="F4CFB3"/>
              </a:solidFill>
            </a:endParaRPr>
          </a:p>
        </p:txBody>
      </p:sp>
      <p:sp>
        <p:nvSpPr>
          <p:cNvPr id="12" name="Text 6"/>
          <p:cNvSpPr/>
          <p:nvPr/>
        </p:nvSpPr>
        <p:spPr>
          <a:xfrm>
            <a:off x="1469074" y="6347850"/>
            <a:ext cx="407908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Для удаления налёта в межзубных пространствах.</a:t>
            </a:r>
            <a:endParaRPr lang="en-US" sz="2400" dirty="0"/>
          </a:p>
        </p:txBody>
      </p:sp>
      <p:sp>
        <p:nvSpPr>
          <p:cNvPr id="13" name="Text 1">
            <a:extLst>
              <a:ext uri="{FF2B5EF4-FFF2-40B4-BE49-F238E27FC236}">
                <a16:creationId xmlns:a16="http://schemas.microsoft.com/office/drawing/2014/main" id="{7A1F05AF-F5BE-426E-A54B-ED6A34B544D4}"/>
              </a:ext>
            </a:extLst>
          </p:cNvPr>
          <p:cNvSpPr/>
          <p:nvPr/>
        </p:nvSpPr>
        <p:spPr>
          <a:xfrm>
            <a:off x="2106005" y="983931"/>
            <a:ext cx="10418388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850"/>
              </a:lnSpc>
            </a:pPr>
            <a:r>
              <a:rPr lang="en-US" sz="3600" dirty="0">
                <a:solidFill>
                  <a:schemeClr val="bg1"/>
                </a:solidFill>
                <a:latin typeface="Quattrocento" pitchFamily="34" charset="0"/>
              </a:rPr>
              <a:t>—</a:t>
            </a:r>
            <a:r>
              <a:rPr lang="ru-RU" sz="3600" dirty="0">
                <a:solidFill>
                  <a:schemeClr val="bg1"/>
                </a:solidFill>
                <a:latin typeface="Quattrocento" pitchFamily="34" charset="0"/>
              </a:rPr>
              <a:t> это специальная зубная нить, предназначенная для ухода за зубами при ношении брекетов, мостов и имплантатов.</a:t>
            </a:r>
            <a:endParaRPr lang="en-US" sz="3600" dirty="0">
              <a:solidFill>
                <a:schemeClr val="bg1"/>
              </a:solidFill>
              <a:latin typeface="Quattrocento" pitchFamily="34" charset="0"/>
            </a:endParaRPr>
          </a:p>
        </p:txBody>
      </p:sp>
      <p:sp>
        <p:nvSpPr>
          <p:cNvPr id="15" name="Text 3">
            <a:extLst>
              <a:ext uri="{FF2B5EF4-FFF2-40B4-BE49-F238E27FC236}">
                <a16:creationId xmlns:a16="http://schemas.microsoft.com/office/drawing/2014/main" id="{E998D815-FB82-4757-A546-7CDBB1353B1D}"/>
              </a:ext>
            </a:extLst>
          </p:cNvPr>
          <p:cNvSpPr/>
          <p:nvPr/>
        </p:nvSpPr>
        <p:spPr>
          <a:xfrm>
            <a:off x="1721507" y="470005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F4CFB3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Уплотнённая часть</a:t>
            </a:r>
            <a:endParaRPr lang="en-US" sz="2800" dirty="0">
              <a:solidFill>
                <a:srgbClr val="F4CFB3"/>
              </a:solidFill>
            </a:endParaRPr>
          </a:p>
        </p:txBody>
      </p:sp>
      <p:sp>
        <p:nvSpPr>
          <p:cNvPr id="16" name="Text 4">
            <a:extLst>
              <a:ext uri="{FF2B5EF4-FFF2-40B4-BE49-F238E27FC236}">
                <a16:creationId xmlns:a16="http://schemas.microsoft.com/office/drawing/2014/main" id="{B4000913-2281-4B48-8E27-65D0860AEAD2}"/>
              </a:ext>
            </a:extLst>
          </p:cNvPr>
          <p:cNvSpPr/>
          <p:nvPr/>
        </p:nvSpPr>
        <p:spPr>
          <a:xfrm>
            <a:off x="303656" y="5142984"/>
            <a:ext cx="513179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Для очистки больших промежутков.</a:t>
            </a:r>
            <a:endParaRPr lang="en-US" sz="2400" dirty="0"/>
          </a:p>
        </p:txBody>
      </p:sp>
      <p:sp>
        <p:nvSpPr>
          <p:cNvPr id="17" name="Text 3">
            <a:extLst>
              <a:ext uri="{FF2B5EF4-FFF2-40B4-BE49-F238E27FC236}">
                <a16:creationId xmlns:a16="http://schemas.microsoft.com/office/drawing/2014/main" id="{5072EEAA-443A-4F0F-ABE0-4B828A77938F}"/>
              </a:ext>
            </a:extLst>
          </p:cNvPr>
          <p:cNvSpPr/>
          <p:nvPr/>
        </p:nvSpPr>
        <p:spPr>
          <a:xfrm>
            <a:off x="1526539" y="239296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ru-RU" sz="2800" dirty="0">
                <a:solidFill>
                  <a:srgbClr val="FFD9BE"/>
                </a:solidFill>
                <a:latin typeface="Quattrocento" pitchFamily="34" charset="0"/>
              </a:rPr>
              <a:t>Структура:</a:t>
            </a:r>
            <a:endParaRPr lang="en-US" sz="2800" dirty="0">
              <a:solidFill>
                <a:srgbClr val="FFD9BE"/>
              </a:solidFill>
              <a:latin typeface="Quattrocento" pitchFamily="34" charset="0"/>
            </a:endParaRPr>
          </a:p>
        </p:txBody>
      </p:sp>
      <p:sp>
        <p:nvSpPr>
          <p:cNvPr id="18" name="Shape 1">
            <a:extLst>
              <a:ext uri="{FF2B5EF4-FFF2-40B4-BE49-F238E27FC236}">
                <a16:creationId xmlns:a16="http://schemas.microsoft.com/office/drawing/2014/main" id="{D1074DDD-6897-404D-A7C6-793F94066D14}"/>
              </a:ext>
            </a:extLst>
          </p:cNvPr>
          <p:cNvSpPr/>
          <p:nvPr/>
        </p:nvSpPr>
        <p:spPr>
          <a:xfrm>
            <a:off x="1111214" y="3196554"/>
            <a:ext cx="538520" cy="538520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19" name="Shape 1">
            <a:extLst>
              <a:ext uri="{FF2B5EF4-FFF2-40B4-BE49-F238E27FC236}">
                <a16:creationId xmlns:a16="http://schemas.microsoft.com/office/drawing/2014/main" id="{D90448DD-DCD1-417B-9A8B-F391CF773ADD}"/>
              </a:ext>
            </a:extLst>
          </p:cNvPr>
          <p:cNvSpPr/>
          <p:nvPr/>
        </p:nvSpPr>
        <p:spPr>
          <a:xfrm>
            <a:off x="1089656" y="4604464"/>
            <a:ext cx="538520" cy="538520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20" name="Shape 1">
            <a:extLst>
              <a:ext uri="{FF2B5EF4-FFF2-40B4-BE49-F238E27FC236}">
                <a16:creationId xmlns:a16="http://schemas.microsoft.com/office/drawing/2014/main" id="{396FB6DF-69DC-4AB3-8198-C759DB342281}"/>
              </a:ext>
            </a:extLst>
          </p:cNvPr>
          <p:cNvSpPr/>
          <p:nvPr/>
        </p:nvSpPr>
        <p:spPr>
          <a:xfrm>
            <a:off x="1082351" y="5800346"/>
            <a:ext cx="538520" cy="538520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3DF0984-2495-FB40-BE03-EB02021EF98B}"/>
              </a:ext>
            </a:extLst>
          </p:cNvPr>
          <p:cNvSpPr/>
          <p:nvPr/>
        </p:nvSpPr>
        <p:spPr>
          <a:xfrm>
            <a:off x="5580253" y="6022714"/>
            <a:ext cx="8958376" cy="2125812"/>
          </a:xfrm>
          <a:prstGeom prst="rect">
            <a:avLst/>
          </a:prstGeom>
          <a:solidFill>
            <a:srgbClr val="00353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16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563105-108C-3A4A-9A7D-5B2D2D8F2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621" y="-273179"/>
            <a:ext cx="8502779" cy="850277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67E38E9-F517-EF4C-82D5-7311924B15B1}"/>
              </a:ext>
            </a:extLst>
          </p:cNvPr>
          <p:cNvSpPr/>
          <p:nvPr/>
        </p:nvSpPr>
        <p:spPr>
          <a:xfrm>
            <a:off x="5580253" y="6022714"/>
            <a:ext cx="8958376" cy="2125812"/>
          </a:xfrm>
          <a:prstGeom prst="rect">
            <a:avLst/>
          </a:prstGeom>
          <a:solidFill>
            <a:srgbClr val="00353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160" dirty="0"/>
          </a:p>
        </p:txBody>
      </p:sp>
      <p:sp>
        <p:nvSpPr>
          <p:cNvPr id="2" name="Text 0"/>
          <p:cNvSpPr/>
          <p:nvPr/>
        </p:nvSpPr>
        <p:spPr>
          <a:xfrm>
            <a:off x="8797505" y="67793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00"/>
              </a:lnSpc>
              <a:buNone/>
            </a:pP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Ирригатор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660245" y="294256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8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Преимущества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7891820" y="347191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Эффективное удаление остатков пищи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7891820" y="393864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Улучшает состояние дёсен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7891820" y="4405368"/>
            <a:ext cx="663523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Допускает использование антисептических растворов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9656425" y="552479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8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Рекомендации</a:t>
            </a:r>
            <a:endParaRPr lang="en-US" sz="2800" dirty="0"/>
          </a:p>
        </p:txBody>
      </p:sp>
      <p:sp>
        <p:nvSpPr>
          <p:cNvPr id="8" name="Text 6"/>
          <p:cNvSpPr/>
          <p:nvPr/>
        </p:nvSpPr>
        <p:spPr>
          <a:xfrm>
            <a:off x="8797505" y="6131902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Использовать после приёма пищи</a:t>
            </a:r>
            <a:endParaRPr lang="en-US" sz="2400" dirty="0"/>
          </a:p>
        </p:txBody>
      </p:sp>
      <p:sp>
        <p:nvSpPr>
          <p:cNvPr id="9" name="Text 7"/>
          <p:cNvSpPr/>
          <p:nvPr/>
        </p:nvSpPr>
        <p:spPr>
          <a:xfrm>
            <a:off x="8797505" y="6598627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24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В дополнение к основному уходу</a:t>
            </a:r>
            <a:endParaRPr lang="en-US" sz="2400" dirty="0"/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637380FF-51B5-415B-AEDD-8B29434789A1}"/>
              </a:ext>
            </a:extLst>
          </p:cNvPr>
          <p:cNvSpPr/>
          <p:nvPr/>
        </p:nvSpPr>
        <p:spPr>
          <a:xfrm>
            <a:off x="5672024" y="795167"/>
            <a:ext cx="895837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850"/>
              </a:lnSpc>
            </a:pPr>
            <a:r>
              <a:rPr lang="en-US" sz="3600" dirty="0">
                <a:solidFill>
                  <a:schemeClr val="bg1"/>
                </a:solidFill>
                <a:latin typeface="Quattrocento" pitchFamily="34" charset="0"/>
              </a:rPr>
              <a:t>—</a:t>
            </a:r>
            <a:r>
              <a:rPr lang="ru-RU" sz="3600" dirty="0">
                <a:solidFill>
                  <a:schemeClr val="bg1"/>
                </a:solidFill>
                <a:latin typeface="Quattrocento" pitchFamily="34" charset="0"/>
              </a:rPr>
              <a:t> это устройство, подающее струю воды или антисептического раствора под давлением для очищения межзубных промежутков и ортодонтических конструкций.</a:t>
            </a:r>
          </a:p>
          <a:p>
            <a:pPr marL="0" indent="0" algn="ctr">
              <a:lnSpc>
                <a:spcPts val="2850"/>
              </a:lnSpc>
              <a:buNone/>
            </a:pPr>
            <a:endParaRPr lang="en-US" sz="3600" dirty="0">
              <a:solidFill>
                <a:schemeClr val="bg1"/>
              </a:solidFill>
              <a:latin typeface="Quattrocento" pitchFamily="34" charset="0"/>
            </a:endParaRPr>
          </a:p>
        </p:txBody>
      </p:sp>
      <p:sp>
        <p:nvSpPr>
          <p:cNvPr id="12" name="Shape 1">
            <a:extLst>
              <a:ext uri="{FF2B5EF4-FFF2-40B4-BE49-F238E27FC236}">
                <a16:creationId xmlns:a16="http://schemas.microsoft.com/office/drawing/2014/main" id="{EF3C6E93-F28A-42C3-AFAE-125F089FD94B}"/>
              </a:ext>
            </a:extLst>
          </p:cNvPr>
          <p:cNvSpPr/>
          <p:nvPr/>
        </p:nvSpPr>
        <p:spPr>
          <a:xfrm>
            <a:off x="7939016" y="2808343"/>
            <a:ext cx="538520" cy="538520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sp>
        <p:nvSpPr>
          <p:cNvPr id="13" name="Shape 1">
            <a:extLst>
              <a:ext uri="{FF2B5EF4-FFF2-40B4-BE49-F238E27FC236}">
                <a16:creationId xmlns:a16="http://schemas.microsoft.com/office/drawing/2014/main" id="{56E18E53-744A-46CF-834E-CDACB216951E}"/>
              </a:ext>
            </a:extLst>
          </p:cNvPr>
          <p:cNvSpPr/>
          <p:nvPr/>
        </p:nvSpPr>
        <p:spPr>
          <a:xfrm>
            <a:off x="8940995" y="5431512"/>
            <a:ext cx="538520" cy="538520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8D43D71-DCEB-482C-8584-FC1DFA9AC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375" l="375" r="97000">
                        <a14:foregroundMark x1="1625" y1="22625" x2="12125" y2="23375"/>
                        <a14:foregroundMark x1="12125" y1="23375" x2="54125" y2="21250"/>
                        <a14:foregroundMark x1="54125" y1="21250" x2="81000" y2="27625"/>
                        <a14:foregroundMark x1="81000" y1="27625" x2="86500" y2="31375"/>
                        <a14:foregroundMark x1="86500" y1="31375" x2="87375" y2="47375"/>
                        <a14:foregroundMark x1="87375" y1="47375" x2="73125" y2="71000"/>
                        <a14:foregroundMark x1="73125" y1="71000" x2="60500" y2="81875"/>
                        <a14:foregroundMark x1="60500" y1="81875" x2="30875" y2="87875"/>
                        <a14:foregroundMark x1="30875" y1="87875" x2="8375" y2="84000"/>
                        <a14:foregroundMark x1="8375" y1="84000" x2="4750" y2="75250"/>
                        <a14:foregroundMark x1="4750" y1="75250" x2="5250" y2="52750"/>
                        <a14:foregroundMark x1="5125" y1="31750" x2="375" y2="17625"/>
                        <a14:foregroundMark x1="92875" y1="29000" x2="92875" y2="36875"/>
                        <a14:foregroundMark x1="92875" y1="36875" x2="91000" y2="43625"/>
                        <a14:foregroundMark x1="91000" y1="43625" x2="93500" y2="76625"/>
                        <a14:foregroundMark x1="93500" y1="76625" x2="91750" y2="86125"/>
                        <a14:foregroundMark x1="91750" y1="86125" x2="87000" y2="90375"/>
                        <a14:foregroundMark x1="87000" y1="90375" x2="25750" y2="98375"/>
                        <a14:foregroundMark x1="25750" y1="98375" x2="23625" y2="97625"/>
                        <a14:foregroundMark x1="87250" y1="98375" x2="94250" y2="92500"/>
                        <a14:foregroundMark x1="94250" y1="92500" x2="98750" y2="84375"/>
                        <a14:foregroundMark x1="98750" y1="84375" x2="97000" y2="67500"/>
                        <a14:foregroundMark x1="97000" y1="67500" x2="96500" y2="66500"/>
                        <a14:foregroundMark x1="79625" y1="74250" x2="64125" y2="69625"/>
                        <a14:foregroundMark x1="64125" y1="69625" x2="59375" y2="62750"/>
                        <a14:foregroundMark x1="59375" y1="62750" x2="57625" y2="49625"/>
                        <a14:foregroundMark x1="57625" y1="49625" x2="66000" y2="44125"/>
                        <a14:foregroundMark x1="66000" y1="44125" x2="59250" y2="47125"/>
                        <a14:foregroundMark x1="59250" y1="47125" x2="54625" y2="52250"/>
                        <a14:foregroundMark x1="54625" y1="52250" x2="54625" y2="52250"/>
                        <a14:foregroundMark x1="68125" y1="43875" x2="55375" y2="45750"/>
                        <a14:foregroundMark x1="55375" y1="45750" x2="64250" y2="43000"/>
                        <a14:foregroundMark x1="64250" y1="43000" x2="49750" y2="4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10552"/>
            <a:ext cx="7619048" cy="761904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843</Words>
  <Application>Microsoft Office PowerPoint</Application>
  <PresentationFormat>Произвольный</PresentationFormat>
  <Paragraphs>136</Paragraphs>
  <Slides>13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Nunito</vt:lpstr>
      <vt:lpstr>Quattrocento</vt:lpstr>
      <vt:lpstr>Arial</vt:lpstr>
      <vt:lpstr>Century Gothic</vt:lpstr>
      <vt:lpstr>Constantia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Пользователь</cp:lastModifiedBy>
  <cp:revision>7</cp:revision>
  <dcterms:created xsi:type="dcterms:W3CDTF">2025-01-24T20:13:37Z</dcterms:created>
  <dcterms:modified xsi:type="dcterms:W3CDTF">2025-05-22T08:42:51Z</dcterms:modified>
</cp:coreProperties>
</file>