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73" r:id="rId9"/>
    <p:sldId id="262" r:id="rId10"/>
    <p:sldId id="263" r:id="rId11"/>
    <p:sldId id="267" r:id="rId12"/>
    <p:sldId id="268" r:id="rId13"/>
    <p:sldId id="272" r:id="rId14"/>
    <p:sldId id="278" r:id="rId15"/>
    <p:sldId id="279" r:id="rId16"/>
    <p:sldId id="280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7117E-0DE3-413C-AC8F-05F8E6592C61}" v="2867" dt="2025-03-30T11:56:05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80" d="100"/>
          <a:sy n="80" d="100"/>
        </p:scale>
        <p:origin x="150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230604F-219C-2DEE-830E-27274CC2F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5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05EAE5-4812-F718-6D75-9627884180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=""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5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18E06E4-607B-144B-382B-AD3D06B1EE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2">
            <a:extLst>
              <a:ext uri="{FF2B5EF4-FFF2-40B4-BE49-F238E27FC236}">
                <a16:creationId xmlns="" xmlns:a16="http://schemas.microsoft.com/office/drawing/2014/main" id="{46B9231A-B34B-4A29-A6AC-532E1EE815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,</a:t>
            </a:r>
          </a:p>
        </p:txBody>
      </p:sp>
      <p:pic>
        <p:nvPicPr>
          <p:cNvPr id="100" name="Picture 3" descr="Нижней части пула плавания">
            <a:extLst>
              <a:ext uri="{FF2B5EF4-FFF2-40B4-BE49-F238E27FC236}">
                <a16:creationId xmlns="" xmlns:a16="http://schemas.microsoft.com/office/drawing/2014/main" id="{45414CF9-B333-3649-A73A-D3997A7BC9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1450" r="9085" b="11823"/>
          <a:stretch/>
        </p:blipFill>
        <p:spPr>
          <a:xfrm>
            <a:off x="20" y="0"/>
            <a:ext cx="12191980" cy="6857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7853" y="2280616"/>
            <a:ext cx="7696313" cy="3898266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rgbClr val="FFFFFF"/>
                </a:solidFill>
              </a:rPr>
              <a:t>Грудничковое плавание </a:t>
            </a:r>
            <a:r>
              <a:rPr lang="ru-RU" sz="3600" dirty="0" smtClean="0">
                <a:solidFill>
                  <a:srgbClr val="FFFFFF"/>
                </a:solidFill>
              </a:rPr>
              <a:t>– возможности коррекции мышечного </a:t>
            </a:r>
            <a:r>
              <a:rPr lang="ru-RU" sz="3600" dirty="0" err="1" smtClean="0">
                <a:solidFill>
                  <a:srgbClr val="FFFFFF"/>
                </a:solidFill>
              </a:rPr>
              <a:t>дистонуса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9A4C82-DA63-3352-B7C9-A07D939C7A2B}"/>
              </a:ext>
            </a:extLst>
          </p:cNvPr>
          <p:cNvSpPr txBox="1"/>
          <p:nvPr/>
        </p:nvSpPr>
        <p:spPr>
          <a:xfrm>
            <a:off x="285685" y="525343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74F8E1-03D0-2439-CA02-6DA069EDAA9A}"/>
              </a:ext>
            </a:extLst>
          </p:cNvPr>
          <p:cNvSpPr txBox="1"/>
          <p:nvPr/>
        </p:nvSpPr>
        <p:spPr>
          <a:xfrm>
            <a:off x="985834" y="5119584"/>
            <a:ext cx="99974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cap="all" dirty="0" smtClean="0">
                <a:ea typeface="Cambria"/>
                <a:cs typeface="Arial" panose="020B0604020202020204" pitchFamily="34" charset="0"/>
              </a:rPr>
              <a:t>Степанова </a:t>
            </a:r>
            <a:r>
              <a:rPr lang="ru-RU" sz="1400" cap="all" dirty="0">
                <a:ea typeface="Cambria"/>
                <a:cs typeface="Arial" panose="020B0604020202020204" pitchFamily="34" charset="0"/>
              </a:rPr>
              <a:t>Анастасия </a:t>
            </a:r>
            <a:r>
              <a:rPr lang="ru-RU" sz="1400" cap="all" dirty="0" smtClean="0">
                <a:ea typeface="Cambria"/>
                <a:cs typeface="Arial" panose="020B0604020202020204" pitchFamily="34" charset="0"/>
              </a:rPr>
              <a:t>Олеговна</a:t>
            </a:r>
            <a:r>
              <a:rPr lang="en-US" sz="1400" dirty="0" smtClean="0">
                <a:ea typeface="Cambria"/>
                <a:cs typeface="Arial" panose="020B0604020202020204" pitchFamily="34" charset="0"/>
              </a:rPr>
              <a:t>​</a:t>
            </a:r>
            <a:endParaRPr lang="ru-RU" sz="1400" dirty="0">
              <a:ea typeface="Cambria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ea typeface="Cambria"/>
                <a:cs typeface="Arial" panose="020B0604020202020204" pitchFamily="34" charset="0"/>
              </a:rPr>
              <a:t>​</a:t>
            </a:r>
            <a:endParaRPr lang="ru-RU" sz="1400" dirty="0">
              <a:ea typeface="Cambria"/>
              <a:cs typeface="Arial" panose="020B0604020202020204" pitchFamily="34" charset="0"/>
            </a:endParaRPr>
          </a:p>
          <a:p>
            <a:pPr algn="ctr"/>
            <a:r>
              <a:rPr lang="ru-RU" sz="1400" cap="all" dirty="0">
                <a:ea typeface="Cambria"/>
                <a:cs typeface="Arial" panose="020B0604020202020204" pitchFamily="34" charset="0"/>
              </a:rPr>
              <a:t>Белорусский государственный медицинский </a:t>
            </a:r>
            <a:r>
              <a:rPr lang="ru-RU" sz="1400" cap="all" dirty="0" smtClean="0">
                <a:ea typeface="Cambria"/>
                <a:cs typeface="Arial" panose="020B0604020202020204" pitchFamily="34" charset="0"/>
              </a:rPr>
              <a:t>университет</a:t>
            </a:r>
          </a:p>
          <a:p>
            <a:pPr algn="ctr"/>
            <a:r>
              <a:rPr lang="ru-RU" sz="1400" cap="all" dirty="0" smtClean="0">
                <a:ea typeface="Cambria"/>
                <a:cs typeface="Arial" panose="020B0604020202020204" pitchFamily="34" charset="0"/>
              </a:rPr>
              <a:t>г</a:t>
            </a:r>
            <a:r>
              <a:rPr lang="ru-RU" sz="1400" cap="all" dirty="0">
                <a:ea typeface="Cambria"/>
                <a:cs typeface="Arial" panose="020B0604020202020204" pitchFamily="34" charset="0"/>
              </a:rPr>
              <a:t>. </a:t>
            </a:r>
            <a:r>
              <a:rPr lang="ru-RU" sz="1400" cap="all" dirty="0" smtClean="0">
                <a:ea typeface="Cambria"/>
                <a:cs typeface="Arial" panose="020B0604020202020204" pitchFamily="34" charset="0"/>
              </a:rPr>
              <a:t>Минск, Республика Беларусь</a:t>
            </a:r>
            <a:endParaRPr lang="en-US" sz="1400" dirty="0">
              <a:ea typeface="Cambri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53FE100-D0AB-4AE2-824B-60CFA31EC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E8E80B98-1006-F9B1-071C-51C52DAE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57" r="25072" b="-1"/>
          <a:stretch/>
        </p:blipFill>
        <p:spPr>
          <a:xfrm>
            <a:off x="7813764" y="10"/>
            <a:ext cx="4378236" cy="6847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DB9F2A-AA8A-5176-5AC0-071DEE89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11" y="152242"/>
            <a:ext cx="5852160" cy="1097280"/>
          </a:xfrm>
        </p:spPr>
        <p:txBody>
          <a:bodyPr anchor="t">
            <a:normAutofit/>
          </a:bodyPr>
          <a:lstStyle/>
          <a:p>
            <a:r>
              <a:rPr lang="ru-RU" dirty="0"/>
              <a:t>Гипертонус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E5109A-0484-22BA-E615-BAE96977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3" y="1182309"/>
            <a:ext cx="7656821" cy="57657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dirty="0">
                <a:latin typeface="Cambria"/>
                <a:ea typeface="+mn-lt"/>
                <a:cs typeface="+mn-lt"/>
              </a:rPr>
              <a:t>Диагностика:</a:t>
            </a: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dirty="0">
                <a:latin typeface="Cambria"/>
                <a:ea typeface="+mn-lt"/>
                <a:cs typeface="+mn-lt"/>
              </a:rPr>
              <a:t>Осмотр невролога (проверка рефлексов)</a:t>
            </a:r>
            <a:endParaRPr lang="ru-RU" dirty="0">
              <a:latin typeface="Cambria"/>
              <a:ea typeface="Cambria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dirty="0">
                <a:latin typeface="Cambria"/>
                <a:ea typeface="+mn-lt"/>
                <a:cs typeface="+mn-lt"/>
              </a:rPr>
              <a:t>УЗИ мозга (нейросонография)</a:t>
            </a:r>
            <a:endParaRPr lang="ru-RU" dirty="0">
              <a:latin typeface="Cambria"/>
              <a:ea typeface="Cambria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dirty="0">
                <a:latin typeface="Cambria"/>
                <a:ea typeface="+mn-lt"/>
                <a:cs typeface="+mn-lt"/>
              </a:rPr>
              <a:t>ЭНМГ (при подозрении на ДЦП</a:t>
            </a:r>
            <a:r>
              <a:rPr lang="ru-RU" dirty="0" smtClean="0">
                <a:latin typeface="Cambria"/>
                <a:ea typeface="+mn-lt"/>
                <a:cs typeface="+mn-lt"/>
              </a:rPr>
              <a:t>)</a:t>
            </a:r>
            <a:endParaRPr lang="ru-RU" dirty="0">
              <a:latin typeface="Cambria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Cambria"/>
                <a:ea typeface="Cambria"/>
              </a:rPr>
              <a:t>Методы коррекции:</a:t>
            </a:r>
          </a:p>
          <a:p>
            <a:pPr>
              <a:lnSpc>
                <a:spcPct val="100000"/>
              </a:lnSpc>
              <a:buNone/>
            </a:pPr>
            <a:r>
              <a:rPr lang="ru-RU" dirty="0">
                <a:latin typeface="Cambria"/>
                <a:ea typeface="+mn-lt"/>
                <a:cs typeface="+mn-lt"/>
              </a:rPr>
              <a:t>- Расслабляющий массаж</a:t>
            </a:r>
            <a:endParaRPr lang="ru-RU" dirty="0">
              <a:latin typeface="Cambria"/>
              <a:ea typeface="Cambria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>
                <a:latin typeface="Cambria"/>
                <a:ea typeface="+mn-lt"/>
                <a:cs typeface="+mn-lt"/>
              </a:rPr>
              <a:t>- Парафинотерапия</a:t>
            </a:r>
            <a:endParaRPr lang="ru-RU" dirty="0">
              <a:latin typeface="Cambria"/>
              <a:ea typeface="Cambria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>
                <a:latin typeface="Cambria"/>
                <a:ea typeface="+mn-lt"/>
                <a:cs typeface="+mn-lt"/>
              </a:rPr>
              <a:t>- Грудничковое плавание (теплая вода + плавные движения)</a:t>
            </a:r>
            <a:endParaRPr lang="ru-RU" dirty="0">
              <a:latin typeface="Cambria"/>
              <a:ea typeface="Cambria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>
                <a:latin typeface="Cambria"/>
                <a:ea typeface="+mn-lt"/>
                <a:cs typeface="+mn-lt"/>
              </a:rPr>
              <a:t>- ЛФК на растяжение мышц</a:t>
            </a:r>
            <a:endParaRPr lang="ru-RU" dirty="0">
              <a:latin typeface="Cambria"/>
              <a:ea typeface="Cambri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Cambria"/>
                <a:ea typeface="+mn-lt"/>
                <a:cs typeface="+mn-lt"/>
              </a:rPr>
              <a:t>- Медикаменты (по назначению: миорелаксанты, ноотропы)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Cambria"/>
                <a:ea typeface="Cambria"/>
              </a:rPr>
              <a:t>Прогноз:</a:t>
            </a:r>
            <a:r>
              <a:rPr lang="ru-RU" dirty="0">
                <a:latin typeface="Cambria"/>
                <a:ea typeface="Cambria"/>
              </a:rPr>
              <a:t> </a:t>
            </a:r>
            <a:r>
              <a:rPr lang="ru-RU" dirty="0">
                <a:latin typeface="Cambria"/>
                <a:ea typeface="Cambria"/>
                <a:cs typeface="+mn-lt"/>
              </a:rPr>
              <a:t>ч</a:t>
            </a:r>
            <a:r>
              <a:rPr lang="ru-RU" dirty="0">
                <a:latin typeface="Cambria"/>
                <a:ea typeface="+mn-lt"/>
                <a:cs typeface="+mn-lt"/>
              </a:rPr>
              <a:t>асто проходит к 6–12 месяцам при лёгкой степени. В тяжёлых случаях – риск ДЦП, задержки развития. </a:t>
            </a:r>
            <a:endParaRPr lang="ru-RU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123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5C87F-89FA-6FD4-7812-BDD2C89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30" y="212035"/>
            <a:ext cx="6034187" cy="1097280"/>
          </a:xfrm>
        </p:spPr>
        <p:txBody>
          <a:bodyPr>
            <a:normAutofit/>
          </a:bodyPr>
          <a:lstStyle/>
          <a:p>
            <a:r>
              <a:rPr lang="ru-RU" dirty="0"/>
              <a:t>Мышечный </a:t>
            </a:r>
            <a:r>
              <a:rPr lang="ru-RU" err="1"/>
              <a:t>гипотонус</a:t>
            </a:r>
            <a:endParaRPr lang="ru-RU"/>
          </a:p>
        </p:txBody>
      </p:sp>
      <p:pic>
        <p:nvPicPr>
          <p:cNvPr id="4" name="Рисунок 3" descr="Изображение выглядит как человек, одежда, сустав, в помещении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73BE676A-CDB0-F02C-CCBB-7741411556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52" r="16501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91422F5-4221-4812-AFD9-5479C6D60A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79EC9C-5D40-9F69-AA74-637BC9F2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952" y="1087150"/>
            <a:ext cx="7171664" cy="56414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b="1" dirty="0">
                <a:highlight>
                  <a:srgbClr val="FFFF00"/>
                </a:highlight>
                <a:latin typeface="Cambria"/>
                <a:ea typeface="Roboto"/>
                <a:cs typeface="Roboto"/>
              </a:rPr>
              <a:t>Пониженный мышечный тонус </a:t>
            </a:r>
            <a:endParaRPr lang="ru-RU" sz="1800">
              <a:latin typeface="Grandview Display"/>
              <a:ea typeface="+mn-lt"/>
              <a:cs typeface="+mn-lt"/>
            </a:endParaRPr>
          </a:p>
          <a:p>
            <a:pPr>
              <a:lnSpc>
                <a:spcPct val="110000"/>
              </a:lnSpc>
              <a:buNone/>
            </a:pPr>
            <a:r>
              <a:rPr lang="ru-RU" sz="1300" u="sng" dirty="0">
                <a:latin typeface="Cambria"/>
                <a:ea typeface="+mn-lt"/>
                <a:cs typeface="+mn-lt"/>
              </a:rPr>
              <a:t>ВИДЫ МЫШЕЧНОГО ГИПОТОНУСА:</a:t>
            </a:r>
            <a:endParaRPr lang="ru-RU" sz="1300"/>
          </a:p>
          <a:p>
            <a:pPr>
              <a:lnSpc>
                <a:spcPct val="110000"/>
              </a:lnSpc>
              <a:buNone/>
            </a:pPr>
            <a:r>
              <a:rPr lang="ru-RU" sz="1300" dirty="0">
                <a:latin typeface="Cambria"/>
                <a:ea typeface="+mn-lt"/>
                <a:cs typeface="+mn-lt"/>
              </a:rPr>
              <a:t> В зависимости от причины, которая привела к развитию мышечной гипотонии, выделяют две формы патологии: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>
                <a:latin typeface="Cambria"/>
                <a:ea typeface="+mn-lt"/>
                <a:cs typeface="+mn-lt"/>
              </a:rPr>
              <a:t>1. </a:t>
            </a:r>
            <a:r>
              <a:rPr lang="ru-RU" sz="1300" i="1" dirty="0">
                <a:latin typeface="Cambria"/>
                <a:ea typeface="+mn-lt"/>
                <a:cs typeface="+mn-lt"/>
              </a:rPr>
              <a:t>Врожденная</a:t>
            </a:r>
            <a:r>
              <a:rPr lang="ru-RU" sz="1300" dirty="0">
                <a:latin typeface="Cambria"/>
                <a:ea typeface="+mn-lt"/>
                <a:cs typeface="+mn-lt"/>
              </a:rPr>
              <a:t> -  развивается вследствие генных мутаций или хромосомных аномалий. Подтвердить эту форму можно с помощью лабораторного исследования кариотипа.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>
                <a:latin typeface="Cambria"/>
                <a:ea typeface="+mn-lt"/>
                <a:cs typeface="+mn-lt"/>
              </a:rPr>
              <a:t>2. </a:t>
            </a:r>
            <a:r>
              <a:rPr lang="ru-RU" sz="1300" i="1" dirty="0">
                <a:latin typeface="Cambria"/>
                <a:ea typeface="+mn-lt"/>
                <a:cs typeface="+mn-lt"/>
              </a:rPr>
              <a:t>Приобретенная </a:t>
            </a:r>
            <a:r>
              <a:rPr lang="ru-RU" sz="1300" dirty="0">
                <a:latin typeface="Cambria"/>
                <a:ea typeface="+mn-lt"/>
                <a:cs typeface="+mn-lt"/>
              </a:rPr>
              <a:t>— обусловлена неблагоприятным воздействием на организм ребенка негативных факторов после его рождения. </a:t>
            </a:r>
            <a:r>
              <a:rPr lang="ru-RU" sz="1300" err="1">
                <a:latin typeface="Cambria"/>
                <a:ea typeface="+mn-lt"/>
                <a:cs typeface="+mn-lt"/>
              </a:rPr>
              <a:t>Гипотонус</a:t>
            </a:r>
            <a:r>
              <a:rPr lang="ru-RU" sz="1300" dirty="0">
                <a:latin typeface="Cambria"/>
                <a:ea typeface="+mn-lt"/>
                <a:cs typeface="+mn-lt"/>
              </a:rPr>
              <a:t> наблюдается у детей с ДЦП, перенесших травмы головы и спины, нейроинфекции, отравления </a:t>
            </a:r>
            <a:r>
              <a:rPr lang="ru-RU" sz="1300" err="1">
                <a:latin typeface="Cambria"/>
                <a:ea typeface="+mn-lt"/>
                <a:cs typeface="+mn-lt"/>
              </a:rPr>
              <a:t>нейротропными</a:t>
            </a:r>
            <a:r>
              <a:rPr lang="ru-RU" sz="1300" dirty="0">
                <a:latin typeface="Cambria"/>
                <a:ea typeface="+mn-lt"/>
                <a:cs typeface="+mn-lt"/>
              </a:rPr>
              <a:t> ядами.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>
                <a:latin typeface="Cambria"/>
                <a:ea typeface="+mn-lt"/>
                <a:cs typeface="+mn-lt"/>
              </a:rPr>
              <a:t>Мышечный </a:t>
            </a:r>
            <a:r>
              <a:rPr lang="ru-RU" sz="1300" err="1">
                <a:latin typeface="Cambria"/>
                <a:ea typeface="+mn-lt"/>
                <a:cs typeface="+mn-lt"/>
              </a:rPr>
              <a:t>гипотонус</a:t>
            </a:r>
            <a:r>
              <a:rPr lang="ru-RU" sz="1300" dirty="0">
                <a:latin typeface="Cambria"/>
                <a:ea typeface="+mn-lt"/>
                <a:cs typeface="+mn-lt"/>
              </a:rPr>
              <a:t> классифицируется также с учетом </a:t>
            </a:r>
            <a:r>
              <a:rPr lang="ru-RU" sz="1300" u="sng" dirty="0">
                <a:latin typeface="Cambria"/>
                <a:ea typeface="+mn-lt"/>
                <a:cs typeface="+mn-lt"/>
              </a:rPr>
              <a:t>локализации патологического очага: </a:t>
            </a:r>
            <a:endParaRPr lang="ru-RU" sz="1300" u="sng">
              <a:latin typeface="Cambria"/>
              <a:ea typeface="Cambria"/>
              <a:cs typeface="+mn-lt"/>
            </a:endParaRPr>
          </a:p>
          <a:p>
            <a:pPr>
              <a:lnSpc>
                <a:spcPct val="110000"/>
              </a:lnSpc>
              <a:buNone/>
            </a:pPr>
            <a:r>
              <a:rPr lang="ru-RU" sz="1300" i="1" dirty="0">
                <a:latin typeface="Cambria"/>
                <a:ea typeface="+mn-lt"/>
                <a:cs typeface="+mn-lt"/>
              </a:rPr>
              <a:t>Центральный</a:t>
            </a:r>
            <a:r>
              <a:rPr lang="ru-RU" sz="1300" dirty="0">
                <a:latin typeface="Cambria"/>
                <a:ea typeface="+mn-lt"/>
                <a:cs typeface="+mn-lt"/>
              </a:rPr>
              <a:t> -  возникает при различных поражениях головного и спинного мозга; </a:t>
            </a:r>
            <a:endParaRPr lang="ru-RU" sz="1300">
              <a:latin typeface="Cambria"/>
              <a:ea typeface="Cambria"/>
              <a:cs typeface="+mn-lt"/>
            </a:endParaRPr>
          </a:p>
          <a:p>
            <a:pPr>
              <a:lnSpc>
                <a:spcPct val="110000"/>
              </a:lnSpc>
              <a:buNone/>
            </a:pPr>
            <a:r>
              <a:rPr lang="ru-RU" sz="1300" i="1" dirty="0">
                <a:latin typeface="Cambria"/>
                <a:ea typeface="+mn-lt"/>
                <a:cs typeface="+mn-lt"/>
              </a:rPr>
              <a:t>Периферический</a:t>
            </a:r>
            <a:r>
              <a:rPr lang="ru-RU" sz="1300" dirty="0">
                <a:latin typeface="Cambria"/>
                <a:ea typeface="+mn-lt"/>
                <a:cs typeface="+mn-lt"/>
              </a:rPr>
              <a:t> ― развивается в результате локального повреждения нейронов и характеризуется гипотонией отдельных мышц.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>
                <a:latin typeface="Cambria"/>
                <a:ea typeface="+mn-lt"/>
                <a:cs typeface="+mn-lt"/>
              </a:rPr>
              <a:t> У новорожденных мышечный </a:t>
            </a:r>
            <a:r>
              <a:rPr lang="ru-RU" sz="1300" err="1">
                <a:latin typeface="Cambria"/>
                <a:ea typeface="+mn-lt"/>
                <a:cs typeface="+mn-lt"/>
              </a:rPr>
              <a:t>гипотонус</a:t>
            </a:r>
            <a:r>
              <a:rPr lang="ru-RU" sz="1300" dirty="0">
                <a:latin typeface="Cambria"/>
                <a:ea typeface="+mn-lt"/>
                <a:cs typeface="+mn-lt"/>
              </a:rPr>
              <a:t> проявляется генерализованной и изолированной формами. При первом типе наблюдается диффузное поражение всей мышечной ткани, что сопровождается крайне тяжелым состоянием ребенка. Изолированный тип характеризуется гипотонией отдельных групп мышц. В зависимости от стадии патологического процесса мышечная гипотония у детей может быть острой или хронической.</a:t>
            </a:r>
            <a:endParaRPr lang="ru-RU" sz="1300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66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3556E4-59D5-0817-5F2D-A93B2930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2" y="326572"/>
            <a:ext cx="10890929" cy="1097280"/>
          </a:xfrm>
        </p:spPr>
        <p:txBody>
          <a:bodyPr/>
          <a:lstStyle/>
          <a:p>
            <a:r>
              <a:rPr lang="ru-RU" dirty="0" err="1"/>
              <a:t>Гипотонус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A154E3-B3C6-8C99-4BD5-39BAFB9F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9" y="1142130"/>
            <a:ext cx="7621584" cy="5525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 </a:t>
            </a:r>
            <a:endParaRPr lang="ru-RU" sz="1300" dirty="0">
              <a:latin typeface="Grandview Display"/>
              <a:ea typeface="Cambria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B4EBD811-9037-AFBC-1DBC-C0DCADC3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983" y="-13568"/>
            <a:ext cx="4770783" cy="343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628761-7E85-1648-DD4C-F8DEB31D9CC0}"/>
              </a:ext>
            </a:extLst>
          </p:cNvPr>
          <p:cNvSpPr txBox="1"/>
          <p:nvPr/>
        </p:nvSpPr>
        <p:spPr>
          <a:xfrm>
            <a:off x="222250" y="1295400"/>
            <a:ext cx="694690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Cambria"/>
                <a:ea typeface="Cambria"/>
              </a:rPr>
              <a:t>Диагностика:</a:t>
            </a:r>
          </a:p>
          <a:p>
            <a:pPr marL="285750" indent="-285750">
              <a:buFont typeface="Wingdings"/>
              <a:buChar char="Ø"/>
            </a:pPr>
            <a:r>
              <a:rPr lang="ru-RU" sz="2000" dirty="0">
                <a:latin typeface="Cambria"/>
                <a:ea typeface="+mn-lt"/>
                <a:cs typeface="+mn-lt"/>
              </a:rPr>
              <a:t>Тест на тракцию (тянут за ручки – слабая реакция).</a:t>
            </a:r>
            <a:endParaRPr lang="ru-RU" sz="2000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ru-RU" sz="2000" dirty="0">
                <a:latin typeface="Cambria"/>
                <a:ea typeface="+mn-lt"/>
                <a:cs typeface="+mn-lt"/>
              </a:rPr>
              <a:t>Оценка спонтанной двигательной активности.</a:t>
            </a:r>
            <a:endParaRPr lang="ru-RU" sz="2000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ru-RU" sz="2000" dirty="0">
                <a:latin typeface="Cambria"/>
                <a:ea typeface="+mn-lt"/>
                <a:cs typeface="+mn-lt"/>
              </a:rPr>
              <a:t>Генетические тесты (при подозрении на синдромы)</a:t>
            </a:r>
          </a:p>
          <a:p>
            <a:endParaRPr lang="ru-RU" sz="2000" dirty="0">
              <a:latin typeface="Cambria"/>
              <a:ea typeface="Cambria"/>
            </a:endParaRPr>
          </a:p>
          <a:p>
            <a:r>
              <a:rPr lang="ru-RU" sz="2000" b="1" dirty="0">
                <a:latin typeface="Cambria"/>
                <a:ea typeface="Cambria"/>
              </a:rPr>
              <a:t>Методы коррекции:</a:t>
            </a:r>
          </a:p>
          <a:p>
            <a:r>
              <a:rPr lang="ru-RU" sz="2000" dirty="0">
                <a:latin typeface="Cambria"/>
                <a:ea typeface="+mn-lt"/>
                <a:cs typeface="+mn-lt"/>
              </a:rPr>
              <a:t>- Стимулирующий массаж.</a:t>
            </a:r>
            <a:endParaRPr lang="ru-RU" sz="2000" dirty="0">
              <a:latin typeface="Cambria"/>
              <a:ea typeface="Cambria"/>
            </a:endParaRPr>
          </a:p>
          <a:p>
            <a:r>
              <a:rPr lang="ru-RU" sz="2000" dirty="0">
                <a:latin typeface="Cambria"/>
                <a:ea typeface="+mn-lt"/>
                <a:cs typeface="+mn-lt"/>
              </a:rPr>
              <a:t>- Активная гимнастика.</a:t>
            </a:r>
            <a:endParaRPr lang="ru-RU" sz="2000" dirty="0">
              <a:latin typeface="Cambria"/>
              <a:ea typeface="Cambria"/>
            </a:endParaRPr>
          </a:p>
          <a:p>
            <a:r>
              <a:rPr lang="ru-RU" sz="2000" dirty="0">
                <a:latin typeface="Cambria"/>
                <a:ea typeface="+mn-lt"/>
                <a:cs typeface="+mn-lt"/>
              </a:rPr>
              <a:t>- Плавание с нагрузкой (упражнения в воде).</a:t>
            </a:r>
            <a:endParaRPr lang="ru-RU" sz="2000" dirty="0">
              <a:latin typeface="Cambria"/>
              <a:ea typeface="Cambria"/>
            </a:endParaRPr>
          </a:p>
          <a:p>
            <a:r>
              <a:rPr lang="ru-RU" sz="2000" dirty="0">
                <a:latin typeface="Cambria"/>
                <a:ea typeface="+mn-lt"/>
                <a:cs typeface="+mn-lt"/>
              </a:rPr>
              <a:t>- Электростимуляция мышц (в тяжёлых случаях).</a:t>
            </a:r>
            <a:endParaRPr lang="ru-RU" sz="2000" dirty="0">
              <a:latin typeface="Cambria"/>
              <a:ea typeface="Cambria"/>
            </a:endParaRPr>
          </a:p>
          <a:p>
            <a:r>
              <a:rPr lang="ru-RU" sz="2000" dirty="0">
                <a:latin typeface="Cambria"/>
                <a:ea typeface="+mn-lt"/>
                <a:cs typeface="+mn-lt"/>
              </a:rPr>
              <a:t>- Лечение основного заболевания (если есть)</a:t>
            </a:r>
          </a:p>
          <a:p>
            <a:endParaRPr lang="ru-RU" sz="2000" dirty="0">
              <a:latin typeface="Cambria"/>
              <a:ea typeface="Cambria"/>
            </a:endParaRPr>
          </a:p>
          <a:p>
            <a:r>
              <a:rPr lang="ru-RU" sz="2000" b="1" dirty="0">
                <a:latin typeface="Cambria"/>
                <a:ea typeface="Cambria"/>
              </a:rPr>
              <a:t>Прогноз:</a:t>
            </a:r>
            <a:r>
              <a:rPr lang="ru-RU" sz="2000" dirty="0">
                <a:latin typeface="Cambria"/>
                <a:ea typeface="Cambria"/>
              </a:rPr>
              <a:t> </a:t>
            </a:r>
            <a:r>
              <a:rPr lang="ru-RU" sz="2000" dirty="0">
                <a:latin typeface="Cambria"/>
                <a:ea typeface="+mn-lt"/>
                <a:cs typeface="+mn-lt"/>
              </a:rPr>
              <a:t>Зависит от причины. При неврологических нарушениях – длительная реабилитация. При генетических синдромах – пожизненное наблюдение.</a:t>
            </a: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="" xmlns:a16="http://schemas.microsoft.com/office/drawing/2014/main" id="{6F811E9B-58F8-4E6D-3721-DB6C64E9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13" y="3222625"/>
            <a:ext cx="47783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CF2B1E-E853-6C98-BAE9-70B5480D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77" y="286197"/>
            <a:ext cx="10890929" cy="1097280"/>
          </a:xfrm>
        </p:spPr>
        <p:txBody>
          <a:bodyPr>
            <a:normAutofit/>
          </a:bodyPr>
          <a:lstStyle/>
          <a:p>
            <a:r>
              <a:rPr lang="ru-RU" sz="3200" dirty="0"/>
              <a:t>Грудничковое плавание как метод реабилитации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1F757-384B-1568-0BF2-8661CCB9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080" y="1119632"/>
            <a:ext cx="5272448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u="sng" dirty="0"/>
              <a:t>Физиологическое воздействие воды:</a:t>
            </a:r>
          </a:p>
          <a:p>
            <a:pPr marL="0" indent="0">
              <a:buNone/>
            </a:pPr>
            <a:endParaRPr lang="ru-RU" sz="24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442900D-F256-9C29-6BEE-D76FC764D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68228"/>
              </p:ext>
            </p:extLst>
          </p:nvPr>
        </p:nvGraphicFramePr>
        <p:xfrm>
          <a:off x="1656080" y="1616456"/>
          <a:ext cx="8997254" cy="28885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74836">
                  <a:extLst>
                    <a:ext uri="{9D8B030D-6E8A-4147-A177-3AD203B41FA5}">
                      <a16:colId xmlns="" xmlns:a16="http://schemas.microsoft.com/office/drawing/2014/main" val="1137673571"/>
                    </a:ext>
                  </a:extLst>
                </a:gridCol>
                <a:gridCol w="2974836">
                  <a:extLst>
                    <a:ext uri="{9D8B030D-6E8A-4147-A177-3AD203B41FA5}">
                      <a16:colId xmlns="" xmlns:a16="http://schemas.microsoft.com/office/drawing/2014/main" val="507407089"/>
                    </a:ext>
                  </a:extLst>
                </a:gridCol>
                <a:gridCol w="3047582">
                  <a:extLst>
                    <a:ext uri="{9D8B030D-6E8A-4147-A177-3AD203B41FA5}">
                      <a16:colId xmlns="" xmlns:a16="http://schemas.microsoft.com/office/drawing/2014/main" val="2836748104"/>
                    </a:ext>
                  </a:extLst>
                </a:gridCol>
              </a:tblGrid>
              <a:tr h="7936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/>
                        </a:rPr>
                        <a:t>Фактор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/>
                        </a:rPr>
                        <a:t>Эффект при гипертонусе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mbria"/>
                        </a:rPr>
                        <a:t>Эффект при </a:t>
                      </a:r>
                      <a:r>
                        <a:rPr lang="ru-RU" sz="2400" err="1">
                          <a:latin typeface="Cambria"/>
                        </a:rPr>
                        <a:t>гипотонусе</a:t>
                      </a:r>
                      <a:endParaRPr lang="ru-RU" sz="2400" dirty="0" err="1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929927"/>
                  </a:ext>
                </a:extLst>
              </a:tr>
              <a:tr h="66352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mbria"/>
                        </a:rPr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Расслабление (34–36°C)</a:t>
                      </a:r>
                      <a:endParaRPr lang="ru-RU" sz="200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Стимуляция (30–32°C) </a:t>
                      </a:r>
                      <a:endParaRPr lang="ru-RU" sz="200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186349"/>
                  </a:ext>
                </a:extLst>
              </a:tr>
              <a:tr h="66352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mbria"/>
                        </a:rPr>
                        <a:t>Давление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Снижает </a:t>
                      </a:r>
                      <a:r>
                        <a:rPr lang="ru-RU" sz="2000" b="0" i="0" u="none" strike="noStrike" noProof="0" err="1">
                          <a:latin typeface="Cambria"/>
                        </a:rPr>
                        <a:t>спастичность</a:t>
                      </a:r>
                      <a:r>
                        <a:rPr lang="ru-RU" sz="2000" b="0" i="0" u="none" strike="noStrike" noProof="0" dirty="0">
                          <a:latin typeface="Cambria"/>
                        </a:rPr>
                        <a:t> </a:t>
                      </a:r>
                      <a:endParaRPr lang="ru-RU" sz="200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Улучшает </a:t>
                      </a:r>
                      <a:r>
                        <a:rPr lang="ru-RU" sz="2000" b="0" i="0" u="none" strike="noStrike" noProof="0" err="1">
                          <a:latin typeface="Cambria"/>
                        </a:rPr>
                        <a:t>проприоцепцию</a:t>
                      </a:r>
                      <a:endParaRPr lang="ru-RU" sz="200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9108737"/>
                  </a:ext>
                </a:extLst>
              </a:tr>
              <a:tr h="66352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mbria"/>
                        </a:rPr>
                        <a:t>Невесомость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Облегчает движения</a:t>
                      </a:r>
                      <a:endParaRPr lang="ru-RU" sz="200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latin typeface="Cambria"/>
                        </a:rPr>
                        <a:t>Позволяет тренировать мышцы</a:t>
                      </a:r>
                      <a:endParaRPr lang="ru-RU" sz="200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5074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22F822-0F63-4312-58B1-0EAD7168DA54}"/>
              </a:ext>
            </a:extLst>
          </p:cNvPr>
          <p:cNvSpPr txBox="1"/>
          <p:nvPr/>
        </p:nvSpPr>
        <p:spPr>
          <a:xfrm>
            <a:off x="2719705" y="4475480"/>
            <a:ext cx="68783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Cambria"/>
                <a:ea typeface="Cambria"/>
              </a:rPr>
              <a:t>Гидростатическое давление </a:t>
            </a:r>
            <a:r>
              <a:rPr lang="ru-RU" sz="2000" dirty="0">
                <a:latin typeface="Cambria"/>
                <a:ea typeface="+mn-lt"/>
                <a:cs typeface="+mn-lt"/>
              </a:rPr>
              <a:t>→ улучшение кровотока.</a:t>
            </a:r>
            <a:endParaRPr lang="ru-RU" sz="2000" dirty="0">
              <a:latin typeface="Cambria"/>
              <a:ea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B96ACE-57FE-F87F-9DD5-0928E996A057}"/>
              </a:ext>
            </a:extLst>
          </p:cNvPr>
          <p:cNvSpPr txBox="1"/>
          <p:nvPr/>
        </p:nvSpPr>
        <p:spPr>
          <a:xfrm>
            <a:off x="60960" y="4886960"/>
            <a:ext cx="1207008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Cambria"/>
                <a:ea typeface="Cambria"/>
              </a:rPr>
              <a:t>Клинические</a:t>
            </a:r>
            <a:r>
              <a:rPr lang="en-US" b="1" dirty="0">
                <a:latin typeface="Cambria"/>
                <a:ea typeface="Cambria"/>
              </a:rPr>
              <a:t> </a:t>
            </a:r>
            <a:r>
              <a:rPr lang="en-US" b="1" err="1">
                <a:latin typeface="Cambria"/>
                <a:ea typeface="Cambria"/>
              </a:rPr>
              <a:t>исследования</a:t>
            </a:r>
            <a:r>
              <a:rPr lang="en-US" b="1" dirty="0">
                <a:latin typeface="Cambria"/>
                <a:ea typeface="Cambria"/>
              </a:rPr>
              <a:t>:</a:t>
            </a:r>
          </a:p>
          <a:p>
            <a:r>
              <a:rPr lang="en-US" b="1" dirty="0">
                <a:latin typeface="Cambria"/>
                <a:ea typeface="Cambria"/>
              </a:rPr>
              <a:t>1:</a:t>
            </a:r>
            <a:r>
              <a:rPr lang="en-US" dirty="0">
                <a:latin typeface="Cambria"/>
                <a:ea typeface="Cambria"/>
              </a:rPr>
              <a:t> Zimmer &amp; </a:t>
            </a:r>
            <a:r>
              <a:rPr lang="en-US" err="1">
                <a:latin typeface="Cambria"/>
                <a:ea typeface="Cambria"/>
              </a:rPr>
              <a:t>Volkamer</a:t>
            </a:r>
            <a:r>
              <a:rPr lang="en-US" dirty="0">
                <a:latin typeface="Cambria"/>
                <a:ea typeface="Cambria"/>
              </a:rPr>
              <a:t> (1987) - 12-недельная </a:t>
            </a:r>
            <a:r>
              <a:rPr lang="en-US" err="1">
                <a:latin typeface="Cambria"/>
                <a:ea typeface="Cambria"/>
              </a:rPr>
              <a:t>программа</a:t>
            </a:r>
            <a:r>
              <a:rPr lang="en-US" dirty="0">
                <a:latin typeface="Cambria"/>
                <a:ea typeface="Cambria"/>
              </a:rPr>
              <a:t>: </a:t>
            </a:r>
            <a:r>
              <a:rPr lang="en-US" b="1" dirty="0">
                <a:latin typeface="Cambria"/>
                <a:ea typeface="Cambria"/>
              </a:rPr>
              <a:t>78%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младенцев</a:t>
            </a:r>
            <a:r>
              <a:rPr lang="en-US" dirty="0">
                <a:latin typeface="Cambria"/>
                <a:ea typeface="Cambria"/>
              </a:rPr>
              <a:t> с </a:t>
            </a:r>
            <a:r>
              <a:rPr lang="en-US" err="1">
                <a:latin typeface="Cambria"/>
                <a:ea typeface="Cambria"/>
              </a:rPr>
              <a:t>гипертонусом</a:t>
            </a:r>
            <a:r>
              <a:rPr lang="en-US" dirty="0">
                <a:latin typeface="Cambria"/>
                <a:ea typeface="Cambria"/>
              </a:rPr>
              <a:t> - </a:t>
            </a:r>
            <a:r>
              <a:rPr lang="en-US" err="1">
                <a:latin typeface="Cambria"/>
                <a:ea typeface="Cambria"/>
              </a:rPr>
              <a:t>нормализация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тонуса</a:t>
            </a:r>
            <a:r>
              <a:rPr lang="en-US" dirty="0">
                <a:latin typeface="Cambria"/>
                <a:ea typeface="Cambria"/>
              </a:rPr>
              <a:t>, </a:t>
            </a:r>
            <a:r>
              <a:rPr lang="en-US" b="1" dirty="0">
                <a:latin typeface="Cambria"/>
                <a:ea typeface="Cambria"/>
              </a:rPr>
              <a:t>70%</a:t>
            </a:r>
            <a:r>
              <a:rPr lang="en-US" dirty="0">
                <a:latin typeface="Cambria"/>
                <a:ea typeface="Cambria"/>
              </a:rPr>
              <a:t> с </a:t>
            </a:r>
            <a:r>
              <a:rPr lang="en-US" err="1">
                <a:latin typeface="Cambria"/>
                <a:ea typeface="Cambria"/>
              </a:rPr>
              <a:t>гипотонусом</a:t>
            </a:r>
            <a:r>
              <a:rPr lang="en-US" dirty="0">
                <a:latin typeface="Cambria"/>
                <a:ea typeface="Cambria"/>
              </a:rPr>
              <a:t> - </a:t>
            </a:r>
            <a:r>
              <a:rPr lang="en-US" err="1">
                <a:latin typeface="Cambria"/>
                <a:ea typeface="Cambria"/>
              </a:rPr>
              <a:t>улучшение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мышечной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активности</a:t>
            </a:r>
            <a:r>
              <a:rPr lang="en-US" dirty="0">
                <a:latin typeface="Cambria"/>
                <a:ea typeface="Cambria"/>
              </a:rPr>
              <a:t>.</a:t>
            </a:r>
          </a:p>
          <a:p>
            <a:r>
              <a:rPr lang="en-US" b="1" dirty="0">
                <a:latin typeface="Cambria"/>
                <a:ea typeface="Cambria"/>
              </a:rPr>
              <a:t>2:</a:t>
            </a:r>
            <a:r>
              <a:rPr lang="en-US" dirty="0">
                <a:latin typeface="Cambria"/>
                <a:ea typeface="Cambria"/>
              </a:rPr>
              <a:t> Getz et al. (2012) - </a:t>
            </a:r>
            <a:r>
              <a:rPr lang="en-US" err="1">
                <a:latin typeface="Cambria"/>
                <a:ea typeface="Cambria"/>
              </a:rPr>
              <a:t>Ускорение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моторного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развития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на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b="1" dirty="0">
                <a:latin typeface="Cambria"/>
                <a:ea typeface="Cambria"/>
              </a:rPr>
              <a:t>20–30%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при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гипотонусе</a:t>
            </a:r>
            <a:r>
              <a:rPr lang="en-US" dirty="0">
                <a:latin typeface="Cambria"/>
                <a:ea typeface="Cambria"/>
              </a:rPr>
              <a:t>. </a:t>
            </a:r>
          </a:p>
          <a:p>
            <a:r>
              <a:rPr lang="en-US" b="1" dirty="0">
                <a:latin typeface="Cambria"/>
                <a:ea typeface="Cambria"/>
              </a:rPr>
              <a:t>3: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Метаанализ</a:t>
            </a:r>
            <a:r>
              <a:rPr lang="en-US" dirty="0">
                <a:latin typeface="Cambria"/>
                <a:ea typeface="Cambria"/>
              </a:rPr>
              <a:t> Vivas et al. (2020): </a:t>
            </a:r>
            <a:r>
              <a:rPr lang="en-US" err="1">
                <a:latin typeface="Cambria"/>
                <a:ea typeface="Cambria"/>
              </a:rPr>
              <a:t>Эффективно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для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коррекции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тонуса</a:t>
            </a:r>
            <a:r>
              <a:rPr lang="en-US" dirty="0">
                <a:latin typeface="Cambria"/>
                <a:ea typeface="Cambria"/>
              </a:rPr>
              <a:t> - </a:t>
            </a:r>
            <a:r>
              <a:rPr lang="en-US" err="1">
                <a:latin typeface="Cambria"/>
                <a:ea typeface="Cambria"/>
              </a:rPr>
              <a:t>уровень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доказательности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b="1" dirty="0">
                <a:latin typeface="Cambria"/>
                <a:ea typeface="Cambria"/>
              </a:rPr>
              <a:t>B</a:t>
            </a:r>
            <a:r>
              <a:rPr lang="en-US" dirty="0">
                <a:latin typeface="Cambria"/>
                <a:ea typeface="Cambria"/>
              </a:rPr>
              <a:t>.</a:t>
            </a:r>
          </a:p>
          <a:p>
            <a:r>
              <a:rPr lang="en-US" dirty="0">
                <a:latin typeface="Cambria"/>
                <a:ea typeface="Cambria"/>
              </a:rPr>
              <a:t>4: </a:t>
            </a:r>
            <a:r>
              <a:rPr lang="en-US" err="1">
                <a:latin typeface="Cambria"/>
                <a:ea typeface="Cambria"/>
              </a:rPr>
              <a:t>Долгосрочные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ээфекты</a:t>
            </a:r>
            <a:r>
              <a:rPr lang="en-US" dirty="0">
                <a:latin typeface="Cambria"/>
                <a:ea typeface="Cambria"/>
              </a:rPr>
              <a:t> (Sigmundsson, 2017) - </a:t>
            </a:r>
            <a:r>
              <a:rPr lang="en-US" err="1">
                <a:latin typeface="Cambria"/>
                <a:ea typeface="Cambria"/>
              </a:rPr>
              <a:t>лучшая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координация</a:t>
            </a:r>
            <a:r>
              <a:rPr lang="en-US" dirty="0">
                <a:latin typeface="Cambria"/>
                <a:ea typeface="Cambria"/>
              </a:rPr>
              <a:t> в 3-5 </a:t>
            </a:r>
            <a:r>
              <a:rPr lang="en-US" err="1">
                <a:latin typeface="Cambria"/>
                <a:ea typeface="Cambria"/>
              </a:rPr>
              <a:t>лет</a:t>
            </a:r>
            <a:r>
              <a:rPr lang="en-US" dirty="0">
                <a:latin typeface="Cambria"/>
                <a:ea typeface="Cambria"/>
              </a:rPr>
              <a:t> у </a:t>
            </a:r>
            <a:r>
              <a:rPr lang="en-US" err="1">
                <a:latin typeface="Cambria"/>
                <a:ea typeface="Cambria"/>
              </a:rPr>
              <a:t>детей</a:t>
            </a:r>
            <a:r>
              <a:rPr lang="en-US" dirty="0">
                <a:latin typeface="Cambria"/>
                <a:ea typeface="Cambria"/>
              </a:rPr>
              <a:t>, </a:t>
            </a:r>
            <a:r>
              <a:rPr lang="en-US" err="1">
                <a:latin typeface="Cambria"/>
                <a:ea typeface="Cambria"/>
              </a:rPr>
              <a:t>занимавшихся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err="1">
                <a:latin typeface="Cambria"/>
                <a:ea typeface="Cambria"/>
              </a:rPr>
              <a:t>плаванием</a:t>
            </a:r>
            <a:r>
              <a:rPr lang="en-US" dirty="0">
                <a:latin typeface="Cambria"/>
                <a:ea typeface="Cambria"/>
              </a:rPr>
              <a:t> с </a:t>
            </a:r>
            <a:r>
              <a:rPr lang="en-US" err="1">
                <a:latin typeface="Cambria"/>
                <a:ea typeface="Cambria"/>
              </a:rPr>
              <a:t>рождения</a:t>
            </a:r>
            <a:r>
              <a:rPr lang="en-US" dirty="0">
                <a:latin typeface="Cambria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4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70939-B492-A934-F4AB-CE5EFBA4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55601"/>
            <a:ext cx="10890929" cy="1097280"/>
          </a:xfrm>
        </p:spPr>
        <p:txBody>
          <a:bodyPr/>
          <a:lstStyle/>
          <a:p>
            <a:r>
              <a:rPr lang="ru-RU" dirty="0"/>
              <a:t>Противопоказания и 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EC3B75-D41B-2C79-A586-176593D9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72032"/>
            <a:ext cx="11175408" cy="49377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Cambria"/>
                <a:ea typeface="Cambria"/>
              </a:rPr>
              <a:t>Абсолютные:</a:t>
            </a: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Острые инфекции (отит, ОРВИ)</a:t>
            </a:r>
            <a:endParaRPr lang="ru-RU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</a:t>
            </a:r>
            <a:r>
              <a:rPr lang="ru-RU" sz="2400" dirty="0" smtClean="0">
                <a:latin typeface="Cambria"/>
                <a:ea typeface="+mn-lt"/>
                <a:cs typeface="+mn-lt"/>
              </a:rPr>
              <a:t>Гидроцефалия</a:t>
            </a:r>
            <a:endParaRPr lang="ru-RU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Эпилепсия. </a:t>
            </a:r>
            <a:endParaRPr lang="ru-RU" dirty="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ru-RU" sz="2400" b="1" dirty="0">
                <a:latin typeface="Cambria"/>
                <a:ea typeface="Cambria"/>
              </a:rPr>
              <a:t>Относительные:</a:t>
            </a: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Атопический дерматит (требуется смягчающий крем после воды)</a:t>
            </a:r>
            <a:endParaRPr lang="ru-RU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Недоношенность (&lt; 32 недель) — необходима индивидуальная программа</a:t>
            </a:r>
            <a:endParaRPr lang="ru-RU" dirty="0">
              <a:latin typeface="Cambria"/>
              <a:ea typeface="Cambria"/>
            </a:endParaRPr>
          </a:p>
          <a:p>
            <a:pPr marL="0" indent="0">
              <a:buNone/>
            </a:pPr>
            <a:r>
              <a:rPr lang="ru-RU" sz="2400" b="1" dirty="0">
                <a:latin typeface="Cambria"/>
                <a:ea typeface="Cambria"/>
              </a:rPr>
              <a:t>Риски:</a:t>
            </a: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Неправильная техника может усилить гипертонус. </a:t>
            </a:r>
            <a:endParaRPr lang="ru-RU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Переохлаждение при </a:t>
            </a:r>
            <a:r>
              <a:rPr lang="ru-RU" sz="2400" dirty="0" err="1">
                <a:latin typeface="Cambria"/>
                <a:ea typeface="+mn-lt"/>
                <a:cs typeface="+mn-lt"/>
              </a:rPr>
              <a:t>гипотонусе</a:t>
            </a:r>
            <a:r>
              <a:rPr lang="ru-RU" sz="2400" dirty="0">
                <a:latin typeface="Cambria"/>
                <a:ea typeface="+mn-lt"/>
                <a:cs typeface="+mn-lt"/>
              </a:rPr>
              <a:t> (если вода &lt; 30°C).</a:t>
            </a:r>
            <a:endParaRPr lang="ru-RU" dirty="0">
              <a:latin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70" y="923071"/>
            <a:ext cx="5198387" cy="292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2F0C3A-AFF9-D5C1-A688-75B23128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94641"/>
            <a:ext cx="10890929" cy="1097280"/>
          </a:xfrm>
        </p:spPr>
        <p:txBody>
          <a:bodyPr/>
          <a:lstStyle/>
          <a:p>
            <a:r>
              <a:rPr lang="ru-RU" dirty="0"/>
              <a:t>Как начать занятия?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BEBDF-8F8C-FBBF-54F1-AB62909F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3952"/>
            <a:ext cx="7407565" cy="35661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latin typeface="Cambria"/>
                <a:ea typeface="Cambria"/>
              </a:rPr>
              <a:t>Подготовка дома:</a:t>
            </a: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Купание в ванне с температурой 36–37°C. </a:t>
            </a:r>
          </a:p>
          <a:p>
            <a:pPr marL="0" indent="0">
              <a:buNone/>
            </a:pPr>
            <a:r>
              <a:rPr lang="ru-RU" sz="2400" b="1" dirty="0" smtClean="0">
                <a:latin typeface="Cambria"/>
                <a:ea typeface="Cambria"/>
              </a:rPr>
              <a:t>2</a:t>
            </a:r>
            <a:r>
              <a:rPr lang="ru-RU" sz="2400" b="1" dirty="0">
                <a:latin typeface="Cambria"/>
                <a:ea typeface="Cambria"/>
              </a:rPr>
              <a:t>.   Выбор бассейна:</a:t>
            </a:r>
          </a:p>
          <a:p>
            <a:pPr marL="0" indent="0">
              <a:buNone/>
            </a:pPr>
            <a:r>
              <a:rPr lang="ru-RU" sz="2400" i="1" u="sng" dirty="0">
                <a:latin typeface="Cambria"/>
                <a:ea typeface="+mn-lt"/>
                <a:cs typeface="+mn-lt"/>
              </a:rPr>
              <a:t>Критерии: </a:t>
            </a:r>
            <a:endParaRPr lang="ru-RU" sz="2400" u="sng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Дезинфекция без хлора (озонирование/УФ-обработка).</a:t>
            </a:r>
          </a:p>
          <a:p>
            <a:pPr marL="0" indent="0">
              <a:buNone/>
            </a:pPr>
            <a:r>
              <a:rPr lang="ru-RU" sz="2400" dirty="0">
                <a:latin typeface="Cambria"/>
                <a:ea typeface="+mn-lt"/>
                <a:cs typeface="+mn-lt"/>
              </a:rPr>
              <a:t>- Наличие инструктора с медицинским </a:t>
            </a:r>
            <a:r>
              <a:rPr lang="ru-RU" sz="2400" dirty="0" smtClean="0">
                <a:latin typeface="Cambria"/>
                <a:ea typeface="+mn-lt"/>
                <a:cs typeface="+mn-lt"/>
              </a:rPr>
              <a:t>образованием и знанием моторного </a:t>
            </a:r>
            <a:r>
              <a:rPr lang="ru-RU" sz="2400" dirty="0" err="1" smtClean="0">
                <a:latin typeface="Cambria"/>
                <a:ea typeface="+mn-lt"/>
                <a:cs typeface="+mn-lt"/>
              </a:rPr>
              <a:t>остеогенеза</a:t>
            </a:r>
            <a:r>
              <a:rPr lang="ru-RU" sz="2400" dirty="0" smtClean="0">
                <a:latin typeface="Cambria"/>
                <a:ea typeface="+mn-lt"/>
                <a:cs typeface="+mn-lt"/>
              </a:rPr>
              <a:t>.</a:t>
            </a:r>
            <a:endParaRPr lang="ru-RU" sz="2400" dirty="0">
              <a:latin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36" y="1579418"/>
            <a:ext cx="4842140" cy="359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B7C55-F644-3541-7F0F-DDA56E8E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1"/>
            <a:ext cx="10890929" cy="109728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033ED3-4236-6314-1CCF-3EC32C07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373632"/>
            <a:ext cx="11175408" cy="3870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600" b="1" i="1" u="sng">
                <a:latin typeface="Cambria"/>
                <a:ea typeface="+mn-lt"/>
                <a:cs typeface="+mn-lt"/>
              </a:rPr>
              <a:t>Грудничковое плавание</a:t>
            </a:r>
            <a:r>
              <a:rPr lang="ru-RU" sz="2600">
                <a:latin typeface="Cambria"/>
                <a:ea typeface="+mn-lt"/>
                <a:cs typeface="+mn-lt"/>
              </a:rPr>
              <a:t> – безопасный, эффективный и доказанный метод реабилитации при нарушениях тонуса, </a:t>
            </a:r>
            <a:r>
              <a:rPr lang="ru-RU" sz="2600" dirty="0">
                <a:latin typeface="Cambria"/>
                <a:ea typeface="+mn-lt"/>
                <a:cs typeface="+mn-lt"/>
              </a:rPr>
              <a:t>сочетающий: </a:t>
            </a:r>
            <a:endParaRPr lang="ru-RU" sz="260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600" dirty="0">
                <a:latin typeface="Cambria"/>
                <a:ea typeface="+mn-lt"/>
                <a:cs typeface="+mn-lt"/>
              </a:rPr>
              <a:t>- Физиологичное воздействие воды. </a:t>
            </a:r>
            <a:endParaRPr lang="ru-RU" sz="260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600" dirty="0">
                <a:latin typeface="Cambria"/>
                <a:ea typeface="+mn-lt"/>
                <a:cs typeface="+mn-lt"/>
              </a:rPr>
              <a:t>- Индивидуальный подход (температура, методика упражнений). </a:t>
            </a:r>
            <a:endParaRPr lang="ru-RU" sz="260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600" dirty="0">
                <a:latin typeface="Cambria"/>
                <a:ea typeface="+mn-lt"/>
                <a:cs typeface="+mn-lt"/>
              </a:rPr>
              <a:t>- Минимальные риски при контроле специалистов. </a:t>
            </a:r>
            <a:endParaRPr lang="ru-RU" sz="260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endParaRPr lang="ru-RU" sz="2200" dirty="0">
              <a:latin typeface="Cambria"/>
              <a:ea typeface="Cambria"/>
              <a:cs typeface="+mn-lt"/>
            </a:endParaRPr>
          </a:p>
          <a:p>
            <a:pPr marL="0" indent="0">
              <a:buNone/>
            </a:pPr>
            <a:r>
              <a:rPr lang="ru-RU" sz="2600" b="1">
                <a:latin typeface="Cambria"/>
                <a:ea typeface="+mn-lt"/>
                <a:cs typeface="+mn-lt"/>
              </a:rPr>
              <a:t>Рекомендации:</a:t>
            </a:r>
            <a:r>
              <a:rPr lang="ru-RU" sz="2600">
                <a:latin typeface="Cambria"/>
                <a:ea typeface="+mn-lt"/>
                <a:cs typeface="+mn-lt"/>
              </a:rPr>
              <a:t> Внедрение водных программ </a:t>
            </a:r>
            <a:r>
              <a:rPr lang="ru-RU" sz="2600" dirty="0">
                <a:latin typeface="Cambria"/>
                <a:ea typeface="+mn-lt"/>
                <a:cs typeface="+mn-lt"/>
              </a:rPr>
              <a:t>в раннюю реабилитацию (с 1–2 месяцев) под наблюдением невролога и инструктора.</a:t>
            </a:r>
            <a:endParaRPr lang="ru-RU" sz="2600">
              <a:latin typeface="Cambria"/>
            </a:endParaRPr>
          </a:p>
          <a:p>
            <a:pPr marL="0" indent="0">
              <a:buNone/>
            </a:pPr>
            <a:endParaRPr lang="ru-RU" sz="2400" dirty="0">
              <a:latin typeface="Cambria"/>
              <a:ea typeface="+mn-lt"/>
              <a:cs typeface="+mn-lt"/>
            </a:endParaRPr>
          </a:p>
          <a:p>
            <a:pPr marL="0" indent="0">
              <a:buNone/>
            </a:pPr>
            <a:endParaRPr lang="ru-RU" sz="24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6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290C87-C6CF-63C3-A87F-DE615C4F259B}"/>
              </a:ext>
            </a:extLst>
          </p:cNvPr>
          <p:cNvSpPr txBox="1"/>
          <p:nvPr/>
        </p:nvSpPr>
        <p:spPr>
          <a:xfrm>
            <a:off x="2567540" y="729773"/>
            <a:ext cx="708152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ambria"/>
                <a:ea typeface="Cambria"/>
              </a:rPr>
              <a:t>БЛАГОДАРЮ ЗА ВНИМАНИЕ!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0" y="-2"/>
            <a:ext cx="12204300" cy="68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1287" y="-2"/>
            <a:ext cx="9190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E6B03D-2437-A2C9-DBAE-635A5E3D1214}"/>
              </a:ext>
            </a:extLst>
          </p:cNvPr>
          <p:cNvSpPr txBox="1"/>
          <p:nvPr/>
        </p:nvSpPr>
        <p:spPr>
          <a:xfrm>
            <a:off x="528320" y="318987"/>
            <a:ext cx="6595494" cy="10972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Актуальность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проблемы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53FE100-D0AB-4AE2-824B-60CFA31EC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E153C1-7B0A-30E1-E75A-70F3CAF3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235034"/>
            <a:ext cx="6938884" cy="5631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>
                <a:latin typeface="Cambria"/>
                <a:ea typeface="Cambria"/>
              </a:rPr>
              <a:t>Проблема</a:t>
            </a:r>
            <a:r>
              <a:rPr lang="en-US" sz="2400" b="1" dirty="0">
                <a:latin typeface="Cambria"/>
                <a:ea typeface="Cambria"/>
              </a:rPr>
              <a:t>:</a:t>
            </a:r>
            <a:endParaRPr lang="ru-RU" sz="2400" dirty="0"/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Cambria"/>
                <a:ea typeface="Cambria"/>
              </a:rPr>
              <a:t>30-40% </a:t>
            </a:r>
            <a:r>
              <a:rPr lang="en-US" sz="2400" dirty="0" err="1">
                <a:latin typeface="Cambria"/>
                <a:ea typeface="Cambria"/>
              </a:rPr>
              <a:t>новорождённых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имеют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нарушения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мышечного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тонуса</a:t>
            </a:r>
            <a:r>
              <a:rPr lang="en-US" sz="2400" dirty="0">
                <a:latin typeface="Cambria"/>
                <a:ea typeface="Cambria"/>
              </a:rPr>
              <a:t> (</a:t>
            </a:r>
            <a:r>
              <a:rPr lang="en-US" sz="2400" dirty="0" err="1">
                <a:latin typeface="Cambria"/>
                <a:ea typeface="Cambria"/>
              </a:rPr>
              <a:t>гипертонус</a:t>
            </a:r>
            <a:r>
              <a:rPr lang="en-US" sz="2400" dirty="0">
                <a:latin typeface="Cambria"/>
                <a:ea typeface="Cambria"/>
              </a:rPr>
              <a:t>/</a:t>
            </a:r>
            <a:r>
              <a:rPr lang="en-US" sz="2400" dirty="0" err="1">
                <a:latin typeface="Cambria"/>
                <a:ea typeface="Cambria"/>
              </a:rPr>
              <a:t>гипотонус</a:t>
            </a:r>
            <a:r>
              <a:rPr lang="en-US" sz="2400" dirty="0">
                <a:latin typeface="Cambria"/>
                <a:ea typeface="Cambria"/>
              </a:rPr>
              <a:t>) - </a:t>
            </a:r>
            <a:r>
              <a:rPr lang="en-US" sz="2400" dirty="0" err="1">
                <a:latin typeface="Cambria"/>
                <a:ea typeface="Cambria"/>
              </a:rPr>
              <a:t>по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данным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международных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исследований</a:t>
            </a:r>
            <a:r>
              <a:rPr lang="en-US" sz="2400" dirty="0">
                <a:latin typeface="Cambria"/>
                <a:ea typeface="Cambri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Cambria"/>
                <a:ea typeface="Cambria"/>
              </a:rPr>
              <a:t>Риск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задержки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моторного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развития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без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коррекции</a:t>
            </a:r>
            <a:r>
              <a:rPr lang="en-US" sz="2400" dirty="0">
                <a:latin typeface="Cambria"/>
                <a:ea typeface="Cambria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>
                <a:latin typeface="Cambria"/>
                <a:ea typeface="Cambria"/>
              </a:rPr>
              <a:t>Решение</a:t>
            </a:r>
            <a:r>
              <a:rPr lang="en-US" sz="2400" b="1" dirty="0">
                <a:latin typeface="Cambria"/>
                <a:ea typeface="Cambria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Cambria"/>
                <a:ea typeface="Cambria"/>
              </a:rPr>
              <a:t>Грудничковое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плавание</a:t>
            </a:r>
            <a:r>
              <a:rPr lang="en-US" sz="2400" dirty="0">
                <a:latin typeface="Cambria"/>
                <a:ea typeface="Cambria"/>
              </a:rPr>
              <a:t> - </a:t>
            </a:r>
            <a:r>
              <a:rPr lang="en-US" sz="2400" dirty="0" err="1">
                <a:latin typeface="Cambria"/>
                <a:ea typeface="Cambria"/>
              </a:rPr>
              <a:t>немедикаментозный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метод</a:t>
            </a:r>
            <a:r>
              <a:rPr lang="en-US" sz="2400" dirty="0">
                <a:latin typeface="Cambria"/>
                <a:ea typeface="Cambria"/>
              </a:rPr>
              <a:t> с </a:t>
            </a:r>
            <a:r>
              <a:rPr lang="en-US" sz="2400" dirty="0" err="1">
                <a:latin typeface="Cambria"/>
                <a:ea typeface="Cambria"/>
              </a:rPr>
              <a:t>доказанной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эффективностью</a:t>
            </a:r>
            <a:r>
              <a:rPr lang="en-US" sz="2400" dirty="0">
                <a:latin typeface="Cambria"/>
                <a:ea typeface="Cambria"/>
              </a:rPr>
              <a:t>.</a:t>
            </a:r>
          </a:p>
          <a:p>
            <a:pPr marL="0" indent="0">
              <a:lnSpc>
                <a:spcPct val="110000"/>
              </a:lnSpc>
            </a:pPr>
            <a:endParaRPr lang="en-US" b="1" dirty="0"/>
          </a:p>
          <a:p>
            <a:pPr marL="0" indent="0">
              <a:lnSpc>
                <a:spcPct val="110000"/>
              </a:lnSpc>
            </a:pPr>
            <a:endParaRPr lang="en-US" b="1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9C42BE84-A161-CD17-ABE9-A9691ACD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90" r="23039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8209-4112-6A66-9930-138B6C6070D3}"/>
              </a:ext>
            </a:extLst>
          </p:cNvPr>
          <p:cNvSpPr txBox="1"/>
          <p:nvPr/>
        </p:nvSpPr>
        <p:spPr>
          <a:xfrm>
            <a:off x="4635500" y="622300"/>
            <a:ext cx="7213010" cy="10972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Цели</a:t>
            </a:r>
            <a:r>
              <a:rPr lang="en-US" sz="4000" b="1" dirty="0">
                <a:latin typeface="+mj-lt"/>
                <a:ea typeface="+mj-ea"/>
                <a:cs typeface="+mj-cs"/>
              </a:rPr>
              <a:t> и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задачи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исследования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 descr="Picture background">
            <a:extLst>
              <a:ext uri="{FF2B5EF4-FFF2-40B4-BE49-F238E27FC236}">
                <a16:creationId xmlns="" xmlns:a16="http://schemas.microsoft.com/office/drawing/2014/main" id="{9EA1A43A-C069-35CD-AF45-26B6D5E3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51" r="10252" b="1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8052531-D50B-3899-B150-D05525F4F2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BF3C82-E3D1-2A6D-B220-26574E6A21E4}"/>
              </a:ext>
            </a:extLst>
          </p:cNvPr>
          <p:cNvSpPr txBox="1"/>
          <p:nvPr/>
        </p:nvSpPr>
        <p:spPr>
          <a:xfrm>
            <a:off x="4635500" y="1528336"/>
            <a:ext cx="7378110" cy="50489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2400" b="1" dirty="0" err="1">
                <a:latin typeface="Cambria"/>
                <a:ea typeface="Cambria"/>
              </a:rPr>
              <a:t>Цель</a:t>
            </a:r>
            <a:r>
              <a:rPr lang="en-US" sz="2400" b="1" dirty="0">
                <a:latin typeface="Cambria"/>
                <a:ea typeface="Cambria"/>
              </a:rPr>
              <a:t>:</a:t>
            </a:r>
            <a:endParaRPr lang="en-US" sz="2400" dirty="0">
              <a:latin typeface="Cambria"/>
              <a:ea typeface="Cambria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/>
                <a:ea typeface="Cambria"/>
              </a:rPr>
              <a:t>Оценить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эффективность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грудничкового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плавания</a:t>
            </a:r>
            <a:r>
              <a:rPr lang="en-US" sz="2400" dirty="0">
                <a:latin typeface="Cambria"/>
                <a:ea typeface="Cambria"/>
              </a:rPr>
              <a:t> в </a:t>
            </a:r>
            <a:r>
              <a:rPr lang="en-US" sz="2400" dirty="0" err="1">
                <a:latin typeface="Cambria"/>
                <a:ea typeface="Cambria"/>
              </a:rPr>
              <a:t>нормализации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мышечного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тонуса</a:t>
            </a:r>
            <a:r>
              <a:rPr lang="en-US" sz="2400" dirty="0">
                <a:latin typeface="Cambria"/>
                <a:ea typeface="Cambria"/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endParaRPr lang="en-US" sz="2400" dirty="0">
              <a:latin typeface="Cambria"/>
              <a:ea typeface="Cambria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2400" b="1" dirty="0" err="1">
                <a:latin typeface="Cambria"/>
                <a:ea typeface="Cambria"/>
              </a:rPr>
              <a:t>Задачи</a:t>
            </a:r>
            <a:r>
              <a:rPr lang="en-US" sz="2400" b="1" dirty="0">
                <a:latin typeface="Cambria"/>
                <a:ea typeface="Cambria"/>
              </a:rPr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2400" dirty="0">
                <a:latin typeface="Cambria"/>
                <a:ea typeface="Cambria"/>
              </a:rPr>
              <a:t>1. </a:t>
            </a:r>
            <a:r>
              <a:rPr lang="en-US" sz="2400" dirty="0" err="1">
                <a:latin typeface="Cambria"/>
                <a:ea typeface="Cambria"/>
              </a:rPr>
              <a:t>Изучить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механизмы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воздействия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воды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на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тонус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мышц</a:t>
            </a:r>
            <a:r>
              <a:rPr lang="en-US" sz="2400" dirty="0">
                <a:latin typeface="Cambria"/>
                <a:ea typeface="Cambria"/>
              </a:rPr>
              <a:t>. 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ru-RU" sz="2400" dirty="0">
                <a:latin typeface="Cambria"/>
                <a:ea typeface="Cambria"/>
              </a:rPr>
              <a:t>2</a:t>
            </a:r>
            <a:r>
              <a:rPr lang="en-US" sz="2400" dirty="0" smtClean="0">
                <a:latin typeface="Cambria"/>
                <a:ea typeface="Cambria"/>
              </a:rPr>
              <a:t>. </a:t>
            </a:r>
            <a:r>
              <a:rPr lang="en-US" sz="2400" dirty="0" err="1">
                <a:latin typeface="Cambria"/>
                <a:ea typeface="Cambria"/>
              </a:rPr>
              <a:t>Разработать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методики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для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гипер</a:t>
            </a:r>
            <a:r>
              <a:rPr lang="en-US" sz="2400" dirty="0">
                <a:latin typeface="Cambria"/>
                <a:ea typeface="Cambria"/>
              </a:rPr>
              <a:t>- и </a:t>
            </a:r>
            <a:r>
              <a:rPr lang="en-US" sz="2400" dirty="0" err="1">
                <a:latin typeface="Cambria"/>
                <a:ea typeface="Cambria"/>
              </a:rPr>
              <a:t>гипотонуса</a:t>
            </a:r>
            <a:r>
              <a:rPr lang="en-US" sz="2400" dirty="0">
                <a:latin typeface="Cambria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8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A32281-23A0-4A49-B381-144FF74B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274321"/>
            <a:ext cx="10890929" cy="1097280"/>
          </a:xfrm>
        </p:spPr>
        <p:txBody>
          <a:bodyPr/>
          <a:lstStyle/>
          <a:p>
            <a:r>
              <a:rPr lang="ru-RU" dirty="0"/>
              <a:t>Грудничковое плавание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F6EA84-A518-0854-5D62-E9B4F0B9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34" y="1385507"/>
            <a:ext cx="11744961" cy="35661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highlight>
                  <a:srgbClr val="FFFF00"/>
                </a:highlight>
              </a:rPr>
              <a:t>Грудничковое плавание</a:t>
            </a:r>
            <a:r>
              <a:rPr lang="ru-RU" sz="2400" b="1" dirty="0"/>
              <a:t> </a:t>
            </a:r>
            <a:r>
              <a:rPr lang="ru-RU" sz="2400" dirty="0"/>
              <a:t>— это комплекс оздоровительно-укрепляющих упражнений,  для детей от 2 недель до 12 </a:t>
            </a:r>
            <a:r>
              <a:rPr lang="ru-RU" sz="2400" dirty="0" err="1"/>
              <a:t>мес</a:t>
            </a:r>
            <a:r>
              <a:rPr lang="ru-RU" sz="2400" dirty="0"/>
              <a:t>, направленных на общее физическое (стимуляция моторного развития, коррекция мышечного тонуса, укрепление дыхательной и сердечно-сосудистой системы), а также психологическое развитие ребенка. </a:t>
            </a:r>
          </a:p>
          <a:p>
            <a:pPr marL="0" indent="0">
              <a:buNone/>
            </a:pPr>
            <a:r>
              <a:rPr lang="ru-RU" sz="2400" b="1" u="sng" dirty="0"/>
              <a:t>Ключевые принципы:</a:t>
            </a:r>
            <a:endParaRPr lang="ru-RU" sz="2400" u="sng" dirty="0"/>
          </a:p>
          <a:p>
            <a:pPr marL="457200" indent="-457200">
              <a:buAutoNum type="arabicPeriod"/>
            </a:pPr>
            <a:r>
              <a:rPr lang="ru-RU" sz="2400" dirty="0"/>
              <a:t>Использование врожденных </a:t>
            </a:r>
            <a:r>
              <a:rPr lang="ru-RU" sz="2400" dirty="0" smtClean="0"/>
              <a:t>рефлексов </a:t>
            </a:r>
            <a:r>
              <a:rPr lang="ru-RU" sz="2400" dirty="0"/>
              <a:t>(</a:t>
            </a:r>
            <a:r>
              <a:rPr lang="ru-RU" sz="2400" dirty="0" smtClean="0"/>
              <a:t>плавательный, дыхательный, толчковый)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Постепенная адаптация к воде (от поддержки к </a:t>
            </a:r>
            <a:r>
              <a:rPr lang="ru-RU" sz="2400" dirty="0" smtClean="0"/>
              <a:t>самостоятельному движению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51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="" xmlns:a16="http://schemas.microsoft.com/office/drawing/2014/main" id="{063F27BC-7079-4FF7-8F7C-ABC82FA3C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54EA7F-9681-EFA2-71D8-6EFC0632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7" y="1297380"/>
            <a:ext cx="2939145" cy="1569516"/>
          </a:xfrm>
        </p:spPr>
        <p:txBody>
          <a:bodyPr anchor="t">
            <a:normAutofit/>
          </a:bodyPr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D408E-8D53-4F7C-722D-24C4A248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737" y="165305"/>
            <a:ext cx="8573880" cy="60383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500" dirty="0">
                <a:latin typeface="Cambria"/>
                <a:ea typeface="+mn-lt"/>
                <a:cs typeface="+mn-lt"/>
              </a:rPr>
              <a:t> Способность грудного ребенка к плаванию была известна людям с древних времен. В Каире в Музее древнего египетского искусства хранятся папирусы с изображением плавающих детей, относящиеся ко второму тысячелетию до нашей эры.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 dirty="0">
                <a:latin typeface="Cambria"/>
                <a:ea typeface="+mn-lt"/>
                <a:cs typeface="+mn-lt"/>
              </a:rPr>
              <a:t> И в наше время отдельные энтузиасты спорта успешно обучали своих грудных детей плаванию. Например, в середине 1960х </a:t>
            </a:r>
            <a:r>
              <a:rPr lang="ru-RU" sz="1500" dirty="0" err="1">
                <a:latin typeface="Cambria"/>
                <a:ea typeface="+mn-lt"/>
                <a:cs typeface="+mn-lt"/>
              </a:rPr>
              <a:t>гг</a:t>
            </a:r>
            <a:r>
              <a:rPr lang="ru-RU" sz="1500" dirty="0">
                <a:latin typeface="Cambria"/>
                <a:ea typeface="+mn-lt"/>
                <a:cs typeface="+mn-lt"/>
              </a:rPr>
              <a:t> многие газеты мира (в том числе и советские) сообщали как о редкой сенсации об эксперименте известных австралийских тренеров по плаванию супругов </a:t>
            </a:r>
            <a:r>
              <a:rPr lang="ru-RU" sz="1500" dirty="0" err="1">
                <a:latin typeface="Cambria"/>
                <a:ea typeface="+mn-lt"/>
                <a:cs typeface="+mn-lt"/>
              </a:rPr>
              <a:t>Тиммерманс</a:t>
            </a:r>
            <a:r>
              <a:rPr lang="ru-RU" sz="1500" dirty="0">
                <a:latin typeface="Cambria"/>
                <a:ea typeface="+mn-lt"/>
                <a:cs typeface="+mn-lt"/>
              </a:rPr>
              <a:t>, обучивших плавать 4-месячную дочь Андреа, причем первые уроки плавания родители провели с Андреа в домашней ванне на третьей неделе ее жизни. И когда у них родился второй ребенок — сын Марк, они стали обучать его плаванию уже с конца первой недели после рождения. К 6-месячному возрасту Андреа и Марк могли самостоятельно держаться на воде до 15—20 мин. и свободно проплывать по нескольку сот метров.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500" dirty="0">
                <a:latin typeface="Cambria"/>
                <a:ea typeface="+mn-lt"/>
                <a:cs typeface="+mn-lt"/>
              </a:rPr>
              <a:t> За несколько лет до этого, прогремевшего на весь мир случая у студента института физической культуры в Москве водолаза И. Б. </a:t>
            </a:r>
            <a:r>
              <a:rPr lang="ru-RU" sz="1500" dirty="0" err="1">
                <a:latin typeface="Cambria"/>
                <a:ea typeface="+mn-lt"/>
                <a:cs typeface="+mn-lt"/>
              </a:rPr>
              <a:t>Чарковского</a:t>
            </a:r>
            <a:r>
              <a:rPr lang="ru-RU" sz="1500" dirty="0">
                <a:latin typeface="Cambria"/>
                <a:ea typeface="+mn-lt"/>
                <a:cs typeface="+mn-lt"/>
              </a:rPr>
              <a:t> родилась дочь Вета. Родилась преждевременно, физически ослабленной. Вес ее был почти в 2 раза меньше средней нормы — всего 1600 г. С первых же дней после рождения она находилась в особых условиях, созданных отцом: с помощью надувных приспособлений он устроил ей ложе в наполненной водой теплой ванне, где она спала и бодрствовала, обучалась плаванию и нырянию. На 4-м месяцу жизни Вета имела нормальный вес и по показателям физического развития обогнала хорошо развивающихся ровесниц. В полгода она уже свободно плавала и ныряла, выросла крепкой и здоровой девушкой. Подобные примеры все чаще и чаще просачивались в мировую прессу. Они находили подражателей в Японии, США, Великобритании, ФРГ, Голландии и ряде других стран. И все же это были единичные случаи. 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000" dirty="0">
              <a:latin typeface="Cambria"/>
              <a:ea typeface="Cambria"/>
            </a:endParaRPr>
          </a:p>
        </p:txBody>
      </p:sp>
      <p:pic>
        <p:nvPicPr>
          <p:cNvPr id="120" name="Рисунок 119" descr="Picture background">
            <a:extLst>
              <a:ext uri="{FF2B5EF4-FFF2-40B4-BE49-F238E27FC236}">
                <a16:creationId xmlns="" xmlns:a16="http://schemas.microsoft.com/office/drawing/2014/main" id="{5286A77A-0E75-83AB-C130-A8501FB9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24" r="8200" b="2"/>
          <a:stretch/>
        </p:blipFill>
        <p:spPr>
          <a:xfrm>
            <a:off x="190717" y="3445327"/>
            <a:ext cx="3425726" cy="2766041"/>
          </a:xfrm>
          <a:prstGeom prst="rect">
            <a:avLst/>
          </a:prstGeom>
        </p:spPr>
      </p:pic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540DBD50-3CB1-A513-2321-1891E3F09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53FE100-D0AB-4AE2-824B-60CFA31EC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80C75A5A-4B0A-C326-6014-205E1E54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0" r="39580" b="-1"/>
          <a:stretch/>
        </p:blipFill>
        <p:spPr>
          <a:xfrm>
            <a:off x="7508965" y="10"/>
            <a:ext cx="4683035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84AE4-B553-9BBB-01FB-467975C5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7" y="213613"/>
            <a:ext cx="5852160" cy="1097280"/>
          </a:xfrm>
        </p:spPr>
        <p:txBody>
          <a:bodyPr anchor="t">
            <a:normAutofit/>
          </a:bodyPr>
          <a:lstStyle/>
          <a:p>
            <a:r>
              <a:rPr lang="ru-RU" dirty="0"/>
              <a:t>ИСТОРИЯ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3DDFC9-C59D-020E-0D02-67984852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27" y="1084311"/>
            <a:ext cx="7354072" cy="52107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500">
                <a:latin typeface="Cambria"/>
                <a:ea typeface="+mn-lt"/>
                <a:cs typeface="+mn-lt"/>
              </a:rPr>
              <a:t> </a:t>
            </a:r>
            <a:r>
              <a:rPr lang="ru-RU" sz="1500" dirty="0">
                <a:latin typeface="Cambria"/>
                <a:ea typeface="+mn-lt"/>
                <a:cs typeface="+mn-lt"/>
              </a:rPr>
              <a:t>Так продолжалось до тех пор, пока учеными раз личных направлений, врачами-педиатрами, специалистами по плаванию не были организованы научные исследования, тщательное и разностороннее изучение влияния на детский организм регулярных занятий по плаванию. Произошло это во второй половине шести десятых годов. </a:t>
            </a:r>
            <a:endParaRPr lang="ru-RU" sz="1500">
              <a:latin typeface="Cambria"/>
              <a:ea typeface="Cambria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500">
                <a:latin typeface="Cambria"/>
                <a:ea typeface="+mn-lt"/>
                <a:cs typeface="+mn-lt"/>
              </a:rPr>
              <a:t> </a:t>
            </a:r>
            <a:r>
              <a:rPr lang="ru-RU" sz="1500" dirty="0">
                <a:latin typeface="Cambria"/>
                <a:ea typeface="+mn-lt"/>
                <a:cs typeface="+mn-lt"/>
              </a:rPr>
              <a:t>На базе педиатрической клиники Мюнхенского медицинского института был создан Экспериментальный научно-исследовательский институт детского плавания. Здесь под руководством известного педиатра профессора К- Битке и опытного специалиста по плаванию X. </a:t>
            </a:r>
            <a:r>
              <a:rPr lang="ru-RU" sz="1500" err="1">
                <a:latin typeface="Cambria"/>
                <a:ea typeface="+mn-lt"/>
                <a:cs typeface="+mn-lt"/>
              </a:rPr>
              <a:t>Бауэрмайстера</a:t>
            </a:r>
            <a:r>
              <a:rPr lang="ru-RU" sz="1500" dirty="0">
                <a:latin typeface="Cambria"/>
                <a:ea typeface="+mn-lt"/>
                <a:cs typeface="+mn-lt"/>
              </a:rPr>
              <a:t>, при участии ученых — физиологов, гигиенистов, биохимиков, терапевтов, опытных спортивных врачей и преподавателей плавания более 3 лет обучали плаванию детей в возрасте от нескольких месяцев до 2—3 лет в небольших ваннах и специальных детских бассейнах. В обшей сложности под постоянным научным наблюдением находилось 669 мальчиков и девочек, регулярно занимавшихся плаванием. </a:t>
            </a:r>
            <a:endParaRPr lang="ru-RU" sz="1500">
              <a:latin typeface="Cambria"/>
              <a:ea typeface="Cambria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500">
                <a:latin typeface="Cambria"/>
                <a:ea typeface="+mn-lt"/>
                <a:cs typeface="+mn-lt"/>
              </a:rPr>
              <a:t> </a:t>
            </a:r>
            <a:r>
              <a:rPr lang="ru-RU" sz="1500" dirty="0">
                <a:latin typeface="Cambria"/>
                <a:ea typeface="+mn-lt"/>
                <a:cs typeface="+mn-lt"/>
              </a:rPr>
              <a:t>Приступая к экспериментальной работе, институт поставил целью выяснить: возможно ли обучать плаванию детей в грудном возрасте; полезны ли эти занятия для здоровья; целесообразно ли дать широкую дорогу этому средству. Прошло 3 года. Результаты эксперимента превзошли самые смелые предположения. Была доказана и научно обоснована не только возможность обучения плаванию детей грудного возраста, но и огромная оздоровительная роль регулярных занятий плаванием.</a:t>
            </a:r>
            <a:endParaRPr lang="ru-RU" sz="1500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281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DBDA151C-5770-45E4-AAFF-59E7F403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820C90-8A11-78C9-F5E2-11FB3FC9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37" y="351182"/>
            <a:ext cx="10847494" cy="1171069"/>
          </a:xfrm>
        </p:spPr>
        <p:txBody>
          <a:bodyPr anchor="t">
            <a:normAutofit fontScale="90000"/>
          </a:bodyPr>
          <a:lstStyle/>
          <a:p>
            <a:r>
              <a:rPr lang="ru-RU" sz="3700"/>
              <a:t>Гипертонус и гипотонус мышц новорожденных</a:t>
            </a: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="" xmlns:a16="http://schemas.microsoft.com/office/drawing/2014/main" id="{5B0046F8-68D1-8928-C771-FB476CB3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5" y="2610323"/>
            <a:ext cx="5648193" cy="29653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DCC37D-412F-E291-5F9A-E0855954D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269" y="1119440"/>
            <a:ext cx="5995324" cy="5093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Cambria"/>
                <a:ea typeface="+mn-lt"/>
                <a:cs typeface="+mn-lt"/>
              </a:rPr>
              <a:t> </a:t>
            </a:r>
            <a:r>
              <a:rPr lang="ru-RU" sz="1600" b="1" dirty="0">
                <a:latin typeface="Cambria"/>
                <a:ea typeface="+mn-lt"/>
                <a:cs typeface="+mn-lt"/>
              </a:rPr>
              <a:t>Мышечный тонус</a:t>
            </a:r>
            <a:r>
              <a:rPr lang="ru-RU" sz="1600" dirty="0">
                <a:latin typeface="Cambria"/>
                <a:ea typeface="+mn-lt"/>
                <a:cs typeface="+mn-lt"/>
              </a:rPr>
              <a:t> — рефлекторное напряжение </a:t>
            </a:r>
            <a:r>
              <a:rPr lang="ru-RU" sz="1600" dirty="0">
                <a:latin typeface="Cambria"/>
                <a:ea typeface="Cambria"/>
                <a:cs typeface="+mn-lt"/>
              </a:rPr>
              <a:t>мышц, контролируемое ЦНС и зависящее также от происходящих в мышце метаболических процессов. Снижение или отсутствие тонуса называют гипотонией или атонией мышц соответственно, нормальный тонус- </a:t>
            </a:r>
            <a:r>
              <a:rPr lang="ru-RU" sz="1600" dirty="0" err="1">
                <a:latin typeface="Cambria"/>
                <a:ea typeface="Cambria"/>
                <a:cs typeface="+mn-lt"/>
              </a:rPr>
              <a:t>нормотонией</a:t>
            </a:r>
            <a:r>
              <a:rPr lang="ru-RU" sz="1600" dirty="0">
                <a:latin typeface="Cambria"/>
                <a:ea typeface="Cambria"/>
                <a:cs typeface="+mn-lt"/>
              </a:rPr>
              <a:t> мышц, высокий тонус — мышечной гипертонией.</a:t>
            </a:r>
            <a:endParaRPr lang="ru-RU" sz="16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Cambria"/>
                <a:ea typeface="+mn-lt"/>
                <a:cs typeface="+mn-lt"/>
              </a:rPr>
              <a:t> </a:t>
            </a:r>
            <a:r>
              <a:rPr lang="ru-RU" sz="1600" b="1" dirty="0">
                <a:latin typeface="Cambria"/>
                <a:ea typeface="+mn-lt"/>
                <a:cs typeface="+mn-lt"/>
              </a:rPr>
              <a:t>Нарушения мышечного тонуса у новорожденных</a:t>
            </a:r>
            <a:r>
              <a:rPr lang="ru-RU" sz="1600" dirty="0">
                <a:latin typeface="Cambria"/>
                <a:ea typeface="+mn-lt"/>
                <a:cs typeface="+mn-lt"/>
              </a:rPr>
              <a:t> – обширная группа двигательных расстройств, проявляющихся с момента рождения и характеризующихся изменением степени напряженности мышц. </a:t>
            </a:r>
            <a:endParaRPr lang="ru-RU" sz="1600" dirty="0">
              <a:latin typeface="Cambria"/>
              <a:ea typeface="Cambri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Cambria"/>
                <a:ea typeface="+mn-lt"/>
                <a:cs typeface="+mn-lt"/>
              </a:rPr>
              <a:t> Двигательные расстройства проявляются либо чрезмерной мышечной напряженностью, либо неадекватной расслабленностью. Оба варианта сопровождаются трудностями, связанными с питанием малыша, плохим сном, </a:t>
            </a:r>
            <a:r>
              <a:rPr lang="ru-RU" sz="1600" dirty="0" smtClean="0">
                <a:latin typeface="Cambria"/>
                <a:ea typeface="+mn-lt"/>
                <a:cs typeface="+mn-lt"/>
              </a:rPr>
              <a:t>беспокойством.</a:t>
            </a:r>
            <a:r>
              <a:rPr lang="ru-RU" sz="1100" dirty="0">
                <a:latin typeface="Cambria"/>
                <a:ea typeface="Cambria"/>
              </a:rPr>
              <a:t> 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100" dirty="0">
              <a:latin typeface="Cambria"/>
              <a:ea typeface="Cambria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100" dirty="0">
              <a:latin typeface="Grandview Display"/>
              <a:ea typeface="Cambria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EA0F4A6-3CC9-C9E2-BA02-58FA29F7D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A12DA8-C87B-FABC-8BF1-0DA44A42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08" y="11875"/>
            <a:ext cx="11849232" cy="1097280"/>
          </a:xfrm>
        </p:spPr>
        <p:txBody>
          <a:bodyPr>
            <a:normAutofit/>
          </a:bodyPr>
          <a:lstStyle/>
          <a:p>
            <a:r>
              <a:rPr lang="ru-RU" sz="3200" dirty="0"/>
              <a:t>Гипертонус и </a:t>
            </a:r>
            <a:r>
              <a:rPr lang="ru-RU" sz="3200" dirty="0" err="1"/>
              <a:t>гипотонус</a:t>
            </a:r>
            <a:r>
              <a:rPr lang="ru-RU" sz="3200" dirty="0"/>
              <a:t> мышц новорождённых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41EB5646-ECC2-CF60-B5AD-0C5B49A60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17279"/>
              </p:ext>
            </p:extLst>
          </p:nvPr>
        </p:nvGraphicFramePr>
        <p:xfrm>
          <a:off x="253999" y="927652"/>
          <a:ext cx="11717334" cy="593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778">
                  <a:extLst>
                    <a:ext uri="{9D8B030D-6E8A-4147-A177-3AD203B41FA5}">
                      <a16:colId xmlns="" xmlns:a16="http://schemas.microsoft.com/office/drawing/2014/main" val="3395558393"/>
                    </a:ext>
                  </a:extLst>
                </a:gridCol>
                <a:gridCol w="3905778">
                  <a:extLst>
                    <a:ext uri="{9D8B030D-6E8A-4147-A177-3AD203B41FA5}">
                      <a16:colId xmlns="" xmlns:a16="http://schemas.microsoft.com/office/drawing/2014/main" val="1775944433"/>
                    </a:ext>
                  </a:extLst>
                </a:gridCol>
                <a:gridCol w="3905778">
                  <a:extLst>
                    <a:ext uri="{9D8B030D-6E8A-4147-A177-3AD203B41FA5}">
                      <a16:colId xmlns="" xmlns:a16="http://schemas.microsoft.com/office/drawing/2014/main" val="4172504946"/>
                    </a:ext>
                  </a:extLst>
                </a:gridCol>
              </a:tblGrid>
              <a:tr h="4206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Гипертонус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err="1"/>
                        <a:t>Гипотонус</a:t>
                      </a:r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7584548"/>
                  </a:ext>
                </a:extLst>
              </a:tr>
              <a:tr h="1402066">
                <a:tc>
                  <a:txBody>
                    <a:bodyPr/>
                    <a:lstStyle/>
                    <a:p>
                      <a:r>
                        <a:rPr lang="ru-RU" sz="2000" b="1" dirty="0"/>
                        <a:t>Определение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u="none" strike="noStrike" noProof="0" dirty="0">
                          <a:solidFill>
                            <a:srgbClr val="000000"/>
                          </a:solidFill>
                        </a:rPr>
                        <a:t>Состояние, когда мышцы находятся в повышенном тонусе даже в спокойном состоянии и во время сна, чрезмерное напряжение мышц, скованность движений.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u="none" strike="noStrike" noProof="0" dirty="0"/>
                        <a:t>Сниженный мышечный тонус, вялость, слабость.</a:t>
                      </a:r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4690996"/>
                  </a:ext>
                </a:extLst>
              </a:tr>
              <a:tr h="1920825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Перинатальная энцефалопатия (ПЭП).</a:t>
                      </a:r>
                      <a:endParaRPr lang="ru-RU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Родовая травма.</a:t>
                      </a:r>
                      <a:endParaRPr lang="ru-RU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Гипоксия.</a:t>
                      </a:r>
                      <a:endParaRPr lang="ru-RU" sz="160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ДЦП (спастические формы).</a:t>
                      </a:r>
                      <a:endParaRPr lang="ru-RU" sz="1600" dirty="0"/>
                    </a:p>
                    <a:p>
                      <a:pPr lvl="0">
                        <a:buNone/>
                      </a:pPr>
                      <a:r>
                        <a:rPr lang="ru-RU" sz="1600" u="none" strike="noStrike" noProof="0" dirty="0"/>
                        <a:t>- Физиологическая незрелость (до 3–4 мес.)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Врождённые синдромы (Дауна, </a:t>
                      </a:r>
                      <a:r>
                        <a:rPr lang="ru-RU" sz="1600" u="none" strike="noStrike" noProof="0" err="1"/>
                        <a:t>Прадера</a:t>
                      </a:r>
                      <a:r>
                        <a:rPr lang="ru-RU" sz="1600" u="none" strike="noStrike" noProof="0" dirty="0"/>
                        <a:t>-Вилли и др.).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Гипоксически-ишемическое поражение ЦНС.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Неврологические нарушения.</a:t>
                      </a:r>
                      <a:endParaRPr lang="ru-RU" sz="1600"/>
                    </a:p>
                    <a:p>
                      <a:pPr lvl="0">
                        <a:buNone/>
                      </a:pPr>
                      <a:r>
                        <a:rPr lang="ru-RU" sz="1600" u="none" strike="noStrike" noProof="0" dirty="0"/>
                        <a:t>- Метаболические заболевания</a:t>
                      </a:r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9296994"/>
                  </a:ext>
                </a:extLst>
              </a:tr>
              <a:tr h="2187225">
                <a:tc>
                  <a:txBody>
                    <a:bodyPr/>
                    <a:lstStyle/>
                    <a:p>
                      <a:r>
                        <a:rPr lang="ru-RU" sz="2000" b="1" dirty="0"/>
                        <a:t>Основные симптомы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Руки и ноги согнуты, трудно разогнуть.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Кулачки сжаты даже в покое.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Ребёнок выгибается дугой.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Повышенная возбудимость, частый плач.</a:t>
                      </a:r>
                      <a:endParaRPr lang="ru-RU" sz="1600"/>
                    </a:p>
                    <a:p>
                      <a:pPr lvl="0">
                        <a:buNone/>
                      </a:pPr>
                      <a:r>
                        <a:rPr lang="ru-RU" sz="1600" u="none" strike="noStrike" noProof="0" dirty="0"/>
                        <a:t>- Задержка моторного развития (позже переворачивается, садится)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Вялые, "распластанные" конечности.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Слабый сосательный рефлекс.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Запаздывание реакций (например, не сразу хватает палец).</a:t>
                      </a:r>
                      <a:endParaRPr lang="ru-RU" sz="16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noProof="0" dirty="0"/>
                        <a:t>- Позднее удержание головы, перевороты.</a:t>
                      </a:r>
                      <a:endParaRPr lang="ru-RU" sz="1600"/>
                    </a:p>
                    <a:p>
                      <a:pPr lvl="0">
                        <a:buNone/>
                      </a:pPr>
                      <a:r>
                        <a:rPr lang="ru-RU" sz="1600" u="none" strike="noStrike" noProof="0" dirty="0"/>
                        <a:t>- Сниженная активность, сонливость</a:t>
                      </a:r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381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744CAA32-F237-419C-A2DD-43C28D920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C2457C-0479-01EA-D4D6-20D78BE6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839" y="217055"/>
            <a:ext cx="5424353" cy="1097280"/>
          </a:xfrm>
        </p:spPr>
        <p:txBody>
          <a:bodyPr>
            <a:normAutofit fontScale="90000"/>
          </a:bodyPr>
          <a:lstStyle/>
          <a:p>
            <a:r>
              <a:rPr lang="ru-RU" sz="3700"/>
              <a:t>Мышечный гипертонус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D99D06E5-D463-6366-3A78-5BE64D63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46" r="-2" b="-2"/>
          <a:stretch/>
        </p:blipFill>
        <p:spPr>
          <a:xfrm>
            <a:off x="-1" y="1"/>
            <a:ext cx="5303520" cy="3429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91422F5-4221-4812-AFD9-5479C6D60A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в помещении, комфорт, одежда&#10;&#10;Содержимое, созданное ИИ, может быть неверным.">
            <a:extLst>
              <a:ext uri="{FF2B5EF4-FFF2-40B4-BE49-F238E27FC236}">
                <a16:creationId xmlns="" xmlns:a16="http://schemas.microsoft.com/office/drawing/2014/main" id="{0C34F10F-5825-E030-3FB5-702289AD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9" r="12582" b="-2"/>
          <a:stretch/>
        </p:blipFill>
        <p:spPr>
          <a:xfrm>
            <a:off x="-1" y="3429000"/>
            <a:ext cx="5303520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A1D83D-7732-99F9-CA2B-4E3FC95F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522" y="1206226"/>
            <a:ext cx="6878578" cy="5788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900" b="1" dirty="0">
                <a:latin typeface="Cambria"/>
                <a:ea typeface="Open Sans"/>
                <a:cs typeface="Open Sans"/>
              </a:rPr>
              <a:t> </a:t>
            </a:r>
            <a:r>
              <a:rPr lang="ru-RU" sz="1800" b="1" dirty="0">
                <a:highlight>
                  <a:srgbClr val="FFFF00"/>
                </a:highlight>
                <a:latin typeface="Cambria"/>
                <a:ea typeface="Open Sans"/>
                <a:cs typeface="Open Sans"/>
              </a:rPr>
              <a:t>Мышечный гипертонус у детей</a:t>
            </a:r>
            <a:r>
              <a:rPr lang="ru-RU" sz="1800" dirty="0">
                <a:latin typeface="Cambria"/>
                <a:ea typeface="Open Sans"/>
                <a:cs typeface="Open Sans"/>
              </a:rPr>
              <a:t>  </a:t>
            </a:r>
            <a:endParaRPr lang="ru-RU" sz="1800">
              <a:latin typeface="Grandview Display"/>
              <a:ea typeface="Open Sans"/>
              <a:cs typeface="Open San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Cambria"/>
                <a:ea typeface="Open Sans"/>
                <a:cs typeface="Open Sans"/>
              </a:rPr>
              <a:t>  Гипертонус мышц у детей может быть нормальным состоянием в младенческом возрасте, а также иметь патологическую природу в других возрастных группах.</a:t>
            </a:r>
            <a:endParaRPr lang="ru-RU" sz="1600"/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>
                <a:latin typeface="Cambria"/>
                <a:ea typeface="+mn-lt"/>
                <a:cs typeface="+mn-lt"/>
              </a:rPr>
              <a:t> Гипертонус мышц у младенцев условно разделяют на </a:t>
            </a:r>
            <a:r>
              <a:rPr lang="ru-RU" sz="1600" u="sng" dirty="0">
                <a:latin typeface="Cambria"/>
                <a:ea typeface="+mn-lt"/>
                <a:cs typeface="+mn-lt"/>
              </a:rPr>
              <a:t>два типа</a:t>
            </a:r>
            <a:r>
              <a:rPr lang="ru-RU" sz="1600" dirty="0">
                <a:latin typeface="Cambria"/>
                <a:ea typeface="+mn-lt"/>
                <a:cs typeface="+mn-lt"/>
              </a:rPr>
              <a:t>: </a:t>
            </a:r>
          </a:p>
          <a:p>
            <a:pPr marL="285750" indent="-285750">
              <a:lnSpc>
                <a:spcPct val="110000"/>
              </a:lnSpc>
            </a:pPr>
            <a:r>
              <a:rPr lang="ru-RU" sz="1600" i="1" dirty="0">
                <a:latin typeface="Cambria"/>
                <a:ea typeface="+mn-lt"/>
                <a:cs typeface="+mn-lt"/>
              </a:rPr>
              <a:t>ФИЗИОЛОГИЧЕСКИЙ</a:t>
            </a:r>
            <a:r>
              <a:rPr lang="ru-RU" sz="1600" dirty="0">
                <a:latin typeface="Cambria"/>
                <a:ea typeface="+mn-lt"/>
                <a:cs typeface="+mn-lt"/>
              </a:rPr>
              <a:t> - так называется состояние, при котором подбородок новорожденного притянут к туловищу, ручки согнуты в локтях, а колени и бедра сильно прижаты к животу. Это положение маленького человечка называется позой эмбриона и характерно для детей, которые еще находятся в утробе матери. Физиологический гипертонус мышц у младенца постепенно исчезает самостоятельно и, как правило, к двухлетнему возрасту малыша все приходит в норму. </a:t>
            </a:r>
            <a:endParaRPr lang="ru-RU" sz="1600">
              <a:latin typeface="Grandview Display"/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</a:pPr>
            <a:r>
              <a:rPr lang="ru-RU" sz="1600" i="1" dirty="0">
                <a:latin typeface="Cambria"/>
                <a:ea typeface="+mn-lt"/>
                <a:cs typeface="+mn-lt"/>
              </a:rPr>
              <a:t>ПАТОЛОГИЧЕСКИЙ</a:t>
            </a:r>
            <a:r>
              <a:rPr lang="ru-RU" sz="1600" dirty="0">
                <a:latin typeface="Cambria"/>
                <a:ea typeface="+mn-lt"/>
                <a:cs typeface="+mn-lt"/>
              </a:rPr>
              <a:t> - таковым можно считать гипертонус мышц на фоне неправильного развития мышечной и нервной системы малыша. Такое состояние диагностируется при помощи осмотра, проверки </a:t>
            </a:r>
            <a:r>
              <a:rPr lang="ru-RU" sz="1600" err="1">
                <a:latin typeface="Cambria"/>
                <a:ea typeface="+mn-lt"/>
                <a:cs typeface="+mn-lt"/>
              </a:rPr>
              <a:t>позотонических</a:t>
            </a:r>
            <a:r>
              <a:rPr lang="ru-RU" sz="1600" dirty="0">
                <a:latin typeface="Cambria"/>
                <a:ea typeface="+mn-lt"/>
                <a:cs typeface="+mn-lt"/>
              </a:rPr>
              <a:t> рефлексов и специальных тестов.</a:t>
            </a:r>
            <a:endParaRPr lang="ru-RU" sz="1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52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757</Words>
  <Application>Microsoft Office PowerPoint</Application>
  <PresentationFormat>Произвольный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DashVTI</vt:lpstr>
      <vt:lpstr>Грудничковое плавание – возможности коррекции мышечного дистонуса</vt:lpstr>
      <vt:lpstr>Презентация PowerPoint</vt:lpstr>
      <vt:lpstr>Презентация PowerPoint</vt:lpstr>
      <vt:lpstr>Грудничковое плавание</vt:lpstr>
      <vt:lpstr>ИСТОРИЯ</vt:lpstr>
      <vt:lpstr>ИСТОРИЯ</vt:lpstr>
      <vt:lpstr>Гипертонус и гипотонус мышц новорожденных</vt:lpstr>
      <vt:lpstr>Гипертонус и гипотонус мышц новорождённых</vt:lpstr>
      <vt:lpstr>Мышечный гипертонус</vt:lpstr>
      <vt:lpstr>Гипертонус</vt:lpstr>
      <vt:lpstr>Мышечный гипотонус</vt:lpstr>
      <vt:lpstr>Гипотонус</vt:lpstr>
      <vt:lpstr>Грудничковое плавание как метод реабилитации</vt:lpstr>
      <vt:lpstr>Противопоказания и риски</vt:lpstr>
      <vt:lpstr>Как начать занятия?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Грудничковое плавание как метод реабилитации для детей с нарушением мышечного тонуса</dc:title>
  <dc:creator>Lenovo</dc:creator>
  <cp:lastModifiedBy>НИИ-МПС</cp:lastModifiedBy>
  <cp:revision>1418</cp:revision>
  <dcterms:created xsi:type="dcterms:W3CDTF">2025-03-16T18:42:53Z</dcterms:created>
  <dcterms:modified xsi:type="dcterms:W3CDTF">2025-03-31T05:53:15Z</dcterms:modified>
</cp:coreProperties>
</file>