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3" r:id="rId10"/>
    <p:sldId id="264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4FF03-B1B3-4F9A-8119-3A79D635B5AB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256972-74B8-4A1F-A9C8-95F16D7B5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FF03-B1B3-4F9A-8119-3A79D635B5AB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72-74B8-4A1F-A9C8-95F16D7B5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28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4FF03-B1B3-4F9A-8119-3A79D635B5AB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256972-74B8-4A1F-A9C8-95F16D7B5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635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FF03-B1B3-4F9A-8119-3A79D635B5AB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D256972-74B8-4A1F-A9C8-95F16D7B5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02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4FF03-B1B3-4F9A-8119-3A79D635B5AB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256972-74B8-4A1F-A9C8-95F16D7B5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33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FF03-B1B3-4F9A-8119-3A79D635B5AB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72-74B8-4A1F-A9C8-95F16D7B5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28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FF03-B1B3-4F9A-8119-3A79D635B5AB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72-74B8-4A1F-A9C8-95F16D7B5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2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FF03-B1B3-4F9A-8119-3A79D635B5AB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72-74B8-4A1F-A9C8-95F16D7B5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78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FF03-B1B3-4F9A-8119-3A79D635B5AB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72-74B8-4A1F-A9C8-95F16D7B5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12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5B4FF03-B1B3-4F9A-8119-3A79D635B5AB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D256972-74B8-4A1F-A9C8-95F16D7B5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583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4FF03-B1B3-4F9A-8119-3A79D635B5AB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6972-74B8-4A1F-A9C8-95F16D7B5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6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5B4FF03-B1B3-4F9A-8119-3A79D635B5AB}" type="datetimeFigureOut">
              <a:rPr lang="ru-RU" smtClean="0"/>
              <a:t>21.05.2026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D256972-74B8-4A1F-A9C8-95F16D7B55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451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232" y="1434678"/>
            <a:ext cx="9642830" cy="930453"/>
          </a:xfrm>
        </p:spPr>
        <p:txBody>
          <a:bodyPr>
            <a:noAutofit/>
          </a:bodyPr>
          <a:lstStyle/>
          <a:p>
            <a:r>
              <a:rPr lang="ru-RU" sz="2000" b="1" dirty="0"/>
              <a:t>ТЕМА: «Хирургическая коррекция посттравматической деформации нижней челюсти: клинический случай»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62" y="733609"/>
            <a:ext cx="1910074" cy="163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45232" y="714537"/>
            <a:ext cx="111641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ФГБОУ ВО «</a:t>
            </a:r>
            <a:r>
              <a:rPr lang="ru-RU" sz="2000" dirty="0" err="1"/>
              <a:t>ДонГМУ</a:t>
            </a:r>
            <a:r>
              <a:rPr lang="ru-RU" sz="2000" dirty="0"/>
              <a:t> им. М. Горького» МЗ РФ</a:t>
            </a:r>
          </a:p>
          <a:p>
            <a:r>
              <a:rPr lang="ru-RU" sz="2000" dirty="0"/>
              <a:t>Кафедра хирургической стоматологии и челюстно-лицевой хирургии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3558" y="4823157"/>
            <a:ext cx="10829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Научный руководитель: </a:t>
            </a:r>
            <a:r>
              <a:rPr lang="ru-RU" dirty="0" err="1">
                <a:solidFill>
                  <a:schemeClr val="bg1"/>
                </a:solidFill>
              </a:rPr>
              <a:t>Бугоркова</a:t>
            </a:r>
            <a:r>
              <a:rPr lang="ru-RU" dirty="0">
                <a:solidFill>
                  <a:schemeClr val="bg1"/>
                </a:solidFill>
              </a:rPr>
              <a:t> И.А., к.м.н., доцент кафедры хирургической стоматологии и челюстно-лицевой хирургии</a:t>
            </a:r>
          </a:p>
          <a:p>
            <a:r>
              <a:rPr lang="ru-RU" dirty="0">
                <a:solidFill>
                  <a:schemeClr val="bg1"/>
                </a:solidFill>
              </a:rPr>
              <a:t>Докладчик: Голубев А.М. клинический ординатор 1-го года обучения по специальности «Челюстно-лицевая </a:t>
            </a:r>
            <a:r>
              <a:rPr lang="ru-RU" dirty="0" smtClean="0">
                <a:solidFill>
                  <a:schemeClr val="bg1"/>
                </a:solidFill>
              </a:rPr>
              <a:t>хирургия»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95710" y="6488668"/>
            <a:ext cx="1646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</a:t>
            </a:r>
            <a:r>
              <a:rPr lang="ru-RU" dirty="0" smtClean="0"/>
              <a:t>. Донецк </a:t>
            </a:r>
            <a:r>
              <a:rPr lang="ru-RU" dirty="0"/>
              <a:t>2026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189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исследования</a:t>
            </a:r>
            <a:endParaRPr lang="ru-RU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61247" y="1830621"/>
            <a:ext cx="420765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lvl="0" indent="-285750" defTabSz="914400">
              <a:buFont typeface="Wingdings" panose="05000000000000000000" pitchFamily="2" charset="2"/>
              <a:buChar char="v"/>
            </a:pPr>
            <a:r>
              <a:rPr lang="ru-RU" sz="1600" dirty="0">
                <a:latin typeface="+mj-lt"/>
              </a:rPr>
              <a:t>В результате проведённого хирургического лечения достигнуто восстановление анатомического положения нижней челюсти и стабилизация </a:t>
            </a:r>
            <a:r>
              <a:rPr lang="ru-RU" sz="1600" dirty="0" err="1">
                <a:latin typeface="+mj-lt"/>
              </a:rPr>
              <a:t>окклюзионных</a:t>
            </a:r>
            <a:r>
              <a:rPr lang="ru-RU" sz="1600" dirty="0">
                <a:latin typeface="+mj-lt"/>
              </a:rPr>
              <a:t> взаимоотношений</a:t>
            </a:r>
          </a:p>
          <a:p>
            <a:pPr marL="285750" lvl="0" indent="-285750" defTabSz="914400">
              <a:buFont typeface="Wingdings" panose="05000000000000000000" pitchFamily="2" charset="2"/>
              <a:buChar char="v"/>
            </a:pPr>
            <a:r>
              <a:rPr lang="ru-RU" sz="1600" dirty="0">
                <a:latin typeface="+mj-lt"/>
              </a:rPr>
              <a:t>Клинические результаты: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5" name="AutoShape 12" descr="🔹"/>
          <p:cNvSpPr>
            <a:spLocks noChangeAspect="1" noChangeArrowheads="1"/>
          </p:cNvSpPr>
          <p:nvPr/>
        </p:nvSpPr>
        <p:spPr bwMode="auto">
          <a:xfrm>
            <a:off x="581192" y="21648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385763-4F62-4CB7-37EC-B45807CF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912" y="1910960"/>
            <a:ext cx="5549177" cy="48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AB5EAE-C3A9-C2BC-6441-326BF32AB3C5}"/>
              </a:ext>
            </a:extLst>
          </p:cNvPr>
          <p:cNvSpPr txBox="1"/>
          <p:nvPr/>
        </p:nvSpPr>
        <p:spPr>
          <a:xfrm>
            <a:off x="581192" y="3570521"/>
            <a:ext cx="37756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Устранена посттравматическая деформация нижней челюсти.</a:t>
            </a:r>
            <a:b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Восстановлена симметрия нижней трети лица.</a:t>
            </a:r>
            <a:b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Достигнута стабильная окклюзия</a:t>
            </a:r>
            <a:b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Уменьшена девиация нижней челюсти при открывании рта</a:t>
            </a:r>
            <a:b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Восстановлены функциональные движения нижней челюсти </a:t>
            </a:r>
            <a:endParaRPr lang="ru-RU" sz="1600" dirty="0">
              <a:latin typeface="+mj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1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9533" y="2539999"/>
            <a:ext cx="7569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</a:rPr>
              <a:t>1.Посттравматические деформации нижней челюсти приводят к выраженным функциональным и эстетическим нарушениям и требуют комплексного хирургического подхода.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solidFill>
                  <a:srgbClr val="000000"/>
                </a:solidFill>
                <a:latin typeface="+mj-lt"/>
              </a:rPr>
              <a:t>2.Лучевые методы диагностики, в особенности КТ,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Ro- 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графия , диагностические модели. позволяют точно оценить степень деформации и спланировать объём оперативного вмешательства.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solidFill>
                  <a:srgbClr val="000000"/>
                </a:solidFill>
                <a:latin typeface="+mj-lt"/>
              </a:rPr>
              <a:t>3.Остеотомия с последующей репозицией фрагментов обеспечивает восстановление анатомических и </a:t>
            </a:r>
            <a:r>
              <a:rPr lang="ru-RU" dirty="0" err="1">
                <a:solidFill>
                  <a:srgbClr val="000000"/>
                </a:solidFill>
                <a:latin typeface="+mj-lt"/>
              </a:rPr>
              <a:t>окклюзионных</a:t>
            </a:r>
            <a:r>
              <a:rPr lang="ru-RU" dirty="0">
                <a:solidFill>
                  <a:srgbClr val="000000"/>
                </a:solidFill>
                <a:latin typeface="+mj-lt"/>
              </a:rPr>
              <a:t> взаимоотношений.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solidFill>
                  <a:srgbClr val="000000"/>
                </a:solidFill>
                <a:latin typeface="+mj-lt"/>
              </a:rPr>
              <a:t>4.Применение титановых мини-пластин и межчелюстной фиксации позволяет достичь стабильной фиксации и функциональной реабилитации пациента.</a:t>
            </a:r>
            <a:r>
              <a:rPr lang="ru-RU" dirty="0">
                <a:latin typeface="+mj-lt"/>
              </a:rPr>
              <a:t/>
            </a:r>
            <a:br>
              <a:rPr lang="ru-RU" dirty="0">
                <a:latin typeface="+mj-lt"/>
              </a:rPr>
            </a:br>
            <a:r>
              <a:rPr lang="ru-RU" dirty="0">
                <a:solidFill>
                  <a:srgbClr val="000000"/>
                </a:solidFill>
                <a:latin typeface="+mj-lt"/>
              </a:rPr>
              <a:t>5.Проведённое лечение позволило восстановить симметрию нижней трети лица, функцию жевания и стабильность окклюзии.</a:t>
            </a:r>
            <a:endParaRPr lang="ru-RU" dirty="0">
              <a:latin typeface="+mj-lt"/>
            </a:endParaRPr>
          </a:p>
        </p:txBody>
      </p:sp>
      <p:pic>
        <p:nvPicPr>
          <p:cNvPr id="7170" name="Picture 2" descr="https://sun9-78.userapi.com/s/v1/ig2/K83LL_02o8iEpKJeNPLd2zwGvyCevcSrK4MfgskeGQFjXGuk2yg18L7SOB86PYI4uDbcm577SwlNjTgp1zym2CPN.jpg?quality=95&amp;as=32x32,48x48,72x72,108x108,160x160,240x240,360x360,480x480,540x540,600x600&amp;from=bu&amp;u=4rVp-ENTFMFTkxupMzh1nwYXHfXLI6FGNSzEwmiUae4&amp;cs=600x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916" y="2951426"/>
            <a:ext cx="3281892" cy="328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78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1192" y="2039815"/>
            <a:ext cx="110296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Посттравматические деформации нижней челюсти остаются одной из сложных задач современной челюстно-лицевой хирургии ввиду высокой частоты функциональных и эстетических нарушений у пациентов после перенесённой травмы. Неправильная консолидация костных фрагментов сопровождается нарушением </a:t>
            </a:r>
            <a:r>
              <a:rPr lang="ru-RU" dirty="0" err="1"/>
              <a:t>окклюзионных</a:t>
            </a:r>
            <a:r>
              <a:rPr lang="ru-RU" dirty="0"/>
              <a:t> взаимоотношений, асимметрией лица, ограничением функции жевания и повышает риск развития дисфункции височно-нижнечелюстного сустава. Несмотря на развитие методов остеосинтеза и лучевой диагностики, вопросы выбора оптимальной хирургической тактики и достижения стабильного функционального результата сохраняют свою актуальность. Применение современных методов предоперационного планирования, компьютерной томографии и жесткой фиксации позволяет повысить точность репозиции костных фрагментов и улучшить результаты хирургического лечения пациентов с посттравматическими деформациями челюстно-лицевой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74091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исследования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9438" y="1988717"/>
            <a:ext cx="11029616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/>
              <a:t>Оценить эффективность хирургической коррекции посттравматической деформации нижней челюсти на основании анализа клинического случая с применением методов лучевой диагностики, репозиции костных фрагментов и остеосинтеза.</a:t>
            </a: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</a:p>
          <a:p>
            <a:r>
              <a:rPr lang="ru-RU" dirty="0"/>
              <a:t>1. Провести анализ клинического случая посттравматической деформации нижней челюсти.</a:t>
            </a:r>
          </a:p>
          <a:p>
            <a:r>
              <a:rPr lang="ru-RU" dirty="0"/>
              <a:t>2. Оценить диагностическую значимость лучевых методов исследования.</a:t>
            </a:r>
          </a:p>
          <a:p>
            <a:r>
              <a:rPr lang="ru-RU" dirty="0"/>
              <a:t>3. Изучить особенности хирургического этапа лечения и остеосинтеза.</a:t>
            </a:r>
          </a:p>
          <a:p>
            <a:r>
              <a:rPr lang="ru-RU" dirty="0"/>
              <a:t>4. Оценить функциональные и эстетические результаты проведённого лечения.</a:t>
            </a:r>
          </a:p>
        </p:txBody>
      </p:sp>
    </p:spTree>
    <p:extLst>
      <p:ext uri="{BB962C8B-B14F-4D97-AF65-F5344CB8AC3E}">
        <p14:creationId xmlns:p14="http://schemas.microsoft.com/office/powerpoint/2010/main" val="2068929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8419" y="2025872"/>
            <a:ext cx="111917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0000"/>
                </a:solidFill>
                <a:latin typeface="-apple-system"/>
              </a:rPr>
              <a:t>В основу работы положен анализ клинического случая пациента с посттравматической деформацией нижней челюсти, сформировавшейся вследствие неправильно сросшегося перелома, полученного во время выполнения боевой задачи.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-apple-system"/>
              </a:rPr>
              <a:t>Пациенту было проведено комплексное клинико-рентгенологическое обследование, включавшее сбор анамнеза, внешний осмотр, оценку </a:t>
            </a:r>
            <a:r>
              <a:rPr lang="ru-RU" sz="1600" dirty="0" err="1">
                <a:solidFill>
                  <a:srgbClr val="000000"/>
                </a:solidFill>
                <a:latin typeface="-apple-system"/>
              </a:rPr>
              <a:t>окклюзионных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 взаимоотношений, а также компьютерную томографию челюстно-лицевой области.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-apple-system"/>
              </a:rPr>
              <a:t>На основании полученных данных был составлен план хирургического лечения. В ходе оперативного вмешательства выполнялась остеотомия нижней челюсти с использованием </a:t>
            </a:r>
            <a:r>
              <a:rPr lang="ru-RU" sz="1600" dirty="0" err="1">
                <a:solidFill>
                  <a:srgbClr val="000000"/>
                </a:solidFill>
                <a:latin typeface="-apple-system"/>
              </a:rPr>
              <a:t>физиодиспенсера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 и ультразвуковой хирургической насадки. После мобилизации костных фрагментов проводилась репозиция нижней челюсти с восстановлением </a:t>
            </a:r>
            <a:r>
              <a:rPr lang="ru-RU" sz="1600" dirty="0" err="1">
                <a:solidFill>
                  <a:srgbClr val="000000"/>
                </a:solidFill>
                <a:latin typeface="-apple-system"/>
              </a:rPr>
              <a:t>окклюзионных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 взаимоотношений.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-apple-system"/>
              </a:rPr>
              <a:t>Для стабильной фиксации применялся накостный остеосинтез титановыми </a:t>
            </a:r>
            <a:r>
              <a:rPr lang="ru-RU" sz="1600" dirty="0" err="1">
                <a:solidFill>
                  <a:srgbClr val="000000"/>
                </a:solidFill>
                <a:latin typeface="-apple-system"/>
              </a:rPr>
              <a:t>минипластинами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. В послеоперационном периоде использовалась межчелюстная фиксация с применением системы </a:t>
            </a:r>
            <a:r>
              <a:rPr lang="ru-RU" sz="1600" dirty="0" err="1">
                <a:solidFill>
                  <a:srgbClr val="000000"/>
                </a:solidFill>
                <a:latin typeface="-apple-system"/>
              </a:rPr>
              <a:t>ClinFix</a:t>
            </a:r>
            <a:r>
              <a:rPr lang="ru-RU" sz="1600" dirty="0">
                <a:solidFill>
                  <a:srgbClr val="000000"/>
                </a:solidFill>
                <a:latin typeface="-apple-system"/>
              </a:rPr>
              <a:t> и эластических тяг.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solidFill>
                  <a:srgbClr val="000000"/>
                </a:solidFill>
                <a:latin typeface="-apple-system"/>
              </a:rPr>
              <a:t>Оценка результатов лечения проводилась на основании клинических данных, анализа окклюзии и контрольного рентгенологического исследования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36495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СЛУЧАЙ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1192" y="2558562"/>
            <a:ext cx="1103141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Пациент обратился с жалобами на нарушение прикуса, асимметрию нижней трети лица и затруднение функции жевания. Из анамнеза установлено, что ранее пациент перенёс травму нижней челюсти во время выполнения боевой задачи. В результате сформировался неправильно сросшийся перелом нижней челюсти с последующей посттравматической деформацией.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При внешнем осмотре отмечались: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      -нарушение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окклюзионных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взаимоотношений;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      -смещение нижней челюсти;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      -деформация нижней трети лица;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      -функциональный дискомфорт при смыкании зубных рядов.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      -На этапе предоперационного обследования пациенту проведены клиническая и лучевая диагностика, на   основании которых был составлен план хирургического лечения.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6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СЛУЧАЙ</a:t>
            </a:r>
            <a:endParaRPr lang="ru-RU" dirty="0"/>
          </a:p>
        </p:txBody>
      </p:sp>
      <p:pic>
        <p:nvPicPr>
          <p:cNvPr id="4" name="Picture 2" descr="https://sun9-84.userapi.com/s/v1/ig2/sUxwdp4_xDVenLUQTKlyJh8V5xqt0Vj0btNJ4uC6AcQXIRY-9D4CKU_TIfU7bS5HM5TK3GfCYbhc__jeFE5NsvSC.jpg?quality=95&amp;as=32x52,48x78,72x116,108x175,160x259,240x388,360x582,480x776,540x873,640x1035,720x1164,1080x1747,1280x2070,1440x2329,1547x2502&amp;from=bu&amp;u=cfS-1Iks_jU-Rxv6kiD3oacJ5wFRIZlFu4xXKmj97JY&amp;cs=1547x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375" y="2092568"/>
            <a:ext cx="2945420" cy="44966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n9-60.userapi.com/s/v1/ig2/3mfC1O2yL5NO29WgmNvaN2LpdU5dosgHKdwPQymy06-Z0h6h8J4y9JmdTHWgYUYxNsNl2OzUG9KSjH6bTVc0A6fC.jpg?quality=95&amp;as=32x24,48x36,72x54,108x81,160x120,240x180,360x270,480x360,540x405,640x480,720x540,1080x810,1280x960,1440x1080,2560x1920&amp;from=bu&amp;u=j7ANHoOyk4fWC3XZNL3XjcyHqF8unYoCbQpSOqAuIKk&amp;cs=2560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777" y="3209191"/>
            <a:ext cx="5311848" cy="3380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52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диагностика</a:t>
            </a:r>
          </a:p>
        </p:txBody>
      </p:sp>
      <p:pic>
        <p:nvPicPr>
          <p:cNvPr id="3074" name="Picture 2" descr="https://sun9-24.userapi.com/s/v1/ig2/WBt_l0JB3d5x770bvrFeIuYHx9glHvy6DY2hHInsj1FlWk1yMKPo7K7dU4C90twoxBYM7YyNTqtx02DqgCDmk_J0.jpg?quality=95&amp;as=32x28,48x42,72x63,108x95,160x141,240x211,360x317,480x423,540x476,640x564,720x634,1080x952,1280x1128,1440x1269,1834x1616&amp;from=bu&amp;u=jWxVNpStUePmvaPfNHce8TsybrJn_AZmM2YePZr5oT8&amp;cs=1834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58" y="2126154"/>
            <a:ext cx="4849502" cy="427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978061" y="2652336"/>
            <a:ext cx="1503484" cy="26377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91545" y="2126154"/>
            <a:ext cx="585546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/>
              <a:t>По комбинированным данным :КТ, </a:t>
            </a:r>
            <a:r>
              <a:rPr lang="ru-RU" dirty="0" err="1"/>
              <a:t>Ro</a:t>
            </a:r>
            <a:r>
              <a:rPr lang="ru-RU" dirty="0"/>
              <a:t>-графии, диагностических моделей выявлены посттравматические изменения нижней челюсти с нарушением анатомической целостности и </a:t>
            </a:r>
            <a:r>
              <a:rPr lang="ru-RU" dirty="0" err="1"/>
              <a:t>окклюзионных</a:t>
            </a:r>
            <a:r>
              <a:rPr lang="ru-RU" dirty="0"/>
              <a:t> взаимоотношений</a:t>
            </a:r>
            <a:r>
              <a:rPr lang="ru-RU" sz="20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8A26711-8F82-0F66-907E-F05437689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751" y="3839440"/>
            <a:ext cx="3679731" cy="28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9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лечения на примере клинического случая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03910" y="1544480"/>
            <a:ext cx="8205401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1. </a:t>
            </a:r>
            <a:r>
              <a:rPr lang="ru-RU" altLang="ru-RU" sz="1600" dirty="0">
                <a:solidFill>
                  <a:srgbClr val="000000"/>
                </a:solidFill>
                <a:latin typeface="+mj-lt"/>
              </a:rPr>
              <a:t>Удаление несостоятельных зубов и корней в зоне хирургического вмешательства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Удаление корней (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cor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radix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) 3.7 и 3.6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Удаление зуба 3.8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Предоперационная санация операционного поля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2. Остеотомия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Выполнена остеотомия нижней челюсти по линии посттравматической деформации</a:t>
            </a:r>
            <a:r>
              <a:rPr kumimoji="0" lang="ru-RU" altLang="ru-RU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по</a:t>
            </a:r>
            <a:r>
              <a:rPr kumimoji="0" lang="en-US" altLang="ru-RU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kumimoji="0" lang="en-US" altLang="ru-RU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cs typeface="Courier New" panose="02070309020205020404" pitchFamily="49" charset="0"/>
              </a:rPr>
              <a:t>Dal Pont</a:t>
            </a:r>
            <a:r>
              <a:rPr kumimoji="0" lang="ru-RU" altLang="ru-RU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rbel" panose="020B0503020204020204" pitchFamily="34" charset="0"/>
                <a:cs typeface="Courier New" panose="02070309020205020404" pitchFamily="49" charset="0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Мобилизация костных фрагментов</a:t>
            </a:r>
            <a:r>
              <a:rPr lang="ru-RU" altLang="ru-RU" sz="1600" dirty="0">
                <a:latin typeface="+mj-lt"/>
              </a:rPr>
              <a:t> 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3. Репозиция нижней челюсти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Восстановление анатомического положения фрагментов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Коррекция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окклюзионных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 взаимоотношений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Устранение асимметрии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4. Остеосинтез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Фиксация костных фрагментов титановыми мини-пластинами и винтами </a:t>
            </a:r>
            <a:r>
              <a:rPr lang="ru-RU" altLang="ru-RU" sz="1600" dirty="0">
                <a:solidFill>
                  <a:srgbClr val="000000"/>
                </a:solidFill>
                <a:latin typeface="+mj-lt"/>
              </a:rPr>
              <a:t>система 2.0 мм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Достижение стабильного положения нижней челюсти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5. Межчелюстная фиксация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Эластическая межчелюстная фиксация системой </a:t>
            </a:r>
            <a:r>
              <a:rPr kumimoji="0" lang="ru-RU" altLang="ru-RU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ClinFix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</a:rPr>
              <a:t>Стабилизация окклюзии в послеоперационном период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AutoShape 2" descr="🦷"/>
          <p:cNvSpPr>
            <a:spLocks noChangeAspect="1" noChangeArrowheads="1"/>
          </p:cNvSpPr>
          <p:nvPr/>
        </p:nvSpPr>
        <p:spPr bwMode="auto">
          <a:xfrm>
            <a:off x="155575" y="-1399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3" descr="🎯"/>
          <p:cNvSpPr>
            <a:spLocks noChangeAspect="1" noChangeArrowheads="1"/>
          </p:cNvSpPr>
          <p:nvPr/>
        </p:nvSpPr>
        <p:spPr bwMode="auto">
          <a:xfrm>
            <a:off x="155575" y="-134286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📌"/>
          <p:cNvSpPr>
            <a:spLocks noChangeAspect="1" noChangeArrowheads="1"/>
          </p:cNvSpPr>
          <p:nvPr/>
        </p:nvSpPr>
        <p:spPr bwMode="auto">
          <a:xfrm>
            <a:off x="155575" y="-12042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5" descr="🔹"/>
          <p:cNvSpPr>
            <a:spLocks noChangeAspect="1" noChangeArrowheads="1"/>
          </p:cNvSpPr>
          <p:nvPr/>
        </p:nvSpPr>
        <p:spPr bwMode="auto">
          <a:xfrm>
            <a:off x="155575" y="-10656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👉"/>
          <p:cNvSpPr>
            <a:spLocks noChangeAspect="1" noChangeArrowheads="1"/>
          </p:cNvSpPr>
          <p:nvPr/>
        </p:nvSpPr>
        <p:spPr bwMode="auto">
          <a:xfrm>
            <a:off x="155575" y="-8448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7" descr="⚠️"/>
          <p:cNvSpPr>
            <a:spLocks noChangeAspect="1" noChangeArrowheads="1"/>
          </p:cNvSpPr>
          <p:nvPr/>
        </p:nvSpPr>
        <p:spPr bwMode="auto">
          <a:xfrm>
            <a:off x="155575" y="-5829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👉"/>
          <p:cNvSpPr>
            <a:spLocks noChangeAspect="1" noChangeArrowheads="1"/>
          </p:cNvSpPr>
          <p:nvPr/>
        </p:nvSpPr>
        <p:spPr bwMode="auto">
          <a:xfrm>
            <a:off x="155575" y="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9" descr="🖼"/>
          <p:cNvSpPr>
            <a:spLocks noChangeAspect="1" noChangeArrowheads="1"/>
          </p:cNvSpPr>
          <p:nvPr/>
        </p:nvSpPr>
        <p:spPr bwMode="auto">
          <a:xfrm>
            <a:off x="155575" y="3521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10" descr="📸"/>
          <p:cNvSpPr>
            <a:spLocks noChangeAspect="1" noChangeArrowheads="1"/>
          </p:cNvSpPr>
          <p:nvPr/>
        </p:nvSpPr>
        <p:spPr bwMode="auto">
          <a:xfrm>
            <a:off x="155575" y="682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1" descr="⚠️"/>
          <p:cNvSpPr>
            <a:spLocks noChangeAspect="1" noChangeArrowheads="1"/>
          </p:cNvSpPr>
          <p:nvPr/>
        </p:nvSpPr>
        <p:spPr bwMode="auto">
          <a:xfrm>
            <a:off x="155575" y="94408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2" descr="💡"/>
          <p:cNvSpPr>
            <a:spLocks noChangeAspect="1" noChangeArrowheads="1"/>
          </p:cNvSpPr>
          <p:nvPr/>
        </p:nvSpPr>
        <p:spPr bwMode="auto">
          <a:xfrm>
            <a:off x="155575" y="1247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s://sun9-37.userapi.com/s/v1/ig2/9w-8qNUO3hIeNnhlm1Upyll2LLuwSknHnNDi2em_VJF68f_zKv7qVz8zvspih-CqJzVXsbeKpyYo_6FxYcebBg6w.jpg?quality=95&amp;as=32x21,48x32,72x48,108x72,160x107,240x160,360x240,480x320,540x360,640x427,720x480,1080x720&amp;from=bu&amp;u=4v2F1w_iIf5WwYKhB6TYuLdgewjdibmPMZ2-jXqAhWg&amp;cs=1080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681" y="4273312"/>
            <a:ext cx="3367555" cy="224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sun9-38.userapi.com/s/v1/ig2/Kj6_9uqurb0EGT3uAJtLgf2m6pyVb0gB-fOsseZKWBCAqbzQTWRxjtXDA67joYZkR5ivO6hPvRKdK9jZ5GNG-PMJ.jpg?quality=95&amp;as=32x28,48x42,72x63,108x94,160x139,240x209,360x313,480x418,540x470,640x557,720x627,928x808&amp;from=bu&amp;cs=928x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593" y="1882012"/>
            <a:ext cx="2526865" cy="219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892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исследования</a:t>
            </a:r>
          </a:p>
        </p:txBody>
      </p:sp>
      <p:pic>
        <p:nvPicPr>
          <p:cNvPr id="5126" name="Picture 6" descr="https://sun9-85.userapi.com/s/v1/ig2/918zSAi88sJ25KKl6KwNsy6wZlpIqOS4N9RZa7JOKKOpzKl_ed0ZI5-IeVpSsy9pvgW-2jYE4hh2UTIBDVPvaTcr.jpg?quality=95&amp;as=32x25,48x38,72x57,108x85,160x126,240x189,360x283,480x378,540x425,640x504,720x567,1080x850,1280x1007,1440x1133,2348x1848&amp;from=bu&amp;u=t_Koe4dgLAvBmu2mNs1EzHJZqPnSJPl6vN4xfz_0OK0&amp;cs=2348x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23" y="2472267"/>
            <a:ext cx="4287141" cy="337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8789960-B40F-8315-BF39-7201B6286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364" y="3033708"/>
            <a:ext cx="3264180" cy="283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7C73CBF8-CEA1-6A66-3EB1-1222F8ED0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831" y="2734235"/>
            <a:ext cx="4022145" cy="3129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4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661</TotalTime>
  <Words>454</Words>
  <Application>Microsoft Office PowerPoint</Application>
  <PresentationFormat>Широкоэкранный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-apple-system</vt:lpstr>
      <vt:lpstr>Arial</vt:lpstr>
      <vt:lpstr>Calibri</vt:lpstr>
      <vt:lpstr>Corbel</vt:lpstr>
      <vt:lpstr>Courier New</vt:lpstr>
      <vt:lpstr>Gill Sans MT</vt:lpstr>
      <vt:lpstr>Times New Roman</vt:lpstr>
      <vt:lpstr>Wingdings</vt:lpstr>
      <vt:lpstr>Wingdings 2</vt:lpstr>
      <vt:lpstr>Дивиденд</vt:lpstr>
      <vt:lpstr>ФГБОУ ВО «ДонГМУ им. М. Горького» МЗ РФ Кафедра хирургической стоматологии и челюстно-лицевой хирургии</vt:lpstr>
      <vt:lpstr>Актуальность</vt:lpstr>
      <vt:lpstr>Цель и задачи исследования</vt:lpstr>
      <vt:lpstr>Материалы и методы</vt:lpstr>
      <vt:lpstr>КЛИНИЧЕСКИЙ СЛУЧАЙ</vt:lpstr>
      <vt:lpstr>КЛИНИЧЕСКИЙ СЛУЧАЙ</vt:lpstr>
      <vt:lpstr>Лучевая диагностика</vt:lpstr>
      <vt:lpstr>Этапы лечения на примере клинического случая</vt:lpstr>
      <vt:lpstr>Результат исследования</vt:lpstr>
      <vt:lpstr>Результат исследования</vt:lpstr>
      <vt:lpstr>Выводы: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«ДонГМУ им. М. Горького» МЗ РФ Кафедра хирургической стоматологии и челюстно-лицевой хирургии</dc:title>
  <dc:creator>Thunderobot</dc:creator>
  <cp:lastModifiedBy>LENA</cp:lastModifiedBy>
  <cp:revision>21</cp:revision>
  <dcterms:created xsi:type="dcterms:W3CDTF">2026-05-12T21:27:18Z</dcterms:created>
  <dcterms:modified xsi:type="dcterms:W3CDTF">2026-05-21T09:22:10Z</dcterms:modified>
</cp:coreProperties>
</file>