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8" r:id="rId5"/>
    <p:sldId id="262" r:id="rId6"/>
    <p:sldId id="263" r:id="rId7"/>
    <p:sldId id="269" r:id="rId8"/>
    <p:sldId id="270" r:id="rId9"/>
    <p:sldId id="271" r:id="rId10"/>
    <p:sldId id="272" r:id="rId11"/>
    <p:sldId id="273" r:id="rId12"/>
    <p:sldId id="274" r:id="rId13"/>
    <p:sldId id="275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04" autoAdjust="0"/>
    <p:restoredTop sz="94660"/>
  </p:normalViewPr>
  <p:slideViewPr>
    <p:cSldViewPr snapToGrid="0">
      <p:cViewPr varScale="1">
        <p:scale>
          <a:sx n="70" d="100"/>
          <a:sy n="70" d="100"/>
        </p:scale>
        <p:origin x="62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B6FE-4521-835E-5F4599FF9F81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B6FE-4521-835E-5F4599FF9F8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accent4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мальчики</c:v>
                </c:pt>
                <c:pt idx="1">
                  <c:v>девочки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0.42</c:v>
                </c:pt>
                <c:pt idx="1">
                  <c:v>0.57999999999999996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2D-4DA4-AFA4-CA7B86BB0480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4301546463809518"/>
          <c:y val="0.46033719594719763"/>
          <c:w val="0.15698453536190482"/>
          <c:h val="0.16290539465568832"/>
        </c:manualLayout>
      </c:layout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6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EEA246-6E5A-897B-14F5-CC36197AAB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4514BF5-8EFA-3A39-F4EA-87D97B2EA7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4CFCC86-4683-C048-2462-7836A1845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1DB8-88D1-45B8-93AF-F564B1C9C694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AC9A33-D62C-7CD5-F5FE-14DC45F28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C84E0C-1C65-4AA2-7230-5B7A817CF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7013-A6B8-4DF2-AC51-7389B13C8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8615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4B507F-904C-3563-9459-6C56509BF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1BB968F-69E5-DBAF-E88B-FE3C3D4C46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576BC5-B1D4-FA75-B589-27C79BB89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1DB8-88D1-45B8-93AF-F564B1C9C694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8888299-BD20-78FB-B46D-0C0999B71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A4DDA9F-9688-5DEF-6C91-D87C00054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7013-A6B8-4DF2-AC51-7389B13C8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6204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77FCFA9-87AC-EB87-FAA9-8837F45DF2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0CB9BCD-A9BB-85B3-6DEB-5BCC5F97E3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7C462FF-86CC-0A10-A9A4-C26CC4A8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1DB8-88D1-45B8-93AF-F564B1C9C694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CFCB05E-8F8A-D938-CE37-3B1ABEA8A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8847001-458C-8279-9FFD-8DCE9BB4A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7013-A6B8-4DF2-AC51-7389B13C8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5653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05DB09-6339-B5A9-C758-8D2AEAB87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005AFC-4CC5-39CE-E831-4789E4F1AE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095C9A8-82BD-95B8-A051-BE23C6A75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1DB8-88D1-45B8-93AF-F564B1C9C694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8847764-8432-7A08-B4FB-CAA3AD600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96BEB5B-F415-120D-0D53-ABD4BED77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7013-A6B8-4DF2-AC51-7389B13C8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325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797D3A-1059-000E-8AE1-D5E5E6154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83B8F40-CDD8-387E-D894-2EC49A02AD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C18BB4-3711-73F6-183F-EB302B639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1DB8-88D1-45B8-93AF-F564B1C9C694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CF3FD1-1F0B-B91B-C593-24CBBE36D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675D8A-C188-3FA6-454A-7147B1656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7013-A6B8-4DF2-AC51-7389B13C8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2220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3E7CC7-974C-B9E3-6B95-CD0E9C109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E33473-B76A-1561-F94B-5B0CEC16FF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819B2A6-F46D-A2E5-7CC2-4CB05A01CB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51A1B98-F50A-C102-5068-A75051419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1DB8-88D1-45B8-93AF-F564B1C9C694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52BC867-6290-FBD4-8DE4-4407CC839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574BC54-CC1C-0E1A-2F5E-47C819862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7013-A6B8-4DF2-AC51-7389B13C8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029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87CE9D-39BE-189C-964C-BE596DB34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D4E3081-B02A-32E0-865A-58907BBA02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8F9B406-81A6-1080-6FD8-E4D2B94338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EF12F4D-8EFC-3CA8-569F-EA9B562C4F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CF7D859-0E70-F038-474B-EB7212670A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0C2EF03-F094-2421-1986-31EC4851B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1DB8-88D1-45B8-93AF-F564B1C9C694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AD5D556-23DE-3F01-79F8-7D7C7F39D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42287B8-19F0-8AA0-7EE4-FF528B766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7013-A6B8-4DF2-AC51-7389B13C8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870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B684C0-8BE6-C29F-2F00-443DCC040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4002246-6F0A-0E8C-2425-FA6CE870C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1DB8-88D1-45B8-93AF-F564B1C9C694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C0F854E-706B-A3FA-B31E-CF8F16E1A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78EDACE-7233-C30B-FD6A-C8B6050F4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7013-A6B8-4DF2-AC51-7389B13C8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151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051B59E-0D37-06EF-9829-BFFE6C41F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1DB8-88D1-45B8-93AF-F564B1C9C694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37F9C52-FED7-832C-C9A9-595BC3740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C2E2D47-3149-C37D-1172-4A560931E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7013-A6B8-4DF2-AC51-7389B13C8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656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EF14D7-F04C-AAF4-C291-1BA10327A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EADD71-A21B-EB6F-3333-433D61DE4D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7BD63AF-73D8-0F31-4949-216AD33DE2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1A103EC-FB5B-D824-88C7-60393FF51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1DB8-88D1-45B8-93AF-F564B1C9C694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986D38F-3145-8C04-868E-8A58D0F8F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729003F-5494-7DCC-EFB3-C2F996EC2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7013-A6B8-4DF2-AC51-7389B13C8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9630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BA8745-74DC-4371-26F7-662103CE5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81020FF-BFF8-C16A-1EC8-3259E1C0AF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4B81EF0-C9F5-3F7F-50B0-9AFE97543D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4A7B128-83E8-DCE2-B392-841F8D2F0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1DB8-88D1-45B8-93AF-F564B1C9C694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782BBE7-6DED-542E-1CD5-6C381C7A4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634841A-9669-175B-E7F4-9D3252BBF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7013-A6B8-4DF2-AC51-7389B13C8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180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F9057D-E546-741E-82E6-6C46F285C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82BF5A7-3298-1C30-91EE-D2D500684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338B663-50F3-7EF9-AB77-6C79D9BC73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E1DB8-88D1-45B8-93AF-F564B1C9C694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1D19D06-A3EE-B819-0C2A-ADE2D13A44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B7AD40-DA88-6B44-397A-12350DA227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87013-A6B8-4DF2-AC51-7389B13C8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085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0151117F-C16D-1A3B-A5DB-5936E4BC19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31174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B0E2FC-2B26-1F58-14B9-B06FC74E84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22582"/>
            <a:ext cx="9144000" cy="2387600"/>
          </a:xfrm>
        </p:spPr>
        <p:txBody>
          <a:bodyPr>
            <a:noAutofit/>
          </a:bodyPr>
          <a:lstStyle/>
          <a:p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Взаимосвязь личностного адаптационного потенциала и психологического здоровья подростков</a:t>
            </a:r>
            <a:b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/>
              <a:t> </a:t>
            </a:r>
            <a:br>
              <a:rPr lang="ru-RU" sz="1050" dirty="0"/>
            </a:br>
            <a:br>
              <a:rPr lang="ru-RU" sz="1050" dirty="0"/>
            </a:br>
            <a:endParaRPr lang="ru-RU" sz="105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87A5836-BC45-3C37-C7FD-C54232B5D0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728026"/>
            <a:ext cx="12120663" cy="2129974"/>
          </a:xfrm>
        </p:spPr>
        <p:txBody>
          <a:bodyPr>
            <a:normAutofit fontScale="25000" lnSpcReduction="20000"/>
          </a:bodyPr>
          <a:lstStyle/>
          <a:p>
            <a:pPr algn="l"/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72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8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ФГБОУ ВО Донецкий государственный университет</a:t>
            </a:r>
          </a:p>
          <a:p>
            <a:pPr algn="l"/>
            <a:r>
              <a:rPr lang="ru-RU" sz="8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клинической психологии</a:t>
            </a:r>
          </a:p>
          <a:p>
            <a:pPr algn="l"/>
            <a:r>
              <a:rPr lang="ru-RU" sz="8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 психологических наук, доцент</a:t>
            </a:r>
          </a:p>
          <a:p>
            <a:pPr algn="l"/>
            <a:r>
              <a:rPr lang="ru-RU" sz="8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Вильдгрубе</a:t>
            </a:r>
            <a:r>
              <a:rPr lang="ru-RU" sz="8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С.А.</a:t>
            </a:r>
          </a:p>
          <a:p>
            <a:r>
              <a:rPr lang="ru-RU" sz="1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Донецк 2025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59DA0A-7FE6-D94D-681B-80F77A0A5317}"/>
              </a:ext>
            </a:extLst>
          </p:cNvPr>
          <p:cNvSpPr txBox="1"/>
          <p:nvPr/>
        </p:nvSpPr>
        <p:spPr>
          <a:xfrm>
            <a:off x="1175656" y="119743"/>
            <a:ext cx="1009105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Научно-практическая конференция с международным участием «Репродуктивное здоровье семьи как фактор демографической безопасности Донбасса»</a:t>
            </a:r>
          </a:p>
        </p:txBody>
      </p:sp>
    </p:spTree>
    <p:extLst>
      <p:ext uri="{BB962C8B-B14F-4D97-AF65-F5344CB8AC3E}">
        <p14:creationId xmlns:p14="http://schemas.microsoft.com/office/powerpoint/2010/main" val="119414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C35520-C05A-E39B-7667-96933D28F8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background">
            <a:extLst>
              <a:ext uri="{FF2B5EF4-FFF2-40B4-BE49-F238E27FC236}">
                <a16:creationId xmlns:a16="http://schemas.microsoft.com/office/drawing/2014/main" id="{8C816119-8CE0-1B95-F410-6B54A98862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56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E6FDE7CF-8290-3657-C3C8-BAA1D6B17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01"/>
            <a:ext cx="10515600" cy="5029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методики по определению индивидуальной меры рефлексивности (А.В. Карпова и В.В. Понамарева) </a:t>
            </a:r>
          </a:p>
          <a:p>
            <a:pPr marL="0" indent="0" algn="ctr">
              <a:buNone/>
            </a:pPr>
            <a:endParaRPr lang="ru-RU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29% (13 человек) рефлексивность средняя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47% (21 человек) был диагностирован низкий уровень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24% (11 человек) рефлексивность высокая </a:t>
            </a:r>
          </a:p>
        </p:txBody>
      </p:sp>
    </p:spTree>
    <p:extLst>
      <p:ext uri="{BB962C8B-B14F-4D97-AF65-F5344CB8AC3E}">
        <p14:creationId xmlns:p14="http://schemas.microsoft.com/office/powerpoint/2010/main" val="907188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41155A-9826-7B62-6E77-CA3C6E722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background">
            <a:extLst>
              <a:ext uri="{FF2B5EF4-FFF2-40B4-BE49-F238E27FC236}">
                <a16:creationId xmlns:a16="http://schemas.microsoft.com/office/drawing/2014/main" id="{84021AC1-8C5F-461D-AD40-9EA2F85137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56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42820E0C-7D55-6CF3-9BA0-4C5AF66E2F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560" y="76199"/>
            <a:ext cx="12105640" cy="6858001"/>
          </a:xfrm>
        </p:spPr>
        <p:txBody>
          <a:bodyPr>
            <a:normAutofit fontScale="25000" lnSpcReduction="200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	Уровень самооценки связан с эмоциональным интеллектом – связь прямая. Когда человеку свойственна низкая самооценка, подавление своих эмоций, безосновательное ощущение вины, состояния депрессии. Если человек не может разобраться в себе и в причинах своих чувств, если у него подавленное настроение, значит, он не в состоянии эффектно взаимодействовать с внешним миром. И наоборот, чем более у человека развита самооценка, тем более у него развит эмоциональный интеллект.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	Уровень самооценки связан с коммуникативной компетентностью – связь прямая. Чем более у человека развита самооценка, тем более у него развита коммуникативная компетентность. Подростковый период характеризуется выраженной социальной активностью и глубокими внутренними изменениями. В это время особенно ярко проявляется потребность в общении со сверстниками, которая становится важнейшим каналом социализации. Одновременно формируется сильное стремление к независимости - подросток активно добивается автономии и признания своих прав со стороны взрослого окружения. Этот этап развития сопровождается интенсивным процессом самопознания: происходит осознание собственной индивидуальности, постепенно складывается система личных нравственных ориентиров и принципов. Параллельно идет оценка своих способностей и возможностей, что приводит к формированию устойчивой самооценки.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	Уровень самооценки связан с изолированностью – связь обратная. Чем ниже уровень самооценки, тем более человек социально изолирован. Она включает в себя умение человека оценить свои силы и возможности, сопоставить их с внешними условиями, требованиями окружающей среды, умение самостоятельно ставить перед собой задачи. Самооценка играет важную роль в формировании личности, регулирует различные виды деятельности и поведение человека. Адекватная самооценка влияет на непосредственные удовлетворения индивида.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	Уровень самооценки связан с рефлексивностью – связь прямая. Чем больше человек готов к рефлексии, тем больше у него развита самооценка. Такие подростки способны ставить реальные цели, достигать их, используя свои возможности. Они способны реально оценить себя.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	Уровень эмоционального интеллекта связан с коммуникативной компетентностью – связь прямая. Чем выше эмоциональный интеллект, тем выше уровень коммуникативно компетентности. Развитый эмоциональный интеллект позволяет личности эффективно управлять своими эмоциональными состояниями и выстраивать гармоничные отношения с окружающими. В подростковом возрасте происходит качественный скачок в эмоциональном развитии, обусловленный несколькими взаимосвязанными факторами: физическим созреванием, расширением сферы интересов, формированием более зрелого самосознания и накоплением нового социального опыта в кругу сверстников. Эти преобразования создают благоприятные условия для возникновения и развития социально значимых эмоциональных качеств - способности к глубокой эмпатии, готовности прийти на помощь без ожидания вознаграждения, осознанного сопереживания чужой боли. 6.	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6504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4A66F3-DD3F-B216-39EA-77C7B47AA5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background">
            <a:extLst>
              <a:ext uri="{FF2B5EF4-FFF2-40B4-BE49-F238E27FC236}">
                <a16:creationId xmlns:a16="http://schemas.microsoft.com/office/drawing/2014/main" id="{4C9348D0-7E3C-5457-F2FD-021AAC303D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5456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4149E926-A012-D8E6-C2B4-E0E16C1FD7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76200" y="130629"/>
            <a:ext cx="12573000" cy="6858001"/>
          </a:xfrm>
        </p:spPr>
        <p:txBody>
          <a:bodyPr>
            <a:normAutofit fontScale="25000" lnSpcReduction="20000"/>
          </a:bodyPr>
          <a:lstStyle/>
          <a:p>
            <a:pPr algn="just">
              <a:buFont typeface="Wingdings" panose="05000000000000000000" pitchFamily="2" charset="2"/>
              <a:buChar char="q"/>
            </a:pP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Уровень эмоционального интеллекта связан с изолированностью – связь обратная. Чем ниже уровень эмоционального интеллекта, тем выше изолированность. интеллект. Социальная изоляция может повлиять на все сферы жизни подростка, в том числе и на эмоциональный интеллект. Эмоциональный интеллект в подростковом возрасте является устойчивой гетерогенной категорией, функциями которой является обеспечение успешности деятельности, оптимизация и гармонизация процессов внутриличностного и межличностного взаимодействия. Развитие эмоционального интеллекта и его сущностных признаков, носит количественный характер: к старшему подростковому возрасту большее число детей демонстрируют высокую способность распознавать эмоции других людей и проявлять эмпатию.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	Уровень эмоционального интеллекта связан с рефлексивностью – связь прямая. Чем выше уровень эмоционального интеллекта, тем выше уровень рефлексивности. больше у него развит эмоциональный интеллект. Эмоциональный интеллект – это способность человека воспринимать, оценивать и понимать свои и чужие эмоции и умение управлять этими эмоциями. Осознание и понимание собственных чувств и эмоций, то есть разновидность эмоционального интеллекта, происходит за счет усилия внимания к своему внутреннему миру.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	Уровень коммуникативной компетентности связан с изолированностью – связь обратная. Чем ниже уровень коммуникативной компетентности, тем выше уровень социальной изолированности.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	Уровень коммуникативной компетентности связан с рефлексивностью – связь прямая. Чем выше уровень коммуникативной компетентности, тем выше уровень рефлексивности у человека. Формирование коммуникативной компетентности в подростковом возрасте представляет собой важный этап социального развития личности. Этот процесс предполагает развитие способности к осознанию собственной позиции в общении и пониманию точки зрения собеседника. Ключевыми составляющими эффективной коммуникации становятся: умение устанавливать психологический контакт, навыки анализа вербальной и невербальной информации, а также способность адекватно реагировать на поступающие сообщения. Особое значение приобретает овладение разнообразными языковыми средствами и техниками общения, которые позволяют точно выражать свои мысли и намерения. Развитие коммуникативных навыков у подростков имеет двойную социальную ценность. С одной стороны, оно способствует усвоению общепринятых норм и правил поведения, формированию индивидуального стиля взаимодействия. С другой - пробуждает интерес к культурному многообразию, традициям и обычаям разных народов. Этот познавательный аспект обогащает личность, расширяет кругозор и способствует формированию толерантного сознания. Приобретаемые коммуникативные умения становятся фундаментом для успешной социализации, помогая подросткам находить свое место в сложной системе социальных отношений.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	 Уровень изолированности связан с рефлексивностью – связь обратная. Чем выше уровень изолированности, тем ниже уровень рефлексивности у человека. Чем больше подросток может анализировать свой внутренний мир, тем меньше он ощущает себя социально изолированным. Подросток, который общается с окружающими, формирует и развивает умение вступать в контакты, направлять свои мысли и действия на других. Тем самым содействует развитию рефлексии.</a:t>
            </a:r>
          </a:p>
          <a:p>
            <a:pPr marL="0" indent="0" algn="just">
              <a:buNone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0845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4261AE-867F-6B05-83BB-2ACEEBDD72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C7988C61-7727-7DDE-C316-B2B23B3142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0"/>
            <a:ext cx="12344400" cy="7184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6344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0240766F-02B7-A3F3-0FDB-7E455B1348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80CED1-44F8-EC53-41EE-2B3BCB426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FFB867-9204-E60E-C6CD-7D4EDA1CA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6972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современном мире подростки сталкиваются с множеством вызовов: высокие академические нагрузки, социальное давление, цифровизация коммуникации, нестабильность семейных и социальных институтов. Эти факторы создают повышенную психоэмоциональную нагрузку, что может приводить к дезадаптации, тревожным и депрессивным расстройствам, снижению качества жизни.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Психологическое здоровье подростков – это не просто отсутствие психических заболеваний, а комплексное состояние, включающее эмоциональную стабильность, адекватную самооценку, способность к конструктивному взаимодействию с окружающими и успешное преодоление стрессовых ситуаций. Одним из ключевых факторов, обеспечивающих психологическое благополучие, является личностный адаптационный потенциал – способность человека эффективно приспосабливаться к изменяющимся условиям среды, сохраняя внутреннее равновесие.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431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icture background">
            <a:extLst>
              <a:ext uri="{FF2B5EF4-FFF2-40B4-BE49-F238E27FC236}">
                <a16:creationId xmlns:a16="http://schemas.microsoft.com/office/drawing/2014/main" id="{FFDA3E5A-D5BB-8A39-9BE3-77DDB8647A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427AEA98-1114-BDD5-7E3E-7F2468990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2145"/>
            <a:ext cx="10515600" cy="4883285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исследования: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личностный адаптационный потенциал и психологическое здоровье подростков.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исследования: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личностного адаптационного потенциала на сохранение психологического здоровья в подростковом возрасте.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исследования: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выявить взаимосвязь между личностным адаптационным потенциалом и психологическим здоровьем подростков.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Была сформулирована 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гипотеза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исследования: существует положительная корреляция между уровнем личностного адаптационного потенциала и показателями психологического здоровья подростков.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016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background">
            <a:extLst>
              <a:ext uri="{FF2B5EF4-FFF2-40B4-BE49-F238E27FC236}">
                <a16:creationId xmlns:a16="http://schemas.microsoft.com/office/drawing/2014/main" id="{0B14A12C-7D88-3141-A651-A07862FB96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289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F56C42-A44C-14EF-A0F9-1D4A98E82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исследования:</a:t>
            </a:r>
            <a:r>
              <a:rPr lang="ru-RU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DF50D3-AE89-CDFA-50AA-77D8EA67C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4596"/>
            <a:ext cx="10515600" cy="53599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решения поставленных задач и достижения целей исследования были использованы следующие 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методики: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«Кто я есть в этом мире?»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направленная на изучение уровня самооценки;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определения индивидуальной меры рефлексивности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позволяющая оценить уровень развития рефлексии;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опросник коммуникативно-социальной компетентности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выявления уровня коммуникативной компетентности;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опросник социальной изолированности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для диагностики степени изолированности;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диагностики эмоционального интеллекта Н. Холла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для оценки способности к личностной саморегуляции.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317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icture background">
            <a:extLst>
              <a:ext uri="{FF2B5EF4-FFF2-40B4-BE49-F238E27FC236}">
                <a16:creationId xmlns:a16="http://schemas.microsoft.com/office/drawing/2014/main" id="{3C726D0C-2155-780E-9FED-49426C6510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5FE8D66E-F9AD-7EAA-685F-0AA88CB90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3627"/>
            <a:ext cx="3843528" cy="3901461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выборки исследования: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исследовании приняло участие 45 подростков, в возрасте 15 -16 лет.</a:t>
            </a: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45EFACF3-F056-ADBA-DEE0-B926A91F40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8462546"/>
              </p:ext>
            </p:extLst>
          </p:nvPr>
        </p:nvGraphicFramePr>
        <p:xfrm>
          <a:off x="5177536" y="1593628"/>
          <a:ext cx="6295136" cy="3670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19584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Picture background">
            <a:extLst>
              <a:ext uri="{FF2B5EF4-FFF2-40B4-BE49-F238E27FC236}">
                <a16:creationId xmlns:a16="http://schemas.microsoft.com/office/drawing/2014/main" id="{D6DE32FE-AD16-0D20-A537-4120B3B156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24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Объект 5">
            <a:extLst>
              <a:ext uri="{FF2B5EF4-FFF2-40B4-BE49-F238E27FC236}">
                <a16:creationId xmlns:a16="http://schemas.microsoft.com/office/drawing/2014/main" id="{B59525CD-9F13-E0B1-502C-DB2E81064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200"/>
            <a:ext cx="11130280" cy="6654800"/>
          </a:xfrm>
        </p:spPr>
        <p:txBody>
          <a:bodyPr/>
          <a:lstStyle/>
          <a:p>
            <a:pPr marL="0" indent="0" algn="ctr">
              <a:buNone/>
            </a:pPr>
            <a:r>
              <a:rPr lang="ru-RU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испытуемых по уровню коммуникативной компетентности</a:t>
            </a:r>
          </a:p>
          <a:p>
            <a:pPr marL="0" indent="0" algn="ctr">
              <a:buNone/>
            </a:pP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исследования по опросник коммуникативно – социальной компетентности 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D4AD31D-2579-8D68-BDF3-BBDFFA19C5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5872" y="2286000"/>
            <a:ext cx="7898448" cy="436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396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5A6FFE-43B6-82A1-F3D7-832974882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8680" y="273685"/>
            <a:ext cx="9911080" cy="1859915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уровней социальной изолированности</a:t>
            </a:r>
            <a:br>
              <a:rPr lang="ru-RU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опросника социальной изолированности (Рассела Д. и Фергюссона М.) </a:t>
            </a: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EAC2F1D5-774E-D6A8-77E9-D5E9062785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1" y="2336800"/>
            <a:ext cx="8514080" cy="452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265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6D3220-B304-136D-267A-4C2990230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AB8B74-3E23-335F-09B7-8DF504931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8680" y="273686"/>
            <a:ext cx="9911080" cy="1551940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опросника для выявления личностной саморегуляции подростков - Диагностика эмоционального интеллекта Холла Н. 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38A51FE0-13F6-5061-B421-64340DE39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эмоционального интеллекта Холла Н.</a:t>
            </a:r>
          </a:p>
          <a:p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AD79D64-2272-349D-E75B-871BFCEB8AB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8320" y="2540000"/>
            <a:ext cx="8382000" cy="4044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919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4B292-BAB1-A28F-D1EF-7AC52974F0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background">
            <a:extLst>
              <a:ext uri="{FF2B5EF4-FFF2-40B4-BE49-F238E27FC236}">
                <a16:creationId xmlns:a16="http://schemas.microsoft.com/office/drawing/2014/main" id="{397017B3-1534-B216-880B-A6D354F431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352D753D-8C01-37F8-ED33-C872B399B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"/>
            <a:ext cx="10515600" cy="59331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исследования по методике </a:t>
            </a: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«Кто я есть в этом мире?»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было выявлено:</a:t>
            </a:r>
          </a:p>
          <a:p>
            <a:pPr marL="0" indent="0" algn="just">
              <a:buNone/>
            </a:pPr>
            <a:endParaRPr lang="ru-RU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q"/>
            </a:pP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Адекватной самооценкой обладают 51% испытуемых (23 человека);</a:t>
            </a:r>
          </a:p>
          <a:p>
            <a:pPr lvl="0" algn="just">
              <a:buFont typeface="Wingdings" panose="05000000000000000000" pitchFamily="2" charset="2"/>
              <a:buChar char="q"/>
            </a:pP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Тенденция к завышению – 31% испытуемых (14 человек);</a:t>
            </a:r>
          </a:p>
          <a:p>
            <a:pPr lvl="0" algn="just">
              <a:buFont typeface="Wingdings" panose="05000000000000000000" pitchFamily="2" charset="2"/>
              <a:buChar char="q"/>
            </a:pP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Тенденция к занижению – 2% испытуемых (1 человек);</a:t>
            </a:r>
          </a:p>
          <a:p>
            <a:pPr lvl="0" algn="just">
              <a:buFont typeface="Wingdings" panose="05000000000000000000" pitchFamily="2" charset="2"/>
              <a:buChar char="q"/>
            </a:pP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Явно завышенная – 16% испытуемых (7 человек);</a:t>
            </a:r>
          </a:p>
          <a:p>
            <a:pPr lvl="0" algn="just">
              <a:buFont typeface="Wingdings" panose="05000000000000000000" pitchFamily="2" charset="2"/>
              <a:buChar char="q"/>
            </a:pP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Явно заниженная – 0 человек.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7012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2803</TotalTime>
  <Words>1359</Words>
  <Application>Microsoft Office PowerPoint</Application>
  <PresentationFormat>Широкоэкранный</PresentationFormat>
  <Paragraphs>54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Тема Office</vt:lpstr>
      <vt:lpstr>    Взаимосвязь личностного адаптационного потенциала и психологического здоровья подростков    </vt:lpstr>
      <vt:lpstr>Актуальность</vt:lpstr>
      <vt:lpstr>Презентация PowerPoint</vt:lpstr>
      <vt:lpstr>Методы исследования: </vt:lpstr>
      <vt:lpstr>Презентация PowerPoint</vt:lpstr>
      <vt:lpstr>Презентация PowerPoint</vt:lpstr>
      <vt:lpstr>Распределение уровней социальной изолированности   Результаты опросника социальной изолированности (Рассела Д. и Фергюссона М.) </vt:lpstr>
      <vt:lpstr>Результаты опросника для выявления личностной саморегуляции подростков - Диагностика эмоционального интеллекта Холла Н.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Анастасия Картамышева</dc:creator>
  <cp:lastModifiedBy>Asus</cp:lastModifiedBy>
  <cp:revision>3</cp:revision>
  <dcterms:created xsi:type="dcterms:W3CDTF">2025-06-12T14:39:43Z</dcterms:created>
  <dcterms:modified xsi:type="dcterms:W3CDTF">2025-10-01T15:39:53Z</dcterms:modified>
</cp:coreProperties>
</file>