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5"/>
  </p:notesMasterIdLst>
  <p:sldIdLst>
    <p:sldId id="290" r:id="rId2"/>
    <p:sldId id="291" r:id="rId3"/>
    <p:sldId id="292" r:id="rId4"/>
    <p:sldId id="293" r:id="rId5"/>
    <p:sldId id="285" r:id="rId6"/>
    <p:sldId id="260" r:id="rId7"/>
    <p:sldId id="263" r:id="rId8"/>
    <p:sldId id="266" r:id="rId9"/>
    <p:sldId id="268" r:id="rId10"/>
    <p:sldId id="270" r:id="rId11"/>
    <p:sldId id="269" r:id="rId12"/>
    <p:sldId id="27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0B24AFC-DDF9-4590-A4BF-59BD86DBFA12}">
          <p14:sldIdLst>
            <p14:sldId id="290"/>
            <p14:sldId id="291"/>
            <p14:sldId id="292"/>
            <p14:sldId id="293"/>
          </p14:sldIdLst>
        </p14:section>
        <p14:section name="Раздел без заголовка" id="{6F35C48D-4516-47C1-892D-7D8C99FB5DD5}">
          <p14:sldIdLst>
            <p14:sldId id="285"/>
            <p14:sldId id="260"/>
            <p14:sldId id="263"/>
            <p14:sldId id="266"/>
            <p14:sldId id="268"/>
            <p14:sldId id="270"/>
            <p14:sldId id="269"/>
            <p14:sldId id="279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E3E6"/>
    <a:srgbClr val="441D61"/>
    <a:srgbClr val="FEE2BC"/>
    <a:srgbClr val="CC3300"/>
    <a:srgbClr val="004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94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88494-0D5F-4C72-8508-9DBB124E8C27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81BF-3161-4CD6-A988-A6F8B8647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1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83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81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04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146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981BF-3161-4CD6-A988-A6F8B86472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2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01A245A-AF55-44EA-9891-66F9846B3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9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10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316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BED105B8-FA74-BFE4-E87B-952F8C9E1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180284">
            <a:off x="8925362" y="-797841"/>
            <a:ext cx="2185022" cy="40338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50CAB61-2CE4-1544-7C29-56035B106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67818" y="151460"/>
            <a:ext cx="4696585" cy="68835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7F0F132-0A38-0910-9F59-FD05608FD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28730" y="4744937"/>
            <a:ext cx="1576388" cy="157276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xmlns="" id="{0EB495D4-165D-1D97-941A-DF6328D17F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700000">
            <a:off x="3145265" y="-755507"/>
            <a:ext cx="3647766" cy="10430735"/>
          </a:xfrm>
          <a:custGeom>
            <a:avLst/>
            <a:gdLst>
              <a:gd name="connsiteX0" fmla="*/ 534203 w 3647766"/>
              <a:gd name="connsiteY0" fmla="*/ 534203 h 10430735"/>
              <a:gd name="connsiteX1" fmla="*/ 1823883 w 3647766"/>
              <a:gd name="connsiteY1" fmla="*/ 0 h 10430735"/>
              <a:gd name="connsiteX2" fmla="*/ 3647766 w 3647766"/>
              <a:gd name="connsiteY2" fmla="*/ 1823883 h 10430735"/>
              <a:gd name="connsiteX3" fmla="*/ 3647766 w 3647766"/>
              <a:gd name="connsiteY3" fmla="*/ 6782970 h 10430735"/>
              <a:gd name="connsiteX4" fmla="*/ 0 w 3647766"/>
              <a:gd name="connsiteY4" fmla="*/ 10430735 h 10430735"/>
              <a:gd name="connsiteX5" fmla="*/ 0 w 3647766"/>
              <a:gd name="connsiteY5" fmla="*/ 1823883 h 10430735"/>
              <a:gd name="connsiteX6" fmla="*/ 534203 w 3647766"/>
              <a:gd name="connsiteY6" fmla="*/ 534203 h 10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7766" h="10430735">
                <a:moveTo>
                  <a:pt x="534203" y="534203"/>
                </a:moveTo>
                <a:cubicBezTo>
                  <a:pt x="864261" y="204145"/>
                  <a:pt x="1320232" y="0"/>
                  <a:pt x="1823883" y="0"/>
                </a:cubicBezTo>
                <a:cubicBezTo>
                  <a:pt x="2831186" y="0"/>
                  <a:pt x="3647766" y="816580"/>
                  <a:pt x="3647766" y="1823883"/>
                </a:cubicBezTo>
                <a:lnTo>
                  <a:pt x="3647766" y="6782970"/>
                </a:lnTo>
                <a:lnTo>
                  <a:pt x="0" y="10430735"/>
                </a:lnTo>
                <a:lnTo>
                  <a:pt x="0" y="1823883"/>
                </a:lnTo>
                <a:cubicBezTo>
                  <a:pt x="0" y="1320232"/>
                  <a:pt x="204145" y="864261"/>
                  <a:pt x="534203" y="5342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xmlns="" id="{FEC3CAC6-583F-07D1-4F38-5C4AFAA6D2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700000">
            <a:off x="-226263" y="3580388"/>
            <a:ext cx="1576388" cy="3165771"/>
          </a:xfrm>
          <a:custGeom>
            <a:avLst/>
            <a:gdLst>
              <a:gd name="connsiteX0" fmla="*/ 230857 w 1576388"/>
              <a:gd name="connsiteY0" fmla="*/ 230857 h 3165770"/>
              <a:gd name="connsiteX1" fmla="*/ 788194 w 1576388"/>
              <a:gd name="connsiteY1" fmla="*/ 0 h 3165770"/>
              <a:gd name="connsiteX2" fmla="*/ 1576388 w 1576388"/>
              <a:gd name="connsiteY2" fmla="*/ 788194 h 3165770"/>
              <a:gd name="connsiteX3" fmla="*/ 1576388 w 1576388"/>
              <a:gd name="connsiteY3" fmla="*/ 3165770 h 3165770"/>
              <a:gd name="connsiteX4" fmla="*/ 0 w 1576388"/>
              <a:gd name="connsiteY4" fmla="*/ 1589383 h 3165770"/>
              <a:gd name="connsiteX5" fmla="*/ 0 w 1576388"/>
              <a:gd name="connsiteY5" fmla="*/ 788194 h 3165770"/>
              <a:gd name="connsiteX6" fmla="*/ 230857 w 1576388"/>
              <a:gd name="connsiteY6" fmla="*/ 230857 h 31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88" h="3165770">
                <a:moveTo>
                  <a:pt x="230857" y="230857"/>
                </a:moveTo>
                <a:cubicBezTo>
                  <a:pt x="373492" y="88222"/>
                  <a:pt x="570540" y="0"/>
                  <a:pt x="788194" y="0"/>
                </a:cubicBezTo>
                <a:cubicBezTo>
                  <a:pt x="1223502" y="0"/>
                  <a:pt x="1576388" y="352886"/>
                  <a:pt x="1576388" y="788194"/>
                </a:cubicBezTo>
                <a:lnTo>
                  <a:pt x="1576388" y="3165770"/>
                </a:lnTo>
                <a:lnTo>
                  <a:pt x="0" y="1589383"/>
                </a:lnTo>
                <a:lnTo>
                  <a:pt x="0" y="788194"/>
                </a:lnTo>
                <a:cubicBezTo>
                  <a:pt x="0" y="570540"/>
                  <a:pt x="88222" y="373492"/>
                  <a:pt x="230857" y="23085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A8EE820E-E5BD-B48E-CD48-33690FF1E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22838" y="315152"/>
            <a:ext cx="906031" cy="90395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0287" y="1221106"/>
            <a:ext cx="5428879" cy="441579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5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F678F28-657B-EB5D-2122-E90453000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0367" y="1112107"/>
            <a:ext cx="4617720" cy="461772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 </a:t>
            </a:r>
          </a:p>
        </p:txBody>
      </p:sp>
    </p:spTree>
    <p:extLst>
      <p:ext uri="{BB962C8B-B14F-4D97-AF65-F5344CB8AC3E}">
        <p14:creationId xmlns:p14="http://schemas.microsoft.com/office/powerpoint/2010/main" xmlns="" val="218888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59461A55-24E1-7568-7BA9-8A3093369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43415" y="4494077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4BAAB243-57F0-D7E3-BD79-EDEAFC03E6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77147" y="459668"/>
            <a:ext cx="1264173" cy="122253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49DBD24-5A22-C1C0-861E-4CDC352F5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9177" b="21401"/>
          <a:stretch/>
        </p:blipFill>
        <p:spPr>
          <a:xfrm rot="10800000">
            <a:off x="10330905" y="4"/>
            <a:ext cx="1869611" cy="423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5"/>
            <a:ext cx="11430000" cy="1941577"/>
          </a:xfrm>
        </p:spPr>
        <p:txBody>
          <a:bodyPr anchor="ctr">
            <a:noAutofit/>
          </a:bodyPr>
          <a:lstStyle>
            <a:lvl1pPr algn="ctr">
              <a:defRPr sz="3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412" y="2103121"/>
            <a:ext cx="9805181" cy="39511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557213" indent="-214313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900113" indent="-214313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/>
            </a:lvl3pPr>
            <a:lvl4pPr marL="1157288" indent="-128588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500188" indent="-128588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099172E-C881-44E9-5467-BA33ECCD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FDF938C-5CEB-5C7A-0721-D88C7A8A4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52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118CD2E6-847D-7319-53AD-33D7B5F4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535939" y="0"/>
            <a:ext cx="7498231" cy="6858000"/>
          </a:xfrm>
          <a:custGeom>
            <a:avLst/>
            <a:gdLst>
              <a:gd name="connsiteX0" fmla="*/ 3959468 w 7498230"/>
              <a:gd name="connsiteY0" fmla="*/ 0 h 6858000"/>
              <a:gd name="connsiteX1" fmla="*/ 7498230 w 7498230"/>
              <a:gd name="connsiteY1" fmla="*/ 0 h 6858000"/>
              <a:gd name="connsiteX2" fmla="*/ 3538762 w 7498230"/>
              <a:gd name="connsiteY2" fmla="*/ 6858000 h 6858000"/>
              <a:gd name="connsiteX3" fmla="*/ 0 w 7498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230" h="6858000">
                <a:moveTo>
                  <a:pt x="3959468" y="0"/>
                </a:moveTo>
                <a:lnTo>
                  <a:pt x="7498230" y="0"/>
                </a:lnTo>
                <a:lnTo>
                  <a:pt x="35387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ABDF0DF-C2C4-90E3-5019-F4F9496B0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3700" b="63293"/>
          <a:stretch/>
        </p:blipFill>
        <p:spPr>
          <a:xfrm rot="5400000">
            <a:off x="-439664" y="431784"/>
            <a:ext cx="3388135" cy="25245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906063E2-8FA6-3FA8-50F0-710C2DABE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9907" b="26473"/>
          <a:stretch/>
        </p:blipFill>
        <p:spPr>
          <a:xfrm flipH="1">
            <a:off x="9858705" y="2673752"/>
            <a:ext cx="2333297" cy="4184248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6DA7FCDE-54E0-5546-8AC9-AC281A4748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234255" y="909530"/>
            <a:ext cx="664855" cy="66332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>
                <a:alpha val="6864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79" y="1188720"/>
            <a:ext cx="5815519" cy="3685032"/>
          </a:xfrm>
        </p:spPr>
        <p:txBody>
          <a:bodyPr anchor="b">
            <a:noAutofit/>
          </a:bodyPr>
          <a:lstStyle>
            <a:lvl1pPr algn="l">
              <a:defRPr sz="405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3307" y="4896521"/>
            <a:ext cx="5814388" cy="164144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/>
            </a:lvl1pPr>
            <a:lvl2pPr marL="600075" indent="-257175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/>
            </a:lvl2pPr>
            <a:lvl3pPr marL="68580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1350"/>
            </a:lvl3pPr>
            <a:lvl4pPr marL="102870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 sz="900"/>
            </a:lvl4pPr>
            <a:lvl5pPr marL="137160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4BE4E254-2D24-97F7-EBB1-212D2F9D9A5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7907" y="1709738"/>
            <a:ext cx="5829159" cy="5148262"/>
          </a:xfrm>
          <a:custGeom>
            <a:avLst/>
            <a:gdLst>
              <a:gd name="connsiteX0" fmla="*/ 4066426 w 5829158"/>
              <a:gd name="connsiteY0" fmla="*/ 610 h 5148262"/>
              <a:gd name="connsiteX1" fmla="*/ 4923324 w 5829158"/>
              <a:gd name="connsiteY1" fmla="*/ 242939 h 5148262"/>
              <a:gd name="connsiteX2" fmla="*/ 5586219 w 5829158"/>
              <a:gd name="connsiteY2" fmla="*/ 2716897 h 5148262"/>
              <a:gd name="connsiteX3" fmla="*/ 4182471 w 5829158"/>
              <a:gd name="connsiteY3" fmla="*/ 5148262 h 5148262"/>
              <a:gd name="connsiteX4" fmla="*/ 0 w 5829158"/>
              <a:gd name="connsiteY4" fmla="*/ 5148262 h 5148262"/>
              <a:gd name="connsiteX5" fmla="*/ 2449366 w 5829158"/>
              <a:gd name="connsiteY5" fmla="*/ 905835 h 5148262"/>
              <a:gd name="connsiteX6" fmla="*/ 4066426 w 5829158"/>
              <a:gd name="connsiteY6" fmla="*/ 610 h 5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158" h="5148262">
                <a:moveTo>
                  <a:pt x="4066426" y="610"/>
                </a:moveTo>
                <a:cubicBezTo>
                  <a:pt x="4358363" y="8192"/>
                  <a:pt x="4652631" y="86654"/>
                  <a:pt x="4923324" y="242939"/>
                </a:cubicBezTo>
                <a:cubicBezTo>
                  <a:pt x="5789542" y="743051"/>
                  <a:pt x="6086331" y="1850680"/>
                  <a:pt x="5586219" y="2716897"/>
                </a:cubicBezTo>
                <a:lnTo>
                  <a:pt x="4182471" y="5148262"/>
                </a:lnTo>
                <a:lnTo>
                  <a:pt x="0" y="5148262"/>
                </a:lnTo>
                <a:lnTo>
                  <a:pt x="2449366" y="905835"/>
                </a:lnTo>
                <a:cubicBezTo>
                  <a:pt x="2793193" y="310309"/>
                  <a:pt x="3424167" y="-16071"/>
                  <a:pt x="4066426" y="610"/>
                </a:cubicBezTo>
                <a:close/>
              </a:path>
            </a:pathLst>
          </a:custGeom>
        </p:spPr>
        <p:txBody>
          <a:bodyPr wrap="square" lIns="2194560" tIns="100584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5610F-FEC3-8E4A-0EA8-EE29C1F2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7399D-ED8C-5779-C0DF-EDCB9294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49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97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24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51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96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95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40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86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29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74F6E9-F504-4B0B-9B08-16782E9464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FC39EF-421C-40F4-BA5D-3E47F6E6FD6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5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758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51D235-86C5-4A5D-9136-B464D4822649}"/>
              </a:ext>
            </a:extLst>
          </p:cNvPr>
          <p:cNvSpPr txBox="1"/>
          <p:nvPr/>
        </p:nvSpPr>
        <p:spPr>
          <a:xfrm>
            <a:off x="1575792" y="195590"/>
            <a:ext cx="10312399" cy="923330"/>
          </a:xfrm>
          <a:prstGeom prst="rect">
            <a:avLst/>
          </a:prstGeom>
          <a:solidFill>
            <a:srgbClr val="D0E3E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образовательное учреждение высшего образования «Донецкий государственный медицинский университет имени М.</a:t>
            </a:r>
            <a:r>
              <a:rPr lang="en-US" b="1" dirty="0"/>
              <a:t> </a:t>
            </a:r>
            <a:r>
              <a:rPr lang="ru-RU" b="1" dirty="0"/>
              <a:t>Горького»</a:t>
            </a:r>
          </a:p>
          <a:p>
            <a:pPr algn="ctr"/>
            <a:r>
              <a:rPr lang="ru-RU" b="1" dirty="0"/>
              <a:t>Министерства здравоохранения Российской Федерации</a:t>
            </a:r>
          </a:p>
        </p:txBody>
      </p:sp>
      <p:pic>
        <p:nvPicPr>
          <p:cNvPr id="5" name="Picture 2" descr="C:\Users\Андрей\Documents\ПЕДИАТРИЯ\! Казань\header1.png">
            <a:extLst>
              <a:ext uri="{FF2B5EF4-FFF2-40B4-BE49-F238E27FC236}">
                <a16:creationId xmlns:a16="http://schemas.microsoft.com/office/drawing/2014/main" xmlns="" id="{35561E93-1406-475C-BE94-837A678D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7818">
                        <a14:foregroundMark x1="7636" y1="57895" x2="11545" y2="25263"/>
                        <a14:foregroundMark x1="11545" y1="35263" x2="16545" y2="69474"/>
                      </a14:backgroundRemoval>
                    </a14:imgEffect>
                  </a14:imgLayer>
                </a14:imgProps>
              </a:ext>
            </a:extLst>
          </a:blip>
          <a:srcRect r="81794"/>
          <a:stretch>
            <a:fillRect/>
          </a:stretch>
        </p:blipFill>
        <p:spPr bwMode="auto">
          <a:xfrm>
            <a:off x="303809" y="-56190"/>
            <a:ext cx="1603673" cy="157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2B22C-21E5-49BC-9836-5A06B7E340C6}"/>
              </a:ext>
            </a:extLst>
          </p:cNvPr>
          <p:cNvSpPr txBox="1"/>
          <p:nvPr/>
        </p:nvSpPr>
        <p:spPr>
          <a:xfrm>
            <a:off x="3667292" y="2257760"/>
            <a:ext cx="7671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ПИЩЕВАЯ АЛЛЕРГИЯ И ПРОГНОЗИРОВАНИЕ РАЗВИТИЯ БРОНХИАЛЬНОЙ АСТМЫ </a:t>
            </a:r>
            <a:r>
              <a:rPr lang="ru-RU" sz="2800" b="1" i="1">
                <a:solidFill>
                  <a:srgbClr val="002060"/>
                </a:solidFill>
                <a:latin typeface="+mj-lt"/>
              </a:rPr>
              <a:t>У </a:t>
            </a:r>
            <a:r>
              <a:rPr lang="ru-RU" sz="2800" b="1" i="1" smtClean="0">
                <a:solidFill>
                  <a:srgbClr val="002060"/>
                </a:solidFill>
                <a:latin typeface="+mj-lt"/>
              </a:rPr>
              <a:t>ДЕТЕЙ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9A758-DF3B-4238-ABF6-7B4A86A0D438}"/>
              </a:ext>
            </a:extLst>
          </p:cNvPr>
          <p:cNvSpPr txBox="1"/>
          <p:nvPr/>
        </p:nvSpPr>
        <p:spPr>
          <a:xfrm>
            <a:off x="5831839" y="3646135"/>
            <a:ext cx="5736945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b="1" i="1" dirty="0">
                <a:solidFill>
                  <a:srgbClr val="002060"/>
                </a:solidFill>
              </a:rPr>
              <a:t>Доцент кафедры педиатрии №2 </a:t>
            </a:r>
          </a:p>
          <a:p>
            <a:pPr algn="r">
              <a:lnSpc>
                <a:spcPct val="120000"/>
              </a:lnSpc>
            </a:pPr>
            <a:r>
              <a:rPr lang="ru-RU" b="1" i="1" dirty="0">
                <a:solidFill>
                  <a:srgbClr val="002060"/>
                </a:solidFill>
              </a:rPr>
              <a:t>Зуева Галина Владимировна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D01AED9-74E0-4422-8DE6-B2E840996863}"/>
              </a:ext>
            </a:extLst>
          </p:cNvPr>
          <p:cNvCxnSpPr/>
          <p:nvPr/>
        </p:nvCxnSpPr>
        <p:spPr>
          <a:xfrm>
            <a:off x="3271838" y="3429000"/>
            <a:ext cx="89201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908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106" y="2550163"/>
            <a:ext cx="9889787" cy="4307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945506-1DB4-4578-A0AE-142C6764D4AF}"/>
              </a:ext>
            </a:extLst>
          </p:cNvPr>
          <p:cNvSpPr txBox="1"/>
          <p:nvPr/>
        </p:nvSpPr>
        <p:spPr>
          <a:xfrm rot="10800000" flipV="1">
            <a:off x="0" y="128326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1257968-FDF5-4945-9905-7B740719A64D}"/>
              </a:ext>
            </a:extLst>
          </p:cNvPr>
          <p:cNvSpPr/>
          <p:nvPr/>
        </p:nvSpPr>
        <p:spPr>
          <a:xfrm>
            <a:off x="426720" y="949511"/>
            <a:ext cx="1132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Ведущими продуктами, которые способствовали изначальным проявлениям атопического дерматита , являлись 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овощи и фрукты – 36,4%,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белковые продукты (коровье молоко, молочные смеси) – 28,8%.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мед и сладости – 14,4%,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Другие белковые продукты (мясо и рыба) играют меньшую роль для данного типа пищевой аллергии (7,2%).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339501" y="3995379"/>
            <a:ext cx="9561268" cy="572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/>
              <a:t>		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51" y="1051111"/>
            <a:ext cx="8354089" cy="553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Третьим по значимости проявлением пищевой аллергии была </a:t>
            </a:r>
            <a:r>
              <a:rPr lang="ru-RU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острая крапивница </a:t>
            </a:r>
            <a:r>
              <a:rPr lang="ru-RU" sz="2000" dirty="0">
                <a:cs typeface="Times New Roman" panose="02020603050405020304" pitchFamily="18" charset="0"/>
              </a:rPr>
              <a:t>– у 15 детей (20,8%), преобладала в старших возрастных группах. 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Проявления острой крапивницы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в первой группе- 2 случая (13,3%)</a:t>
            </a:r>
            <a:r>
              <a:rPr lang="en-US" sz="2000" dirty="0">
                <a:cs typeface="Times New Roman" panose="02020603050405020304" pitchFamily="18" charset="0"/>
              </a:rPr>
              <a:t>;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cs typeface="Times New Roman" panose="02020603050405020304" pitchFamily="18" charset="0"/>
              </a:rPr>
              <a:t>во 2 группе – 6 случаев (40,0%)</a:t>
            </a:r>
            <a:r>
              <a:rPr lang="en-US" sz="2000" dirty="0">
                <a:cs typeface="Times New Roman" panose="02020603050405020304" pitchFamily="18" charset="0"/>
              </a:rPr>
              <a:t>;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cs typeface="Times New Roman" panose="02020603050405020304" pitchFamily="18" charset="0"/>
              </a:rPr>
              <a:t>в</a:t>
            </a:r>
            <a:r>
              <a:rPr lang="ru-RU" sz="2000" dirty="0">
                <a:cs typeface="Times New Roman" panose="02020603050405020304" pitchFamily="18" charset="0"/>
              </a:rPr>
              <a:t> 3 группе – 7 случаев (46,7%).</a:t>
            </a:r>
          </a:p>
          <a:p>
            <a:pPr>
              <a:buNone/>
            </a:pPr>
            <a:endParaRPr lang="ru-RU" sz="20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>
                <a:cs typeface="Times New Roman" panose="02020603050405020304" pitchFamily="18" charset="0"/>
              </a:rPr>
              <a:t>Главными продуктами, приведшими к пищевой аллергии в виде острой крапивницы были мед и сладости, цитрусовые, ягоды, реже речная рыба.</a:t>
            </a:r>
          </a:p>
          <a:p>
            <a:pPr>
              <a:buNone/>
            </a:pPr>
            <a:r>
              <a:rPr lang="ru-RU" sz="2000" dirty="0">
                <a:cs typeface="Times New Roman" panose="02020603050405020304" pitchFamily="18" charset="0"/>
              </a:rPr>
              <a:t>В некоторых случаях играли немаловажную роль молочная продукция, подсолнечное масло, ржаная мука.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Гастроинтестинальные проявления встретились в анамнезе у 3 пациентов.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31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35FD8B-1EB0-48B0-B838-9F7AB15F8FC5}"/>
              </a:ext>
            </a:extLst>
          </p:cNvPr>
          <p:cNvSpPr txBox="1"/>
          <p:nvPr/>
        </p:nvSpPr>
        <p:spPr>
          <a:xfrm rot="10800000" flipV="1">
            <a:off x="0" y="128326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D711F4-FBDC-45EA-A0FD-A8BFC9535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4240" y="949510"/>
            <a:ext cx="3667760" cy="35097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6213" y="877520"/>
            <a:ext cx="6925627" cy="542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У детей с сочетанием пищевой аллергии и бронхиальной астмы преобладает среднетяжелое и тяжелое течение бронхиальной астмы</a:t>
            </a:r>
            <a:r>
              <a:rPr lang="ru-RU" sz="2000" dirty="0"/>
              <a:t>, независимо от возраста и половой принадлежности ребенка.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0000"/>
                </a:solidFill>
              </a:rPr>
              <a:t>Дети с ранним (до 6 мес.) стартом пищевой аллергии чаще имеют более тяжелое течение бронхиальной астмы,</a:t>
            </a:r>
            <a:r>
              <a:rPr lang="ru-RU" sz="2000" dirty="0"/>
              <a:t> даже если ремиссия пищевой аллергии наступила до 3-х летнего возраста.</a:t>
            </a:r>
          </a:p>
          <a:p>
            <a:r>
              <a:rPr lang="ru-RU" sz="2000" dirty="0"/>
              <a:t>Для различных возрастных групп характерны разные проявления пищевой аллергии. </a:t>
            </a:r>
            <a:r>
              <a:rPr lang="ru-RU" sz="2000" b="1" dirty="0">
                <a:solidFill>
                  <a:srgbClr val="FF0000"/>
                </a:solidFill>
              </a:rPr>
              <a:t>Основными проявлениями пищевой аллергии у детей является атопический дерматит</a:t>
            </a:r>
            <a:r>
              <a:rPr lang="ru-RU" sz="2000" dirty="0"/>
              <a:t>, первые симптомы которого проявляются на первом году жизни. Более чем в % симптомы </a:t>
            </a:r>
            <a:r>
              <a:rPr lang="ru-RU" sz="2000" dirty="0" err="1"/>
              <a:t>персистируют</a:t>
            </a:r>
            <a:r>
              <a:rPr lang="ru-RU" sz="2000" dirty="0"/>
              <a:t> в старшем школьном возрасте, наряду с симптомами бронхиальной астмы.</a:t>
            </a:r>
          </a:p>
          <a:p>
            <a:pPr marL="0" indent="0" algn="ctr">
              <a:buNone/>
            </a:pP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9641E7-7E8B-4642-BB81-48F6ACB8BA1D}"/>
              </a:ext>
            </a:extLst>
          </p:cNvPr>
          <p:cNvSpPr txBox="1"/>
          <p:nvPr/>
        </p:nvSpPr>
        <p:spPr>
          <a:xfrm>
            <a:off x="0" y="619760"/>
            <a:ext cx="12435840" cy="523220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/>
              <a:t>Выводы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15BAC4-B1AF-478F-BC93-CA52A8BFE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3" b="98750" l="1861" r="99492">
                        <a14:foregroundMark x1="21658" y1="54688" x2="18105" y2="90938"/>
                        <a14:foregroundMark x1="14382" y1="74688" x2="9475" y2="92500"/>
                        <a14:foregroundMark x1="31472" y1="92188" x2="89340" y2="88750"/>
                        <a14:foregroundMark x1="78173" y1="49063" x2="89171" y2="75313"/>
                        <a14:foregroundMark x1="47547" y1="17500" x2="54315" y2="33438"/>
                        <a14:foregroundMark x1="70051" y1="36563" x2="79695" y2="36563"/>
                        <a14:foregroundMark x1="63621" y1="44063" x2="63621" y2="51875"/>
                        <a14:foregroundMark x1="31472" y1="25000" x2="41286" y2="17500"/>
                        <a14:foregroundMark x1="48731" y1="17500" x2="65313" y2="29063"/>
                        <a14:foregroundMark x1="67513" y1="35000" x2="77496" y2="31250"/>
                        <a14:foregroundMark x1="45008" y1="89375" x2="47885" y2="90000"/>
                        <a14:foregroundMark x1="15398" y1="36250" x2="2910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1840" y="1142980"/>
            <a:ext cx="5096675" cy="27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08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55040" y="0"/>
            <a:ext cx="7874000" cy="583247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  <a:b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внимание!!!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2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241" y="1158948"/>
            <a:ext cx="117043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Пищевая аллергия сопровождает множество острых и хронических заболеваний, в том числе бронхиальную астму.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Несомненно, пищевая аллергия как коморбидная патология </a:t>
            </a:r>
            <a:r>
              <a:rPr lang="ru-RU" sz="2000" b="1" dirty="0">
                <a:solidFill>
                  <a:srgbClr val="FF0000"/>
                </a:solidFill>
              </a:rPr>
              <a:t>является отягощающим фактором и влияет на состояние контроля заболевания в детском и подростковом возрасте</a:t>
            </a:r>
            <a:r>
              <a:rPr lang="ru-RU" sz="2000" dirty="0"/>
              <a:t>, возможно, и на прогноз течения бронхиальной астмы у взрослых.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Взаимосвязь между бронхиальной астмой и пищевой аллергией остается актуальной проблемой педиатрии </a:t>
            </a:r>
            <a:r>
              <a:rPr lang="ru-RU" sz="2000" dirty="0"/>
              <a:t>и требует дополнительных исследований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141EC6-E8B4-4399-8196-365AB4869285}"/>
              </a:ext>
            </a:extLst>
          </p:cNvPr>
          <p:cNvSpPr txBox="1"/>
          <p:nvPr/>
        </p:nvSpPr>
        <p:spPr>
          <a:xfrm>
            <a:off x="0" y="396240"/>
            <a:ext cx="12192000" cy="584775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i="1" dirty="0"/>
              <a:t>АКТУАЛЬНОСТЬ	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7D55E7-4056-461A-BF86-12FBA5E1F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32" b="94332" l="751" r="100000">
                        <a14:foregroundMark x1="35515" y1="13158" x2="38841" y2="25304"/>
                        <a14:foregroundMark x1="34335" y1="18016" x2="35300" y2="13158"/>
                        <a14:foregroundMark x1="26931" y1="27126" x2="30901" y2="19636"/>
                        <a14:foregroundMark x1="60837" y1="34008" x2="63519" y2="34818"/>
                        <a14:foregroundMark x1="59979" y1="21255" x2="62232" y2="27328"/>
                        <a14:foregroundMark x1="70172" y1="19636" x2="67060" y2="34008"/>
                        <a14:foregroundMark x1="68133" y1="20040" x2="70064" y2="23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181" y="3323342"/>
            <a:ext cx="6480438" cy="3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20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DBDDDA-99A1-41E2-FC16-37E04256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6584" y="1391923"/>
            <a:ext cx="7900936" cy="274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ru-RU" sz="2800" dirty="0"/>
              <a:t>Проанализировать динамику проявлений пищевой аллергии у детей с бронхиальной астмой, оценить клинические особенности взаимосвязи между бронхиальной астмой (БА) и пищевой аллергией.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69E2E2-6BDF-4AC0-A732-A112EED4375F}"/>
              </a:ext>
            </a:extLst>
          </p:cNvPr>
          <p:cNvSpPr txBox="1"/>
          <p:nvPr/>
        </p:nvSpPr>
        <p:spPr>
          <a:xfrm>
            <a:off x="0" y="538479"/>
            <a:ext cx="12192000" cy="542584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b="1" i="1" dirty="0"/>
              <a:t>ЦЕЛЬ ИССЛЕДОВАНИЯ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330BC3-A393-40BB-B1FC-E88DED05C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503" b="89842" l="10000" r="95761">
                        <a14:foregroundMark x1="74783" y1="30648" x2="73043" y2="85639"/>
                        <a14:foregroundMark x1="64130" y1="53765" x2="65326" y2="75131"/>
                        <a14:foregroundMark x1="65326" y1="80911" x2="64674" y2="72504"/>
                        <a14:foregroundMark x1="54891" y1="86340" x2="55761" y2="54816"/>
                        <a14:foregroundMark x1="46087" y1="83713" x2="46413" y2="71103"/>
                        <a14:foregroundMark x1="36196" y1="86165" x2="36196" y2="80736"/>
                        <a14:foregroundMark x1="28043" y1="86865" x2="26196" y2="86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308" y="892493"/>
            <a:ext cx="5519191" cy="34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66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DBDDDA-99A1-41E2-FC16-37E04256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455351"/>
            <a:ext cx="8376920" cy="671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dirty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uk-UA" sz="2000" dirty="0" err="1"/>
              <a:t>Критерием</a:t>
            </a:r>
            <a:r>
              <a:rPr lang="uk-UA" sz="2000" dirty="0"/>
              <a:t> </a:t>
            </a:r>
            <a:r>
              <a:rPr lang="uk-UA" sz="2000" dirty="0" err="1"/>
              <a:t>включения</a:t>
            </a:r>
            <a:r>
              <a:rPr lang="uk-UA" sz="2000" dirty="0"/>
              <a:t> </a:t>
            </a:r>
            <a:r>
              <a:rPr lang="uk-UA" sz="2000" dirty="0" err="1"/>
              <a:t>детей</a:t>
            </a:r>
            <a:r>
              <a:rPr lang="uk-UA" sz="2000" dirty="0"/>
              <a:t> в </a:t>
            </a:r>
            <a:r>
              <a:rPr lang="uk-UA" sz="2000" dirty="0" err="1"/>
              <a:t>исследование</a:t>
            </a:r>
            <a:r>
              <a:rPr lang="uk-UA" sz="2000" dirty="0"/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было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наличие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установленных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диагнозов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пищевая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аллергия</a:t>
            </a:r>
            <a:r>
              <a:rPr lang="uk-UA" sz="2000" b="1" dirty="0">
                <a:solidFill>
                  <a:srgbClr val="FF0000"/>
                </a:solidFill>
              </a:rPr>
              <a:t> и БА в </a:t>
            </a:r>
            <a:r>
              <a:rPr lang="uk-UA" sz="2000" b="1" dirty="0" err="1">
                <a:solidFill>
                  <a:srgbClr val="FF0000"/>
                </a:solidFill>
              </a:rPr>
              <a:t>периоде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err="1">
                <a:solidFill>
                  <a:srgbClr val="FF0000"/>
                </a:solidFill>
              </a:rPr>
              <a:t>ремиссии</a:t>
            </a:r>
            <a:r>
              <a:rPr lang="ru-RU" sz="2000" dirty="0"/>
              <a:t>. Возраст детей от 5 до 17 лет. </a:t>
            </a:r>
          </a:p>
          <a:p>
            <a:pPr>
              <a:lnSpc>
                <a:spcPct val="110000"/>
              </a:lnSpc>
              <a:buNone/>
            </a:pPr>
            <a:endParaRPr lang="ru-RU" sz="2000" dirty="0"/>
          </a:p>
          <a:p>
            <a:pPr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FF0000"/>
                </a:solidFill>
              </a:rPr>
              <a:t>Всем пациентам проводились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оценка физического развития</a:t>
            </a:r>
            <a:r>
              <a:rPr lang="en-US" sz="2000" dirty="0"/>
              <a:t>;</a:t>
            </a:r>
            <a:r>
              <a:rPr lang="ru-RU" sz="2000" dirty="0"/>
              <a:t> 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анализ анамнестических данных </a:t>
            </a:r>
            <a:r>
              <a:rPr lang="en-US" sz="2000" dirty="0"/>
              <a:t>;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кожное тестирование набором стандартных диагностических неинфекционных аллергенов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определение уровня общего и специфических </a:t>
            </a:r>
            <a:r>
              <a:rPr lang="en-US" sz="2000" dirty="0" err="1"/>
              <a:t>JgE</a:t>
            </a:r>
            <a:r>
              <a:rPr lang="en-US" sz="2000" dirty="0"/>
              <a:t> </a:t>
            </a:r>
            <a:r>
              <a:rPr lang="uk-UA" sz="2000" dirty="0"/>
              <a:t>в </a:t>
            </a:r>
            <a:r>
              <a:rPr lang="ru-RU" sz="2000" dirty="0"/>
              <a:t>сыворотке крови.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Особенности течения пищевой аллергии у детей с БА были проанализированы по гендерному  и возрастному признаку.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Дети были разделены на </a:t>
            </a:r>
            <a:r>
              <a:rPr lang="ru-RU" sz="2000" b="1" u="sng" dirty="0">
                <a:solidFill>
                  <a:srgbClr val="FF0000"/>
                </a:solidFill>
              </a:rPr>
              <a:t>3 группы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/>
              <a:t>1-я группа – дошкольники (5-6 лет) -18 детей,</a:t>
            </a:r>
          </a:p>
          <a:p>
            <a:r>
              <a:rPr lang="ru-RU" sz="2000" dirty="0"/>
              <a:t>2-я группа-младшие школьники (7-10 лет) - 30 детей,</a:t>
            </a:r>
          </a:p>
          <a:p>
            <a:r>
              <a:rPr lang="uk-UA" sz="2000" dirty="0"/>
              <a:t>3 </a:t>
            </a:r>
            <a:r>
              <a:rPr lang="uk-UA" sz="2000" dirty="0" err="1"/>
              <a:t>группа</a:t>
            </a:r>
            <a:r>
              <a:rPr lang="uk-UA" sz="2000" dirty="0"/>
              <a:t>- </a:t>
            </a:r>
            <a:r>
              <a:rPr lang="uk-UA" sz="2000" dirty="0" err="1"/>
              <a:t>дети</a:t>
            </a:r>
            <a:r>
              <a:rPr lang="uk-UA" sz="2000" dirty="0"/>
              <a:t> и </a:t>
            </a:r>
            <a:r>
              <a:rPr lang="uk-UA" sz="2000" dirty="0" err="1"/>
              <a:t>подростки</a:t>
            </a:r>
            <a:r>
              <a:rPr lang="uk-UA" sz="2000" dirty="0"/>
              <a:t> (11-17 лет) - 24 </a:t>
            </a:r>
            <a:r>
              <a:rPr lang="uk-UA" sz="2000" dirty="0" err="1"/>
              <a:t>человека</a:t>
            </a:r>
            <a:r>
              <a:rPr lang="ru-RU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lnSpc>
                <a:spcPct val="110000"/>
              </a:lnSpc>
              <a:buNone/>
            </a:pP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1AC773-E982-4B7C-AC96-4E68AE2A0AF9}"/>
              </a:ext>
            </a:extLst>
          </p:cNvPr>
          <p:cNvSpPr txBox="1"/>
          <p:nvPr/>
        </p:nvSpPr>
        <p:spPr>
          <a:xfrm>
            <a:off x="0" y="365760"/>
            <a:ext cx="12192000" cy="542584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b="1" i="1" dirty="0"/>
              <a:t>Материалы и методы исследования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7F435C-6229-4A6D-93F0-4C3EA60DB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640" y="908344"/>
            <a:ext cx="3312160" cy="32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35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FCEF35-9857-426D-9C47-5DCB0C045A6F}"/>
              </a:ext>
            </a:extLst>
          </p:cNvPr>
          <p:cNvSpPr txBox="1"/>
          <p:nvPr/>
        </p:nvSpPr>
        <p:spPr>
          <a:xfrm rot="10800000" flipV="1">
            <a:off x="0" y="367537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0F410D-5180-495F-92A9-156A288034A7}"/>
              </a:ext>
            </a:extLst>
          </p:cNvPr>
          <p:cNvSpPr txBox="1"/>
          <p:nvPr/>
        </p:nvSpPr>
        <p:spPr>
          <a:xfrm>
            <a:off x="264160" y="1320801"/>
            <a:ext cx="11704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Были отобраны 72 ребенка, имеющие установленные диагнозы пищевой аллергии и бронхиальной астмы. </a:t>
            </a:r>
            <a:r>
              <a:rPr lang="ru-RU" dirty="0"/>
              <a:t>Среди них лица мужского и женского пола составили 34 (47,2%) и 38 (52,8%) соответственно.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Преобладали дети со среднетяжелой БА -47 (65,3%). </a:t>
            </a:r>
            <a:r>
              <a:rPr lang="ru-RU" dirty="0"/>
              <a:t>Детей с легкой степенью БА было 15 (20,8%), с тяжелой степенью 10 (13,9%).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Достоверных различий по соотношению легкой, среднетяжелой и тяжелой степеней БА в трех возрастных группах не выявлено (</a:t>
            </a:r>
            <a:r>
              <a:rPr lang="en-US" b="1" dirty="0">
                <a:solidFill>
                  <a:srgbClr val="FF0000"/>
                </a:solidFill>
              </a:rPr>
              <a:t>p&gt;0,05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Подтверждение пищевой аллергии в виде положительных </a:t>
            </a:r>
            <a:r>
              <a:rPr lang="ru-RU" dirty="0" err="1">
                <a:cs typeface="Times New Roman" panose="02020603050405020304" pitchFamily="18" charset="0"/>
              </a:rPr>
              <a:t>скарификационных</a:t>
            </a:r>
            <a:r>
              <a:rPr lang="ru-RU" dirty="0">
                <a:cs typeface="Times New Roman" panose="02020603050405020304" pitchFamily="18" charset="0"/>
              </a:rPr>
              <a:t> проб и специфических </a:t>
            </a:r>
            <a:r>
              <a:rPr lang="en-US" dirty="0" err="1">
                <a:cs typeface="Times New Roman" panose="02020603050405020304" pitchFamily="18" charset="0"/>
              </a:rPr>
              <a:t>IgE</a:t>
            </a:r>
            <a:r>
              <a:rPr lang="ru-RU" dirty="0">
                <a:cs typeface="Times New Roman" panose="02020603050405020304" pitchFamily="18" charset="0"/>
              </a:rPr>
              <a:t> получили в 28 случаях (38,</a:t>
            </a:r>
            <a:r>
              <a:rPr lang="uk-UA" dirty="0">
                <a:cs typeface="Times New Roman" panose="02020603050405020304" pitchFamily="18" charset="0"/>
              </a:rPr>
              <a:t>9%). 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Отрицательные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результаты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(12%) </a:t>
            </a:r>
            <a:r>
              <a:rPr lang="uk-UA" dirty="0" err="1">
                <a:cs typeface="Times New Roman" panose="02020603050405020304" pitchFamily="18" charset="0"/>
              </a:rPr>
              <a:t>были</a:t>
            </a:r>
            <a:r>
              <a:rPr lang="uk-UA" dirty="0">
                <a:cs typeface="Times New Roman" panose="02020603050405020304" pitchFamily="18" charset="0"/>
              </a:rPr>
              <a:t>, очевидно, </a:t>
            </a:r>
            <a:r>
              <a:rPr lang="uk-UA" dirty="0" err="1">
                <a:cs typeface="Times New Roman" panose="02020603050405020304" pitchFamily="18" charset="0"/>
              </a:rPr>
              <a:t>связаны</a:t>
            </a:r>
            <a:r>
              <a:rPr lang="uk-UA" dirty="0">
                <a:cs typeface="Times New Roman" panose="02020603050405020304" pitchFamily="18" charset="0"/>
              </a:rPr>
              <a:t> с тем, </a:t>
            </a:r>
            <a:r>
              <a:rPr lang="uk-UA" dirty="0" err="1">
                <a:cs typeface="Times New Roman" panose="02020603050405020304" pitchFamily="18" charset="0"/>
              </a:rPr>
              <a:t>что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дети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реаг</a:t>
            </a:r>
            <a:r>
              <a:rPr lang="ru-RU" dirty="0" err="1">
                <a:cs typeface="Times New Roman" panose="02020603050405020304" pitchFamily="18" charset="0"/>
              </a:rPr>
              <a:t>ируют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 на </a:t>
            </a:r>
            <a:r>
              <a:rPr lang="uk-UA" dirty="0" err="1">
                <a:cs typeface="Times New Roman" panose="02020603050405020304" pitchFamily="18" charset="0"/>
              </a:rPr>
              <a:t>другие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пищевые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продукты</a:t>
            </a:r>
            <a:r>
              <a:rPr lang="uk-UA" dirty="0">
                <a:cs typeface="Times New Roman" panose="02020603050405020304" pitchFamily="18" charset="0"/>
              </a:rPr>
              <a:t>, с </a:t>
            </a:r>
            <a:r>
              <a:rPr lang="uk-UA" dirty="0" err="1">
                <a:cs typeface="Times New Roman" panose="02020603050405020304" pitchFamily="18" charset="0"/>
              </a:rPr>
              <a:t>которыми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обследование</a:t>
            </a:r>
            <a:r>
              <a:rPr lang="uk-UA" dirty="0">
                <a:cs typeface="Times New Roman" panose="02020603050405020304" pitchFamily="18" charset="0"/>
              </a:rPr>
              <a:t> не проводилось.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Ложноположительные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результаты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тестирования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были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отмечены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у 2 </a:t>
            </a:r>
            <a:r>
              <a:rPr lang="uk-UA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человек</a:t>
            </a:r>
            <a:r>
              <a:rPr lang="uk-UA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(2,8% от </a:t>
            </a:r>
            <a:r>
              <a:rPr lang="uk-UA" dirty="0" err="1">
                <a:cs typeface="Times New Roman" panose="02020603050405020304" pitchFamily="18" charset="0"/>
              </a:rPr>
              <a:t>всех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err="1">
                <a:cs typeface="Times New Roman" panose="02020603050405020304" pitchFamily="18" charset="0"/>
              </a:rPr>
              <a:t>обследованных</a:t>
            </a:r>
            <a:r>
              <a:rPr lang="uk-UA" dirty="0"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F4A1CD-4B4D-4B7C-961E-CFA44E436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313" l="263" r="98103">
                        <a14:foregroundMark x1="9484" y1="29880" x2="12592" y2="57349"/>
                        <a14:foregroundMark x1="8219" y1="67229" x2="8693" y2="59880"/>
                        <a14:foregroundMark x1="9220" y1="76265" x2="9694" y2="74217"/>
                        <a14:foregroundMark x1="6059" y1="46265" x2="10116" y2="51687"/>
                        <a14:foregroundMark x1="5163" y1="48313" x2="7323" y2="48795"/>
                        <a14:foregroundMark x1="14647" y1="51687" x2="19125" y2="44699"/>
                        <a14:foregroundMark x1="24552" y1="27108" x2="25764" y2="66867"/>
                        <a14:foregroundMark x1="20601" y1="77831" x2="23182" y2="69277"/>
                        <a14:foregroundMark x1="20601" y1="41446" x2="22761" y2="50482"/>
                        <a14:foregroundMark x1="28030" y1="56627" x2="29821" y2="63976"/>
                        <a14:foregroundMark x1="18915" y1="13976" x2="22655" y2="16867"/>
                        <a14:foregroundMark x1="16333" y1="17229" x2="20601" y2="17229"/>
                        <a14:foregroundMark x1="15437" y1="80723" x2="18230" y2="88916"/>
                        <a14:foregroundMark x1="8535" y1="91807" x2="14963" y2="91446"/>
                        <a14:foregroundMark x1="6744" y1="86867" x2="9800" y2="92651"/>
                        <a14:foregroundMark x1="17439" y1="89759" x2="38620" y2="93012"/>
                        <a14:foregroundMark x1="27713" y1="27831" x2="32561" y2="32410"/>
                        <a14:foregroundMark x1="37250" y1="33253" x2="44362" y2="61084"/>
                        <a14:foregroundMark x1="46417" y1="76627" x2="46417" y2="73373"/>
                        <a14:foregroundMark x1="41465" y1="75060" x2="41886" y2="70482"/>
                        <a14:foregroundMark x1="39094" y1="90964" x2="66649" y2="89759"/>
                        <a14:foregroundMark x1="50580" y1="17229" x2="50896" y2="7831"/>
                        <a14:foregroundMark x1="46259" y1="11446" x2="50685" y2="11084"/>
                        <a14:foregroundMark x1="47313" y1="20482" x2="51001" y2="13976"/>
                        <a14:foregroundMark x1="52160" y1="22530" x2="54953" y2="13494"/>
                        <a14:foregroundMark x1="51264" y1="4940" x2="54478" y2="10723"/>
                        <a14:foregroundMark x1="69389" y1="60241" x2="73077" y2="29880"/>
                        <a14:foregroundMark x1="64436" y1="45060" x2="67703" y2="48313"/>
                        <a14:foregroundMark x1="57640" y1="53735" x2="63277" y2="44217"/>
                        <a14:foregroundMark x1="50790" y1="47590" x2="53583" y2="53735"/>
                        <a14:foregroundMark x1="45838" y1="50000" x2="48894" y2="46265"/>
                        <a14:foregroundMark x1="35037" y1="50843" x2="39410" y2="52530"/>
                        <a14:foregroundMark x1="27028" y1="74217" x2="27503" y2="70482"/>
                        <a14:foregroundMark x1="26712" y1="70482" x2="28504" y2="61084"/>
                        <a14:foregroundMark x1="10590" y1="70482" x2="12381" y2="62289"/>
                        <a14:foregroundMark x1="74763" y1="67590" x2="74341" y2="65542"/>
                        <a14:foregroundMark x1="75553" y1="16024" x2="86038" y2="18072"/>
                        <a14:foregroundMark x1="87724" y1="64819" x2="89410" y2="29157"/>
                        <a14:foregroundMark x1="80400" y1="69277" x2="83983" y2="60723"/>
                        <a14:foregroundMark x1="83351" y1="39759" x2="86143" y2="53253"/>
                        <a14:foregroundMark x1="92360" y1="57831" x2="95522" y2="49639"/>
                        <a14:foregroundMark x1="89989" y1="75783" x2="86828" y2="78313"/>
                        <a14:foregroundMark x1="40991" y1="65542" x2="46259" y2="64337"/>
                        <a14:foregroundMark x1="68230" y1="95542" x2="96048" y2="89759"/>
                        <a14:foregroundMark x1="14752" y1="14819" x2="18493" y2="9880"/>
                        <a14:foregroundMark x1="21970" y1="9036" x2="25922" y2="18434"/>
                        <a14:foregroundMark x1="75659" y1="9036" x2="87144" y2="1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40" y="4406269"/>
            <a:ext cx="8920480" cy="24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23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33938" y="1541463"/>
            <a:ext cx="7358062" cy="4635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endParaRPr lang="ru-RU" sz="35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110" y="2133600"/>
            <a:ext cx="7767780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5344B-FDC9-47F0-93CE-E7E18E0F409E}"/>
              </a:ext>
            </a:extLst>
          </p:cNvPr>
          <p:cNvSpPr txBox="1"/>
          <p:nvPr/>
        </p:nvSpPr>
        <p:spPr>
          <a:xfrm>
            <a:off x="228600" y="1419543"/>
            <a:ext cx="945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Сроки начальных проявлений пищевой аллергии (рис. 1) относились к возрасту первого года жизни более чем в половине случаев – 37 (51,4%).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Начало проявлений пищевой аллергии старше 3 лет было только у 8 детей (11,1%; p&lt;0,05).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F3ECA4-31A7-4DCE-88C0-82713D4CAE9B}"/>
              </a:ext>
            </a:extLst>
          </p:cNvPr>
          <p:cNvSpPr txBox="1"/>
          <p:nvPr/>
        </p:nvSpPr>
        <p:spPr>
          <a:xfrm rot="10800000" flipV="1">
            <a:off x="0" y="367537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140" y="2129845"/>
            <a:ext cx="9013719" cy="4728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927AF9-E042-4531-9EB9-9859A159E204}"/>
              </a:ext>
            </a:extLst>
          </p:cNvPr>
          <p:cNvSpPr txBox="1"/>
          <p:nvPr/>
        </p:nvSpPr>
        <p:spPr>
          <a:xfrm rot="10800000" flipV="1">
            <a:off x="0" y="128326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6ABE7F-9BAA-4010-A072-B2164B225137}"/>
              </a:ext>
            </a:extLst>
          </p:cNvPr>
          <p:cNvSpPr/>
          <p:nvPr/>
        </p:nvSpPr>
        <p:spPr>
          <a:xfrm>
            <a:off x="420302" y="949510"/>
            <a:ext cx="11771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Стойкая ремиссия пищевой аллергии в дошкольном возрасте  наступила у 10 (13,9%) детей, в школьном возрасте – у 15 (20,8%) детей (рис. 2).</a:t>
            </a:r>
          </a:p>
          <a:p>
            <a:r>
              <a:rPr lang="ru-RU" dirty="0"/>
              <a:t>Дети, у которых пищевая аллергия завершилась после 6 лет жизни, преимущественно имели бронхиальную астму легкой степени тяжести и начальные проявления пищевой аллергии у них возникли после 6 месяцев до 1,5 лет жизни 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92563" y="319088"/>
            <a:ext cx="8199437" cy="5845175"/>
          </a:xfrm>
        </p:spPr>
        <p:txBody>
          <a:bodyPr/>
          <a:lstStyle/>
          <a:p>
            <a:pPr algn="ctr">
              <a:buNone/>
            </a:pPr>
            <a:r>
              <a:rPr lang="en-US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76403" y="152403"/>
            <a:ext cx="184731" cy="64633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000000"/>
                </a:solidFill>
                <a:latin typeface="var(--depot-font-text)"/>
              </a:rPr>
              <a:t/>
            </a:r>
            <a:br>
              <a:rPr lang="ru-RU" altLang="ru-RU" sz="900">
                <a:solidFill>
                  <a:srgbClr val="000000"/>
                </a:solidFill>
                <a:latin typeface="var(--depot-font-text)"/>
              </a:rPr>
            </a:br>
            <a:endParaRPr lang="ru-RU" altLang="ru-RU" sz="900">
              <a:solidFill>
                <a:srgbClr val="000000"/>
              </a:solidFill>
              <a:latin typeface="YS Tex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318" y="1074509"/>
            <a:ext cx="55025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отличие от них дети с ремиссией пищевой аллергии, наступившей до 3 лет, имели в основном среднетяжелую бронхиальную астму и ранний старт (до 6 месяцев) пищевой аллергии. Несмотря на более раннее окончание проявлений пищевой аллергии, бронхиальная астма у детей с ранним стартом пищевой аллергии протекала более тяжело.</a:t>
            </a:r>
            <a:endParaRPr lang="ru-RU" sz="2400" dirty="0"/>
          </a:p>
          <a:p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5BAD40-6671-4E2C-B832-172CB650BD50}"/>
              </a:ext>
            </a:extLst>
          </p:cNvPr>
          <p:cNvSpPr txBox="1"/>
          <p:nvPr/>
        </p:nvSpPr>
        <p:spPr>
          <a:xfrm rot="10800000" flipV="1">
            <a:off x="0" y="128326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480CC5-BC28-4362-820B-BD73E966D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557" y="949510"/>
            <a:ext cx="4488125" cy="3957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9713" r="2336" b="7246"/>
          <a:stretch/>
        </p:blipFill>
        <p:spPr>
          <a:xfrm>
            <a:off x="2365022" y="2578168"/>
            <a:ext cx="7461955" cy="4190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FBB197-2608-436C-BBC9-CA45874CBE58}"/>
              </a:ext>
            </a:extLst>
          </p:cNvPr>
          <p:cNvSpPr txBox="1"/>
          <p:nvPr/>
        </p:nvSpPr>
        <p:spPr>
          <a:xfrm>
            <a:off x="142240" y="1045583"/>
            <a:ext cx="12049760" cy="173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Наиболее частым клиническим проявлением пищевой аллергии был </a:t>
            </a:r>
            <a:r>
              <a:rPr lang="ru-RU" b="1" u="sng" dirty="0">
                <a:solidFill>
                  <a:srgbClr val="FF0000"/>
                </a:solidFill>
              </a:rPr>
              <a:t>атопический дерматит. 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Проявления атопического дерматита значительно чаще были отмечены у школьников в группах 2 и 3 с достоверным отличием каждой из групп от 1-й группы ( p&lt;0,05).</a:t>
            </a:r>
            <a:r>
              <a:rPr lang="ru-RU" dirty="0">
                <a:solidFill>
                  <a:srgbClr val="333333"/>
                </a:solidFill>
              </a:rPr>
              <a:t> Среди детей с атопическим дерматитом гендерных различий не имелось (p&gt;0,05).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1BA5B6-E5ED-4070-842F-F7CCE9B66320}"/>
              </a:ext>
            </a:extLst>
          </p:cNvPr>
          <p:cNvSpPr txBox="1"/>
          <p:nvPr/>
        </p:nvSpPr>
        <p:spPr>
          <a:xfrm rot="10800000" flipV="1">
            <a:off x="0" y="128326"/>
            <a:ext cx="12192000" cy="821183"/>
          </a:xfrm>
          <a:prstGeom prst="rect">
            <a:avLst/>
          </a:prstGeom>
          <a:solidFill>
            <a:srgbClr val="D0E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 ИССЛЕДОВАНИЯ И ИХ ОБСУЖДЕНИЕ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1019</TotalTime>
  <Words>880</Words>
  <Application>Microsoft Office PowerPoint</Application>
  <PresentationFormat>Произвольный</PresentationFormat>
  <Paragraphs>82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Andrey</cp:lastModifiedBy>
  <cp:revision>99</cp:revision>
  <dcterms:created xsi:type="dcterms:W3CDTF">2020-10-04T11:07:06Z</dcterms:created>
  <dcterms:modified xsi:type="dcterms:W3CDTF">2026-04-09T16:37:12Z</dcterms:modified>
</cp:coreProperties>
</file>