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5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355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40EFC-35F1-4348-A02B-8887C40C587B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CD8B-7F78-4ABC-A454-15E00AB05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954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ACB45A-6AF8-4F49-B520-8F77395F2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9700" y="1064029"/>
            <a:ext cx="7766936" cy="274702"/>
          </a:xfrm>
        </p:spPr>
        <p:txBody>
          <a:bodyPr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МИНИСТЕРСТВО ЗДРАВООХРАНЕНИЯ ЛУГАНСКОЙ  НАРОДНОЙ РЕСПУБЛИКИ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Федеральное государственное бюджетное образовательное учреждение высшего образования «Луганский государственный медицинский университет имени Святителя Луки» Министерства здравоохранения Российской Федерации</a:t>
            </a:r>
            <a:r>
              <a:rPr lang="ru-RU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/>
            </a:r>
            <a:br>
              <a:rPr lang="ru-RU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r>
              <a:rPr lang="ru-RU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Кафедра педиатрии и детских инфекций </a:t>
            </a:r>
            <a:br>
              <a:rPr lang="ru-RU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r>
              <a:rPr lang="ru-RU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Заведующий кафедрой : д.м.н., проф. Ершова И.Б.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8EAB5D-7159-46CC-9EC0-7C5DE302A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0812" y="2055778"/>
            <a:ext cx="8351827" cy="1096899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Тема: Особенности течения желтухи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Ариаса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у новорожденных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2870B20-2232-49C3-BB93-7373DC3D98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367486" y="2690037"/>
            <a:ext cx="6637952" cy="400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667E49-B138-4954-96DE-F2B245B61CF7}"/>
              </a:ext>
            </a:extLst>
          </p:cNvPr>
          <p:cNvSpPr txBox="1"/>
          <p:nvPr/>
        </p:nvSpPr>
        <p:spPr>
          <a:xfrm>
            <a:off x="7272669" y="3773978"/>
            <a:ext cx="42849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Мельникова Алина Владимировна </a:t>
            </a:r>
          </a:p>
          <a:p>
            <a:r>
              <a:rPr lang="ru-RU" dirty="0" err="1"/>
              <a:t>асситент</a:t>
            </a:r>
            <a:r>
              <a:rPr lang="ru-RU" dirty="0"/>
              <a:t> кафедры педиатрии и детских инфекций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Луганск 2025</a:t>
            </a:r>
          </a:p>
        </p:txBody>
      </p:sp>
    </p:spTree>
    <p:extLst>
      <p:ext uri="{BB962C8B-B14F-4D97-AF65-F5344CB8AC3E}">
        <p14:creationId xmlns:p14="http://schemas.microsoft.com/office/powerpoint/2010/main" xmlns="" val="142687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41BAB7-44F2-471F-A032-07973821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615547" y="1097281"/>
            <a:ext cx="5149734" cy="514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D56B47-34AE-4826-95AD-7B222BEEC920}"/>
              </a:ext>
            </a:extLst>
          </p:cNvPr>
          <p:cNvSpPr txBox="1"/>
          <p:nvPr/>
        </p:nvSpPr>
        <p:spPr>
          <a:xfrm>
            <a:off x="1413164" y="723207"/>
            <a:ext cx="94432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Желтуха у новорожденных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/>
              <a:t>Желтуха — желтое окрашивание кожного покрова и видимых слизистых оболочек в</a:t>
            </a:r>
          </a:p>
          <a:p>
            <a:r>
              <a:rPr lang="ru-RU" dirty="0"/>
              <a:t>результате накопления пигмента билирубина в сыворотке крови и последующего</a:t>
            </a:r>
          </a:p>
          <a:p>
            <a:r>
              <a:rPr lang="ru-RU" dirty="0"/>
              <a:t>его отложения в тканях из-за нарушения динамического равновесия между</a:t>
            </a:r>
          </a:p>
          <a:p>
            <a:r>
              <a:rPr lang="ru-RU" dirty="0"/>
              <a:t>скоростью его образования и выделения.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Желтуха - одно из наиболее частых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явлений в неонатальном периоде :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 50% доношенных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новорожденных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 80% недоношенных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новорожденных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43D84D-205C-4DA4-9C36-994CD65145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93716" y="2565258"/>
            <a:ext cx="6109854" cy="4292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73830F-7EA1-4655-AD2D-0D27BB0A2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2768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356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EC2D76-1F12-418D-92A1-BD5E4E90EE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240385" y="1679002"/>
            <a:ext cx="4854631" cy="291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746F94-C0FE-4342-B78F-109577C0E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79863" y="2320559"/>
            <a:ext cx="6813666" cy="454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0BFB7A-5ADB-418E-93E3-605B2F0ED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" y="0"/>
            <a:ext cx="2127688" cy="1194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CA644D-6C63-47A1-A79A-FB5E796332A7}"/>
              </a:ext>
            </a:extLst>
          </p:cNvPr>
          <p:cNvSpPr txBox="1"/>
          <p:nvPr/>
        </p:nvSpPr>
        <p:spPr>
          <a:xfrm>
            <a:off x="764770" y="556953"/>
            <a:ext cx="111473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Факторы, способствующие более выраженной</a:t>
            </a:r>
          </a:p>
          <a:p>
            <a:pPr algn="ctr"/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гипербилирубинемии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новорожденного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Национальность – азиаты, греки;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Первородящие;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Возраст женщины более 30-36 лет;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Сахарный диабет;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Гипертоническая болезнь;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Использование матерью контрацептивов до зачатия;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Наличие у матери кровотечения в 1-м триместре;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Дефицит цинка;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Использование в родах окситоцина;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Естественное вскармливание.</a:t>
            </a:r>
          </a:p>
        </p:txBody>
      </p:sp>
    </p:spTree>
    <p:extLst>
      <p:ext uri="{BB962C8B-B14F-4D97-AF65-F5344CB8AC3E}">
        <p14:creationId xmlns:p14="http://schemas.microsoft.com/office/powerpoint/2010/main" xmlns="" val="213220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2790F2-F225-426E-8617-A4E6CBBC78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735783" y="2739602"/>
            <a:ext cx="6193934" cy="3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C33907-FAB4-4381-AB7D-38A1233E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8059" cy="1197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72BF38-B46C-4774-B146-A7269FD09170}"/>
              </a:ext>
            </a:extLst>
          </p:cNvPr>
          <p:cNvSpPr txBox="1"/>
          <p:nvPr/>
        </p:nvSpPr>
        <p:spPr>
          <a:xfrm>
            <a:off x="423949" y="790091"/>
            <a:ext cx="111806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Желтуха грудного вскармливания ( желтуха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Ариаса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ru-RU" dirty="0"/>
          </a:p>
          <a:p>
            <a:r>
              <a:rPr lang="ru-RU" dirty="0"/>
              <a:t>Разновидность физиологической желтухи, возникающая у новорожденных на фоне</a:t>
            </a:r>
          </a:p>
          <a:p>
            <a:r>
              <a:rPr lang="ru-RU" dirty="0"/>
              <a:t>кормления грудным молоком.</a:t>
            </a:r>
          </a:p>
          <a:p>
            <a:r>
              <a:rPr lang="ru-RU" dirty="0"/>
              <a:t>Данное состояние развивается достаточно редко, всего в 4-8% случаев, и одинаково</a:t>
            </a:r>
          </a:p>
          <a:p>
            <a:r>
              <a:rPr lang="ru-RU" dirty="0"/>
              <a:t>распространено и у мальчиков, и у девочек.</a:t>
            </a:r>
          </a:p>
          <a:p>
            <a:r>
              <a:rPr lang="ru-RU" dirty="0"/>
              <a:t>Чаще всего эта желтуха проявляется только в конце первой недели, и в некоторых</a:t>
            </a:r>
          </a:p>
          <a:p>
            <a:r>
              <a:rPr lang="ru-RU" dirty="0"/>
              <a:t>случаях может продолжаться от 1-го до 3х месяцев. Хотя она обычно безвредна, но</a:t>
            </a:r>
          </a:p>
          <a:p>
            <a:r>
              <a:rPr lang="ru-RU" dirty="0"/>
              <a:t>необходимо исключить другую возможную причину затяжного течения желтухи и</a:t>
            </a:r>
          </a:p>
          <a:p>
            <a:r>
              <a:rPr lang="ru-RU" dirty="0"/>
              <a:t>при необходимости — проводить лечение.</a:t>
            </a:r>
          </a:p>
          <a:p>
            <a:r>
              <a:rPr lang="ru-RU" dirty="0"/>
              <a:t>Желтуха грудного молока появляется в конце первой недели жизни, является</a:t>
            </a:r>
          </a:p>
          <a:p>
            <a:r>
              <a:rPr lang="ru-RU" dirty="0"/>
              <a:t>продолжением физиологической желтухи, возникающей на 3-5 день жизни. Если на</a:t>
            </a:r>
          </a:p>
          <a:p>
            <a:r>
              <a:rPr lang="ru-RU" dirty="0"/>
              <a:t>3 неделе желтушность кожи младенца, находящегося на грудном вскармливании,</a:t>
            </a:r>
          </a:p>
          <a:p>
            <a:r>
              <a:rPr lang="ru-RU" dirty="0"/>
              <a:t>не уменьшается, то она может быть обусловлена грудным молоком, или носить</a:t>
            </a:r>
          </a:p>
          <a:p>
            <a:r>
              <a:rPr lang="ru-RU" dirty="0"/>
              <a:t>патологический характер;</a:t>
            </a:r>
          </a:p>
          <a:p>
            <a:r>
              <a:rPr lang="ru-RU" dirty="0"/>
              <a:t>У новорожденного адекватная прибавка массы тела;</a:t>
            </a:r>
          </a:p>
          <a:p>
            <a:r>
              <a:rPr lang="ru-RU" dirty="0"/>
              <a:t>Нет изменений в соматическом статусе;</a:t>
            </a:r>
          </a:p>
          <a:p>
            <a:r>
              <a:rPr lang="ru-RU" dirty="0"/>
              <a:t>Лабораторные показатели в норме ( отличие только в уровне билирубина).</a:t>
            </a:r>
          </a:p>
        </p:txBody>
      </p:sp>
    </p:spTree>
    <p:extLst>
      <p:ext uri="{BB962C8B-B14F-4D97-AF65-F5344CB8AC3E}">
        <p14:creationId xmlns:p14="http://schemas.microsoft.com/office/powerpoint/2010/main" xmlns="" val="241332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4EBA4B-E84B-4C63-8AAC-CD93147AD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7688" cy="11949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BA2F0F-C94C-445A-B0F0-9AD0EAAC3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669" y="2707911"/>
            <a:ext cx="2969233" cy="295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267972-14AC-4A7D-B559-F52B3E8DA7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357448" y="2626616"/>
            <a:ext cx="7677788" cy="4030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1DD79C-8B4D-4C1D-888E-733B16B16938}"/>
              </a:ext>
            </a:extLst>
          </p:cNvPr>
          <p:cNvSpPr txBox="1"/>
          <p:nvPr/>
        </p:nvSpPr>
        <p:spPr>
          <a:xfrm>
            <a:off x="540326" y="615142"/>
            <a:ext cx="114632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появления желтухи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Ариаса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  <a:p>
            <a:r>
              <a:rPr lang="ru-RU" dirty="0"/>
              <a:t>Причиной появления желтухи на грудное молоко у новорожденного является присутствие в женском молоке </a:t>
            </a:r>
            <a:r>
              <a:rPr lang="ru-RU" dirty="0" err="1"/>
              <a:t>прегнандиола</a:t>
            </a:r>
            <a:r>
              <a:rPr lang="ru-RU" dirty="0"/>
              <a:t>, который угнетает связывание и выведение желчного пигмента — билирубина. Печень младенцев еще несовершенна по своей функции, и связывание и превращение билирубина в ней замедлено. В результате этих факторов </a:t>
            </a:r>
            <a:r>
              <a:rPr lang="ru-RU" dirty="0" err="1"/>
              <a:t>вкрови</a:t>
            </a:r>
            <a:r>
              <a:rPr lang="ru-RU" dirty="0"/>
              <a:t> новорожденного накапливается излишки билирубина, который вызывает желтушность кожных покровов и склер.</a:t>
            </a:r>
          </a:p>
          <a:p>
            <a:endParaRPr lang="ru-RU" dirty="0"/>
          </a:p>
          <a:p>
            <a:r>
              <a:rPr lang="ru-RU" dirty="0"/>
              <a:t>Также существуют данные о наследственной причине данного</a:t>
            </a:r>
          </a:p>
          <a:p>
            <a:r>
              <a:rPr lang="ru-RU" dirty="0"/>
              <a:t>вида желтухи. Если в семье у младенцев уже отмечались</a:t>
            </a:r>
          </a:p>
          <a:p>
            <a:r>
              <a:rPr lang="ru-RU" dirty="0"/>
              <a:t>длительные необъяснимые желтухи, которые не повлияли на</a:t>
            </a:r>
          </a:p>
          <a:p>
            <a:r>
              <a:rPr lang="ru-RU" dirty="0"/>
              <a:t>развитие ребенка, то вероятность возникновения желтухи</a:t>
            </a:r>
          </a:p>
          <a:p>
            <a:r>
              <a:rPr lang="ru-RU" dirty="0"/>
              <a:t>грудного вскармливания возрастает.</a:t>
            </a:r>
          </a:p>
        </p:txBody>
      </p:sp>
    </p:spTree>
    <p:extLst>
      <p:ext uri="{BB962C8B-B14F-4D97-AF65-F5344CB8AC3E}">
        <p14:creationId xmlns:p14="http://schemas.microsoft.com/office/powerpoint/2010/main" xmlns="" val="238104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F7338B-6DA9-4CD0-8A97-79E11DB69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7688" cy="11949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ED48A0-86EA-4872-BFAF-3D7DB9AC33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117941" y="156266"/>
            <a:ext cx="5918890" cy="393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905F3F-061A-4E5E-85D3-2A89749344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0" y="1347355"/>
            <a:ext cx="6007331" cy="4163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51C393-5D33-4E78-BAF6-3B2039870EDB}"/>
              </a:ext>
            </a:extLst>
          </p:cNvPr>
          <p:cNvSpPr txBox="1"/>
          <p:nvPr/>
        </p:nvSpPr>
        <p:spPr>
          <a:xfrm>
            <a:off x="119149" y="3042457"/>
            <a:ext cx="11521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Пик желтухи грудного молока приходится на 10-21 день, при этом уровень конъюгированного  билирубина может достигать 300-500 </a:t>
            </a:r>
            <a:r>
              <a:rPr lang="ru-RU" dirty="0" err="1"/>
              <a:t>мкмоль</a:t>
            </a:r>
            <a:r>
              <a:rPr lang="ru-RU" dirty="0"/>
              <a:t>/л. Не бывает токсического повреждения головного мозга, так как в крови преобладает конъюгированный билирубин, который </a:t>
            </a:r>
            <a:r>
              <a:rPr lang="ru-RU" dirty="0" err="1"/>
              <a:t>малотоксичен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После третьей недели билирубин начинает снижаться. Желтуха грудного вскармливания новорожденных полностью проходит к 3 месяцам жизни. В редких случаях повышение уровня билирубина (и даже легкая степень желтушности кожи) сохраняются весь период кормления грудью. Для диагностики желтухи грудного вскармливания обычно проводят тест – отказ от грудного вскармливания на 24 часа. Ребенок получает адаптированную молочную смесь, а мать сохраняет лактацию путем сцеживания. Уровень билирубина за это время снижается на 80-170 </a:t>
            </a:r>
            <a:r>
              <a:rPr lang="ru-RU" dirty="0" err="1"/>
              <a:t>мкмоль</a:t>
            </a:r>
            <a:r>
              <a:rPr lang="ru-RU" dirty="0"/>
              <a:t>/л (около 20%). При возобновлении вскармливания грудью уровень билирубина снова начинает расти.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217692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C39394-A2E9-4ACD-9FEA-3D41B2F138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21673" y="1562519"/>
            <a:ext cx="7858298" cy="524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16CDA5-1ABD-45D4-8462-6F7702EA0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7688" cy="1194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308F0D-6AD4-4982-BF86-728946CBA350}"/>
              </a:ext>
            </a:extLst>
          </p:cNvPr>
          <p:cNvSpPr txBox="1"/>
          <p:nvPr/>
        </p:nvSpPr>
        <p:spPr>
          <a:xfrm>
            <a:off x="2651760" y="199505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Дифференциальная диагностика</a:t>
            </a:r>
          </a:p>
          <a:p>
            <a:endParaRPr lang="ru-RU" dirty="0"/>
          </a:p>
          <a:p>
            <a:r>
              <a:rPr lang="ru-RU" dirty="0"/>
              <a:t>Следует исключить патологические желтухи, которые могут развиваться у</a:t>
            </a:r>
          </a:p>
          <a:p>
            <a:r>
              <a:rPr lang="ru-RU" dirty="0"/>
              <a:t>новорожденных детей —гемолитическая болезнь новорожденных, синдром</a:t>
            </a:r>
          </a:p>
          <a:p>
            <a:r>
              <a:rPr lang="ru-RU" dirty="0" err="1"/>
              <a:t>Жильбера</a:t>
            </a:r>
            <a:r>
              <a:rPr lang="ru-RU" dirty="0"/>
              <a:t> , синдром </a:t>
            </a:r>
            <a:r>
              <a:rPr lang="ru-RU" dirty="0" err="1"/>
              <a:t>Криглера-Найяра</a:t>
            </a:r>
            <a:r>
              <a:rPr lang="ru-RU" dirty="0"/>
              <a:t>, </a:t>
            </a:r>
            <a:r>
              <a:rPr lang="ru-RU" dirty="0" err="1"/>
              <a:t>галактоземия</a:t>
            </a:r>
            <a:r>
              <a:rPr lang="ru-RU" dirty="0"/>
              <a:t>, </a:t>
            </a:r>
            <a:r>
              <a:rPr lang="ru-RU" dirty="0" err="1"/>
              <a:t>фруктоземия</a:t>
            </a:r>
            <a:r>
              <a:rPr lang="ru-RU" dirty="0"/>
              <a:t>, желтуха при</a:t>
            </a:r>
          </a:p>
          <a:p>
            <a:r>
              <a:rPr lang="ru-RU" dirty="0"/>
              <a:t>пилоростенозе, диабетической </a:t>
            </a:r>
            <a:r>
              <a:rPr lang="ru-RU" dirty="0" err="1"/>
              <a:t>фетопатии</a:t>
            </a:r>
            <a:r>
              <a:rPr lang="ru-RU" dirty="0"/>
              <a:t>, гипотиреозе. Причиной желтухи могут</a:t>
            </a:r>
          </a:p>
          <a:p>
            <a:r>
              <a:rPr lang="ru-RU" dirty="0"/>
              <a:t>быть наследственные холестазы. Патологические желтухи обычно характеризуются</a:t>
            </a:r>
          </a:p>
          <a:p>
            <a:r>
              <a:rPr lang="ru-RU" dirty="0"/>
              <a:t>ранним (на 1-2 день) или поздним (после 14 дня) развитием, волнообразным</a:t>
            </a:r>
          </a:p>
          <a:p>
            <a:r>
              <a:rPr lang="ru-RU" dirty="0"/>
              <a:t>длительным течением, и ухудшением состояния новорожденного.</a:t>
            </a:r>
          </a:p>
          <a:p>
            <a:endParaRPr lang="ru-RU" dirty="0"/>
          </a:p>
          <a:p>
            <a:r>
              <a:rPr lang="ru-RU" dirty="0"/>
              <a:t>Необходимо различать желтуху грудного вскармливания, и желтуху,</a:t>
            </a:r>
          </a:p>
          <a:p>
            <a:r>
              <a:rPr lang="ru-RU" dirty="0"/>
              <a:t>обусловленную недостаточным поступлением грудного молока. В этом случае</a:t>
            </a:r>
          </a:p>
          <a:p>
            <a:r>
              <a:rPr lang="ru-RU" dirty="0"/>
              <a:t>замедленное выведение билирубина будет из-за редкого опорожнения кишечника,</a:t>
            </a:r>
          </a:p>
          <a:p>
            <a:r>
              <a:rPr lang="ru-RU" dirty="0"/>
              <a:t>так как ребенок потребляет недостаточное количество грудного молока.</a:t>
            </a:r>
          </a:p>
        </p:txBody>
      </p:sp>
    </p:spTree>
    <p:extLst>
      <p:ext uri="{BB962C8B-B14F-4D97-AF65-F5344CB8AC3E}">
        <p14:creationId xmlns:p14="http://schemas.microsoft.com/office/powerpoint/2010/main" xmlns="" val="28718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25C440-0825-4A41-8DF1-5710DB91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56"/>
            <a:ext cx="2127688" cy="1194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757373-F142-437A-A75D-C230962433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939831" y="121147"/>
            <a:ext cx="9923559" cy="6615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A739C0-8E60-44E8-A5B0-177EB5EF7530}"/>
              </a:ext>
            </a:extLst>
          </p:cNvPr>
          <p:cNvSpPr txBox="1"/>
          <p:nvPr/>
        </p:nvSpPr>
        <p:spPr>
          <a:xfrm>
            <a:off x="270933" y="590204"/>
            <a:ext cx="114045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</a:t>
            </a:r>
          </a:p>
          <a:p>
            <a:endParaRPr lang="ru-RU" dirty="0"/>
          </a:p>
          <a:p>
            <a:r>
              <a:rPr lang="ru-RU" dirty="0"/>
              <a:t>Желтуха новорожденных может возникать по многим причинам, нужна правильная диагностика данного состояния у новорожденных;</a:t>
            </a:r>
          </a:p>
          <a:p>
            <a:endParaRPr lang="ru-RU" dirty="0"/>
          </a:p>
          <a:p>
            <a:r>
              <a:rPr lang="ru-RU" dirty="0"/>
              <a:t>Своевременное выявление данного типа желтухи, позволяет определить рациональную тактику ведения ребенка;</a:t>
            </a:r>
          </a:p>
          <a:p>
            <a:endParaRPr lang="ru-RU" dirty="0"/>
          </a:p>
          <a:p>
            <a:r>
              <a:rPr lang="ru-RU" dirty="0"/>
              <a:t>Правильность методов диагностики желтухи – правильность постановки диагноза;</a:t>
            </a:r>
          </a:p>
          <a:p>
            <a:endParaRPr lang="ru-RU" dirty="0"/>
          </a:p>
          <a:p>
            <a:r>
              <a:rPr lang="ru-RU" dirty="0"/>
              <a:t>Знание специфики протекания состояний в неонатологии не только улучшает прогноз заболевания, но и повышает качество жизни новорожденных в дальнейшем.</a:t>
            </a:r>
          </a:p>
        </p:txBody>
      </p:sp>
    </p:spTree>
    <p:extLst>
      <p:ext uri="{BB962C8B-B14F-4D97-AF65-F5344CB8AC3E}">
        <p14:creationId xmlns:p14="http://schemas.microsoft.com/office/powerpoint/2010/main" xmlns="" val="160222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3A179E-D67F-4C89-98AA-AB41E7CFB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7688" cy="1194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196F17-7797-44BA-A1FC-3D209498BC13}"/>
              </a:ext>
            </a:extLst>
          </p:cNvPr>
          <p:cNvSpPr txBox="1"/>
          <p:nvPr/>
        </p:nvSpPr>
        <p:spPr>
          <a:xfrm>
            <a:off x="2502130" y="1490008"/>
            <a:ext cx="58105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85171115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</TotalTime>
  <Words>697</Words>
  <Application>Microsoft Office PowerPoint</Application>
  <PresentationFormat>Произвольный</PresentationFormat>
  <Paragraphs>92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МИНИСТЕРСТВО ЗДРАВООХРАНЕНИЯ ЛУГАНСКОЙ  НАРОДНОЙ РЕСПУБЛИКИ Федеральное государственное бюджетное образовательное учреждение высшего образования «Луганский государственный медицинский университет имени Святителя Луки» Министерства здравоохранения Российской Федерации Кафедра педиатрии и детских инфекций  Заведующий кафедрой : д.м.н., проф. Ершова И.Б.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ЗДРАВООХРАНЕНИЯ ЛУГАНСКОЙ  НАРОДНОЙ РЕСПУБЛИКИ Федеральное государственное бюджетное образовательное учреждение высшего образования «Луганский государственный медицинский университет имени Святителя Луки» Министерства здравоохранения Российской Федерации Кафедра педиатрии и детских инфекций  Заведующий кафедрой : д.м.н., проф. Ершова И.Б.</dc:title>
  <dc:creator>user</dc:creator>
  <cp:lastModifiedBy>Andrey</cp:lastModifiedBy>
  <cp:revision>5</cp:revision>
  <dcterms:created xsi:type="dcterms:W3CDTF">2025-04-10T09:21:47Z</dcterms:created>
  <dcterms:modified xsi:type="dcterms:W3CDTF">2025-04-14T11:58:12Z</dcterms:modified>
</cp:coreProperties>
</file>