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5" r:id="rId2"/>
    <p:sldId id="257" r:id="rId3"/>
    <p:sldId id="261" r:id="rId4"/>
    <p:sldId id="258" r:id="rId5"/>
    <p:sldId id="283" r:id="rId6"/>
    <p:sldId id="289" r:id="rId7"/>
    <p:sldId id="288" r:id="rId8"/>
    <p:sldId id="284" r:id="rId9"/>
    <p:sldId id="298" r:id="rId10"/>
    <p:sldId id="297" r:id="rId11"/>
    <p:sldId id="299" r:id="rId12"/>
    <p:sldId id="290" r:id="rId13"/>
    <p:sldId id="268" r:id="rId14"/>
    <p:sldId id="271" r:id="rId15"/>
    <p:sldId id="274" r:id="rId16"/>
    <p:sldId id="285" r:id="rId17"/>
    <p:sldId id="292" r:id="rId18"/>
    <p:sldId id="296" r:id="rId19"/>
    <p:sldId id="300" r:id="rId20"/>
    <p:sldId id="273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08EDB-31F4-465A-9145-5086B1C1C20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FF159C-F722-464E-B811-9F01AE6CBF0A}">
      <dgm:prSet phldrT="[Текст]"/>
      <dgm:spPr/>
      <dgm:t>
        <a:bodyPr/>
        <a:lstStyle/>
        <a:p>
          <a:r>
            <a:rPr lang="ru-RU" dirty="0" smtClean="0"/>
            <a:t>98 чел.</a:t>
          </a:r>
          <a:endParaRPr lang="ru-RU" dirty="0"/>
        </a:p>
      </dgm:t>
    </dgm:pt>
    <dgm:pt modelId="{7E622BE8-D643-4516-8B14-64C5EA23B38F}" type="sibTrans" cxnId="{704D53AD-7D94-41D2-BFAD-E043DE3DA49B}">
      <dgm:prSet/>
      <dgm:spPr/>
      <dgm:t>
        <a:bodyPr/>
        <a:lstStyle/>
        <a:p>
          <a:endParaRPr lang="ru-RU"/>
        </a:p>
      </dgm:t>
    </dgm:pt>
    <dgm:pt modelId="{9EB8E0BC-68D8-4C64-853B-1168AB6D9CB8}" type="parTrans" cxnId="{704D53AD-7D94-41D2-BFAD-E043DE3DA49B}">
      <dgm:prSet/>
      <dgm:spPr/>
      <dgm:t>
        <a:bodyPr/>
        <a:lstStyle/>
        <a:p>
          <a:endParaRPr lang="ru-RU"/>
        </a:p>
      </dgm:t>
    </dgm:pt>
    <dgm:pt modelId="{872C6A2A-4B04-4D2D-90F6-B053D3254F67}">
      <dgm:prSet phldrT="[Текст]" custT="1"/>
      <dgm:spPr/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ru-RU" sz="6600" dirty="0" smtClean="0"/>
            <a:t> </a:t>
          </a:r>
          <a:r>
            <a:rPr lang="ru-RU" sz="2800" dirty="0" smtClean="0"/>
            <a:t>РАССТРОЙСТВА АУТИСТИЧЕСКОГО СПЕКТРА</a:t>
          </a:r>
        </a:p>
        <a:p>
          <a:pPr>
            <a:lnSpc>
              <a:spcPts val="2800"/>
            </a:lnSpc>
            <a:spcAft>
              <a:spcPts val="0"/>
            </a:spcAft>
          </a:pPr>
          <a:endParaRPr lang="ru-RU" sz="3000" dirty="0" smtClean="0"/>
        </a:p>
      </dgm:t>
    </dgm:pt>
    <dgm:pt modelId="{4974CEF4-ADE2-4D8D-B36F-FB7200995E7E}" type="sibTrans" cxnId="{61B1B9A8-3B51-4C0B-B886-023D52C0A50D}">
      <dgm:prSet/>
      <dgm:spPr/>
      <dgm:t>
        <a:bodyPr/>
        <a:lstStyle/>
        <a:p>
          <a:endParaRPr lang="ru-RU"/>
        </a:p>
      </dgm:t>
    </dgm:pt>
    <dgm:pt modelId="{18F68980-EFA8-4262-B6A2-2370A050DB04}" type="parTrans" cxnId="{61B1B9A8-3B51-4C0B-B886-023D52C0A50D}">
      <dgm:prSet/>
      <dgm:spPr/>
      <dgm:t>
        <a:bodyPr/>
        <a:lstStyle/>
        <a:p>
          <a:endParaRPr lang="ru-RU"/>
        </a:p>
      </dgm:t>
    </dgm:pt>
    <dgm:pt modelId="{47CA1697-B65B-4410-A143-CE0E3826762E}" type="pres">
      <dgm:prSet presAssocID="{ACE08EDB-31F4-465A-9145-5086B1C1C2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D83A7E2-30AE-4306-BA21-CEB13D59D4D6}" type="pres">
      <dgm:prSet presAssocID="{0DFF159C-F722-464E-B811-9F01AE6CBF0A}" presName="root" presStyleCnt="0"/>
      <dgm:spPr/>
    </dgm:pt>
    <dgm:pt modelId="{A8D178F3-15A2-4C38-8214-153A123EDF06}" type="pres">
      <dgm:prSet presAssocID="{0DFF159C-F722-464E-B811-9F01AE6CBF0A}" presName="rootComposite" presStyleCnt="0"/>
      <dgm:spPr/>
    </dgm:pt>
    <dgm:pt modelId="{9BE198CC-B4F2-4D7E-897F-3FCC7BB11456}" type="pres">
      <dgm:prSet presAssocID="{0DFF159C-F722-464E-B811-9F01AE6CBF0A}" presName="rootText" presStyleLbl="node1" presStyleIdx="0" presStyleCnt="1"/>
      <dgm:spPr/>
      <dgm:t>
        <a:bodyPr/>
        <a:lstStyle/>
        <a:p>
          <a:endParaRPr lang="ru-RU"/>
        </a:p>
      </dgm:t>
    </dgm:pt>
    <dgm:pt modelId="{08C6EE7D-4C95-4532-8983-CF9DC143362C}" type="pres">
      <dgm:prSet presAssocID="{0DFF159C-F722-464E-B811-9F01AE6CBF0A}" presName="rootConnector" presStyleLbl="node1" presStyleIdx="0" presStyleCnt="1"/>
      <dgm:spPr/>
      <dgm:t>
        <a:bodyPr/>
        <a:lstStyle/>
        <a:p>
          <a:endParaRPr lang="ru-RU"/>
        </a:p>
      </dgm:t>
    </dgm:pt>
    <dgm:pt modelId="{A3436F46-769B-4A59-B401-DC20FB93EA89}" type="pres">
      <dgm:prSet presAssocID="{0DFF159C-F722-464E-B811-9F01AE6CBF0A}" presName="childShape" presStyleCnt="0"/>
      <dgm:spPr/>
    </dgm:pt>
    <dgm:pt modelId="{995F6B34-0FFF-4A0D-BD44-3882D7C16B03}" type="pres">
      <dgm:prSet presAssocID="{18F68980-EFA8-4262-B6A2-2370A050DB04}" presName="Name13" presStyleLbl="parChTrans1D2" presStyleIdx="0" presStyleCnt="1"/>
      <dgm:spPr/>
      <dgm:t>
        <a:bodyPr/>
        <a:lstStyle/>
        <a:p>
          <a:endParaRPr lang="ru-RU"/>
        </a:p>
      </dgm:t>
    </dgm:pt>
    <dgm:pt modelId="{DC19ADA8-F69D-4F62-8525-9999281DCC79}" type="pres">
      <dgm:prSet presAssocID="{872C6A2A-4B04-4D2D-90F6-B053D3254F67}" presName="childText" presStyleLbl="bgAcc1" presStyleIdx="0" presStyleCnt="1" custScaleX="145054" custScaleY="141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73A5C9-3748-4E66-895A-E276E157F1FC}" type="presOf" srcId="{18F68980-EFA8-4262-B6A2-2370A050DB04}" destId="{995F6B34-0FFF-4A0D-BD44-3882D7C16B03}" srcOrd="0" destOrd="0" presId="urn:microsoft.com/office/officeart/2005/8/layout/hierarchy3"/>
    <dgm:cxn modelId="{704D53AD-7D94-41D2-BFAD-E043DE3DA49B}" srcId="{ACE08EDB-31F4-465A-9145-5086B1C1C20D}" destId="{0DFF159C-F722-464E-B811-9F01AE6CBF0A}" srcOrd="0" destOrd="0" parTransId="{9EB8E0BC-68D8-4C64-853B-1168AB6D9CB8}" sibTransId="{7E622BE8-D643-4516-8B14-64C5EA23B38F}"/>
    <dgm:cxn modelId="{61B1B9A8-3B51-4C0B-B886-023D52C0A50D}" srcId="{0DFF159C-F722-464E-B811-9F01AE6CBF0A}" destId="{872C6A2A-4B04-4D2D-90F6-B053D3254F67}" srcOrd="0" destOrd="0" parTransId="{18F68980-EFA8-4262-B6A2-2370A050DB04}" sibTransId="{4974CEF4-ADE2-4D8D-B36F-FB7200995E7E}"/>
    <dgm:cxn modelId="{C5FE4E92-30E3-423B-A68C-972A1EC5413D}" type="presOf" srcId="{0DFF159C-F722-464E-B811-9F01AE6CBF0A}" destId="{08C6EE7D-4C95-4532-8983-CF9DC143362C}" srcOrd="1" destOrd="0" presId="urn:microsoft.com/office/officeart/2005/8/layout/hierarchy3"/>
    <dgm:cxn modelId="{258B1CE5-7BC1-47CB-9D75-C7407C727D38}" type="presOf" srcId="{ACE08EDB-31F4-465A-9145-5086B1C1C20D}" destId="{47CA1697-B65B-4410-A143-CE0E3826762E}" srcOrd="0" destOrd="0" presId="urn:microsoft.com/office/officeart/2005/8/layout/hierarchy3"/>
    <dgm:cxn modelId="{705A147B-E963-42FD-859D-05C80D12E3B3}" type="presOf" srcId="{872C6A2A-4B04-4D2D-90F6-B053D3254F67}" destId="{DC19ADA8-F69D-4F62-8525-9999281DCC79}" srcOrd="0" destOrd="0" presId="urn:microsoft.com/office/officeart/2005/8/layout/hierarchy3"/>
    <dgm:cxn modelId="{647D6A49-FCDC-472B-8542-7A03947FC537}" type="presOf" srcId="{0DFF159C-F722-464E-B811-9F01AE6CBF0A}" destId="{9BE198CC-B4F2-4D7E-897F-3FCC7BB11456}" srcOrd="0" destOrd="0" presId="urn:microsoft.com/office/officeart/2005/8/layout/hierarchy3"/>
    <dgm:cxn modelId="{99D0AD42-55E3-4E47-BE93-4AB986408C99}" type="presParOf" srcId="{47CA1697-B65B-4410-A143-CE0E3826762E}" destId="{9D83A7E2-30AE-4306-BA21-CEB13D59D4D6}" srcOrd="0" destOrd="0" presId="urn:microsoft.com/office/officeart/2005/8/layout/hierarchy3"/>
    <dgm:cxn modelId="{C2C129AF-9C49-4AC6-89AB-FFA7CF81E3B1}" type="presParOf" srcId="{9D83A7E2-30AE-4306-BA21-CEB13D59D4D6}" destId="{A8D178F3-15A2-4C38-8214-153A123EDF06}" srcOrd="0" destOrd="0" presId="urn:microsoft.com/office/officeart/2005/8/layout/hierarchy3"/>
    <dgm:cxn modelId="{0D02DF9D-6AA8-4808-BBE2-1E39FB67D951}" type="presParOf" srcId="{A8D178F3-15A2-4C38-8214-153A123EDF06}" destId="{9BE198CC-B4F2-4D7E-897F-3FCC7BB11456}" srcOrd="0" destOrd="0" presId="urn:microsoft.com/office/officeart/2005/8/layout/hierarchy3"/>
    <dgm:cxn modelId="{3AEA381D-07B8-4A38-BD91-4C2BC71A091F}" type="presParOf" srcId="{A8D178F3-15A2-4C38-8214-153A123EDF06}" destId="{08C6EE7D-4C95-4532-8983-CF9DC143362C}" srcOrd="1" destOrd="0" presId="urn:microsoft.com/office/officeart/2005/8/layout/hierarchy3"/>
    <dgm:cxn modelId="{B9DF1DF6-A0EF-46E5-A0A4-873CF87AC322}" type="presParOf" srcId="{9D83A7E2-30AE-4306-BA21-CEB13D59D4D6}" destId="{A3436F46-769B-4A59-B401-DC20FB93EA89}" srcOrd="1" destOrd="0" presId="urn:microsoft.com/office/officeart/2005/8/layout/hierarchy3"/>
    <dgm:cxn modelId="{EB18C187-15B6-4481-89AA-FCDCCF10C44B}" type="presParOf" srcId="{A3436F46-769B-4A59-B401-DC20FB93EA89}" destId="{995F6B34-0FFF-4A0D-BD44-3882D7C16B03}" srcOrd="0" destOrd="0" presId="urn:microsoft.com/office/officeart/2005/8/layout/hierarchy3"/>
    <dgm:cxn modelId="{B9292847-E572-4B69-B893-14C52BEA73BF}" type="presParOf" srcId="{A3436F46-769B-4A59-B401-DC20FB93EA89}" destId="{DC19ADA8-F69D-4F62-8525-9999281DCC7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DECDA-4527-4D2C-B424-16A8D6B7FEB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BB9EC7-7BB0-4FC6-8778-063C5FB78FAD}" type="pres">
      <dgm:prSet presAssocID="{E1FDECDA-4527-4D2C-B424-16A8D6B7FEB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4C14F97B-04DE-4A41-8238-6050F7A937D1}" type="presOf" srcId="{E1FDECDA-4527-4D2C-B424-16A8D6B7FEBF}" destId="{40BB9EC7-7BB0-4FC6-8778-063C5FB78FA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B062C1-304B-4775-85DC-CCF793902E4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5B4054-4CAB-4769-8196-F544DBAEF1C9}">
      <dgm:prSet phldrT="[Текст]"/>
      <dgm:spPr/>
      <dgm:t>
        <a:bodyPr/>
        <a:lstStyle/>
        <a:p>
          <a:r>
            <a:rPr lang="ru-RU" dirty="0" smtClean="0"/>
            <a:t>40 чел.</a:t>
          </a:r>
          <a:endParaRPr lang="ru-RU" dirty="0"/>
        </a:p>
      </dgm:t>
    </dgm:pt>
    <dgm:pt modelId="{88FE2D7C-9AB1-4F86-A1FA-A8258EED95BA}" type="parTrans" cxnId="{E199E68F-A379-43FF-A46F-1C4ECCB53851}">
      <dgm:prSet/>
      <dgm:spPr/>
      <dgm:t>
        <a:bodyPr/>
        <a:lstStyle/>
        <a:p>
          <a:endParaRPr lang="ru-RU"/>
        </a:p>
      </dgm:t>
    </dgm:pt>
    <dgm:pt modelId="{03A0FFE4-11AA-4741-A0D1-B51DE419EC11}" type="sibTrans" cxnId="{E199E68F-A379-43FF-A46F-1C4ECCB53851}">
      <dgm:prSet/>
      <dgm:spPr/>
      <dgm:t>
        <a:bodyPr/>
        <a:lstStyle/>
        <a:p>
          <a:endParaRPr lang="ru-RU"/>
        </a:p>
      </dgm:t>
    </dgm:pt>
    <dgm:pt modelId="{631B34BF-972C-4C1C-A4F6-18A0223711D2}">
      <dgm:prSet phldrT="[Текст]"/>
      <dgm:spPr/>
      <dgm:t>
        <a:bodyPr/>
        <a:lstStyle/>
        <a:p>
          <a:r>
            <a:rPr lang="en-US" dirty="0" smtClean="0"/>
            <a:t>F 84</a:t>
          </a:r>
          <a:r>
            <a:rPr lang="ru-RU" dirty="0" smtClean="0"/>
            <a:t>.</a:t>
          </a:r>
          <a:r>
            <a:rPr lang="en-US" dirty="0" smtClean="0"/>
            <a:t>0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ДЕТСКИЙ АУТИЗМ</a:t>
          </a:r>
          <a:endParaRPr lang="ru-RU" dirty="0"/>
        </a:p>
      </dgm:t>
    </dgm:pt>
    <dgm:pt modelId="{711B5173-F243-472A-9199-03C1D735B515}" type="parTrans" cxnId="{241F4E41-7B84-4964-B1AC-1D886E4EEB6A}">
      <dgm:prSet/>
      <dgm:spPr/>
      <dgm:t>
        <a:bodyPr/>
        <a:lstStyle/>
        <a:p>
          <a:endParaRPr lang="ru-RU"/>
        </a:p>
      </dgm:t>
    </dgm:pt>
    <dgm:pt modelId="{6A0A2AFE-A74E-438F-B3B3-9858DEF3AB45}" type="sibTrans" cxnId="{241F4E41-7B84-4964-B1AC-1D886E4EEB6A}">
      <dgm:prSet/>
      <dgm:spPr/>
      <dgm:t>
        <a:bodyPr/>
        <a:lstStyle/>
        <a:p>
          <a:endParaRPr lang="ru-RU"/>
        </a:p>
      </dgm:t>
    </dgm:pt>
    <dgm:pt modelId="{BBCDFBF5-7D08-45DC-A563-C84B8641550E}">
      <dgm:prSet phldrT="[Текст]"/>
      <dgm:spPr/>
      <dgm:t>
        <a:bodyPr/>
        <a:lstStyle/>
        <a:p>
          <a:r>
            <a:rPr lang="ru-RU" dirty="0" smtClean="0"/>
            <a:t>36 чел.</a:t>
          </a:r>
          <a:endParaRPr lang="ru-RU" dirty="0"/>
        </a:p>
      </dgm:t>
    </dgm:pt>
    <dgm:pt modelId="{2DCE06E9-7679-4D12-8197-A7284833F6D7}" type="parTrans" cxnId="{5E53D814-AEA6-405D-8714-AE6FFE9EE62D}">
      <dgm:prSet/>
      <dgm:spPr/>
      <dgm:t>
        <a:bodyPr/>
        <a:lstStyle/>
        <a:p>
          <a:endParaRPr lang="ru-RU"/>
        </a:p>
      </dgm:t>
    </dgm:pt>
    <dgm:pt modelId="{DC4D078A-618A-4608-8170-8E8368FECA48}" type="sibTrans" cxnId="{5E53D814-AEA6-405D-8714-AE6FFE9EE62D}">
      <dgm:prSet/>
      <dgm:spPr/>
      <dgm:t>
        <a:bodyPr/>
        <a:lstStyle/>
        <a:p>
          <a:endParaRPr lang="ru-RU"/>
        </a:p>
      </dgm:t>
    </dgm:pt>
    <dgm:pt modelId="{EBCE0BDC-E78B-4F37-B6DB-CD47EA58553B}">
      <dgm:prSet phldrT="[Текст]"/>
      <dgm:spPr/>
      <dgm:t>
        <a:bodyPr/>
        <a:lstStyle/>
        <a:p>
          <a:r>
            <a:rPr lang="en-US" dirty="0" smtClean="0"/>
            <a:t>F 84.1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АТИПИЧНЫЙ АУТИЗМ</a:t>
          </a:r>
          <a:endParaRPr lang="ru-RU" dirty="0"/>
        </a:p>
      </dgm:t>
    </dgm:pt>
    <dgm:pt modelId="{3474782B-8542-472B-90CE-37D2A65060B7}" type="parTrans" cxnId="{530D1AAB-0EDA-416C-A03C-C2EDD4F71894}">
      <dgm:prSet/>
      <dgm:spPr/>
      <dgm:t>
        <a:bodyPr/>
        <a:lstStyle/>
        <a:p>
          <a:endParaRPr lang="ru-RU"/>
        </a:p>
      </dgm:t>
    </dgm:pt>
    <dgm:pt modelId="{DA095783-5C6D-440B-BEF0-73910DD42151}" type="sibTrans" cxnId="{530D1AAB-0EDA-416C-A03C-C2EDD4F71894}">
      <dgm:prSet/>
      <dgm:spPr/>
      <dgm:t>
        <a:bodyPr/>
        <a:lstStyle/>
        <a:p>
          <a:endParaRPr lang="ru-RU"/>
        </a:p>
      </dgm:t>
    </dgm:pt>
    <dgm:pt modelId="{973FF377-D741-44B1-8697-6B4ED496F495}">
      <dgm:prSet phldrT="[Текст]"/>
      <dgm:spPr/>
      <dgm:t>
        <a:bodyPr/>
        <a:lstStyle/>
        <a:p>
          <a:r>
            <a:rPr lang="ru-RU" dirty="0" smtClean="0"/>
            <a:t>22 чел.</a:t>
          </a:r>
          <a:endParaRPr lang="ru-RU" dirty="0"/>
        </a:p>
      </dgm:t>
    </dgm:pt>
    <dgm:pt modelId="{BD407525-DD4E-4F7A-9F12-3DB3C057DF3A}" type="parTrans" cxnId="{1564913A-E7C6-4082-9A47-F553A837EAFC}">
      <dgm:prSet/>
      <dgm:spPr/>
      <dgm:t>
        <a:bodyPr/>
        <a:lstStyle/>
        <a:p>
          <a:endParaRPr lang="ru-RU"/>
        </a:p>
      </dgm:t>
    </dgm:pt>
    <dgm:pt modelId="{F17A5921-AC40-4EF5-BC5B-45B8BDD5020E}" type="sibTrans" cxnId="{1564913A-E7C6-4082-9A47-F553A837EAFC}">
      <dgm:prSet/>
      <dgm:spPr/>
      <dgm:t>
        <a:bodyPr/>
        <a:lstStyle/>
        <a:p>
          <a:endParaRPr lang="ru-RU"/>
        </a:p>
      </dgm:t>
    </dgm:pt>
    <dgm:pt modelId="{26D5F834-1C63-4D6A-AA77-BF2613974098}">
      <dgm:prSet phldrT="[Текст]"/>
      <dgm:spPr/>
      <dgm:t>
        <a:bodyPr/>
        <a:lstStyle/>
        <a:p>
          <a:r>
            <a:rPr lang="en-US" dirty="0" smtClean="0"/>
            <a:t>F 84.5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СИНДОРМ АСПЕРГЕРА</a:t>
          </a:r>
          <a:endParaRPr lang="ru-RU" dirty="0"/>
        </a:p>
      </dgm:t>
    </dgm:pt>
    <dgm:pt modelId="{8F758D00-DFA8-4B62-ACB5-F0D48A2AC954}" type="parTrans" cxnId="{BB311AE4-A292-4F88-B383-873FAA4BBF0E}">
      <dgm:prSet/>
      <dgm:spPr/>
      <dgm:t>
        <a:bodyPr/>
        <a:lstStyle/>
        <a:p>
          <a:endParaRPr lang="ru-RU"/>
        </a:p>
      </dgm:t>
    </dgm:pt>
    <dgm:pt modelId="{9749FDC8-08F9-4885-B5CF-BD4A0E140FC4}" type="sibTrans" cxnId="{BB311AE4-A292-4F88-B383-873FAA4BBF0E}">
      <dgm:prSet/>
      <dgm:spPr/>
      <dgm:t>
        <a:bodyPr/>
        <a:lstStyle/>
        <a:p>
          <a:endParaRPr lang="ru-RU"/>
        </a:p>
      </dgm:t>
    </dgm:pt>
    <dgm:pt modelId="{84597074-441D-49F6-AC8C-B1F759A1DD16}" type="pres">
      <dgm:prSet presAssocID="{BAB062C1-304B-4775-85DC-CCF793902E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89CC1-691A-43F4-AE57-9AE573267A1C}" type="pres">
      <dgm:prSet presAssocID="{BD5B4054-4CAB-4769-8196-F544DBAEF1C9}" presName="composite" presStyleCnt="0"/>
      <dgm:spPr/>
    </dgm:pt>
    <dgm:pt modelId="{B5190821-6B2C-4715-A01C-A077E12E2CE0}" type="pres">
      <dgm:prSet presAssocID="{BD5B4054-4CAB-4769-8196-F544DBAEF1C9}" presName="parTx" presStyleLbl="alignNode1" presStyleIdx="0" presStyleCnt="3" custScaleX="100608" custScaleY="103975" custLinFactNeighborX="2319" custLinFactNeighborY="27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C1AF5-7AF5-4DB6-9AE9-46E39B3C945E}" type="pres">
      <dgm:prSet presAssocID="{BD5B4054-4CAB-4769-8196-F544DBAEF1C9}" presName="desTx" presStyleLbl="alignAccFollowNode1" presStyleIdx="0" presStyleCnt="3" custScaleX="100586" custScaleY="101903" custLinFactNeighborX="2503" custLinFactNeighborY="1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B786E-1EE8-4EFA-986D-D0A80C3AB6CA}" type="pres">
      <dgm:prSet presAssocID="{03A0FFE4-11AA-4741-A0D1-B51DE419EC11}" presName="space" presStyleCnt="0"/>
      <dgm:spPr/>
    </dgm:pt>
    <dgm:pt modelId="{DBA31934-6246-4002-9614-F5D7D9986E30}" type="pres">
      <dgm:prSet presAssocID="{BBCDFBF5-7D08-45DC-A563-C84B8641550E}" presName="composite" presStyleCnt="0"/>
      <dgm:spPr/>
    </dgm:pt>
    <dgm:pt modelId="{36CB6C1C-FC3F-4DA7-B198-FCAE35ED8117}" type="pres">
      <dgm:prSet presAssocID="{BBCDFBF5-7D08-45DC-A563-C84B8641550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D1BE3-C0CD-482E-A0E7-392B70019D82}" type="pres">
      <dgm:prSet presAssocID="{BBCDFBF5-7D08-45DC-A563-C84B8641550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AB1C4-6A22-405A-BD49-C5C62DC5CD98}" type="pres">
      <dgm:prSet presAssocID="{DC4D078A-618A-4608-8170-8E8368FECA48}" presName="space" presStyleCnt="0"/>
      <dgm:spPr/>
    </dgm:pt>
    <dgm:pt modelId="{1479458B-FB83-4947-B5FE-C43BE2A8E236}" type="pres">
      <dgm:prSet presAssocID="{973FF377-D741-44B1-8697-6B4ED496F495}" presName="composite" presStyleCnt="0"/>
      <dgm:spPr/>
    </dgm:pt>
    <dgm:pt modelId="{C74C2D4E-B1DB-4047-9641-B525CA889938}" type="pres">
      <dgm:prSet presAssocID="{973FF377-D741-44B1-8697-6B4ED496F49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63521-5BD6-4CD4-945A-3E3BB948550A}" type="pres">
      <dgm:prSet presAssocID="{973FF377-D741-44B1-8697-6B4ED496F49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99E68F-A379-43FF-A46F-1C4ECCB53851}" srcId="{BAB062C1-304B-4775-85DC-CCF793902E48}" destId="{BD5B4054-4CAB-4769-8196-F544DBAEF1C9}" srcOrd="0" destOrd="0" parTransId="{88FE2D7C-9AB1-4F86-A1FA-A8258EED95BA}" sibTransId="{03A0FFE4-11AA-4741-A0D1-B51DE419EC11}"/>
    <dgm:cxn modelId="{1564913A-E7C6-4082-9A47-F553A837EAFC}" srcId="{BAB062C1-304B-4775-85DC-CCF793902E48}" destId="{973FF377-D741-44B1-8697-6B4ED496F495}" srcOrd="2" destOrd="0" parTransId="{BD407525-DD4E-4F7A-9F12-3DB3C057DF3A}" sibTransId="{F17A5921-AC40-4EF5-BC5B-45B8BDD5020E}"/>
    <dgm:cxn modelId="{9DEB3CE0-AE85-4CC1-B07F-BDB7F4360583}" type="presOf" srcId="{BBCDFBF5-7D08-45DC-A563-C84B8641550E}" destId="{36CB6C1C-FC3F-4DA7-B198-FCAE35ED8117}" srcOrd="0" destOrd="0" presId="urn:microsoft.com/office/officeart/2005/8/layout/hList1"/>
    <dgm:cxn modelId="{241F4E41-7B84-4964-B1AC-1D886E4EEB6A}" srcId="{BD5B4054-4CAB-4769-8196-F544DBAEF1C9}" destId="{631B34BF-972C-4C1C-A4F6-18A0223711D2}" srcOrd="0" destOrd="0" parTransId="{711B5173-F243-472A-9199-03C1D735B515}" sibTransId="{6A0A2AFE-A74E-438F-B3B3-9858DEF3AB45}"/>
    <dgm:cxn modelId="{6F6FE504-35B2-4152-AF86-85326FAC419B}" type="presOf" srcId="{631B34BF-972C-4C1C-A4F6-18A0223711D2}" destId="{F6DC1AF5-7AF5-4DB6-9AE9-46E39B3C945E}" srcOrd="0" destOrd="0" presId="urn:microsoft.com/office/officeart/2005/8/layout/hList1"/>
    <dgm:cxn modelId="{E79A0E44-D55E-44DD-9F25-2CF685C252DE}" type="presOf" srcId="{26D5F834-1C63-4D6A-AA77-BF2613974098}" destId="{B8E63521-5BD6-4CD4-945A-3E3BB948550A}" srcOrd="0" destOrd="0" presId="urn:microsoft.com/office/officeart/2005/8/layout/hList1"/>
    <dgm:cxn modelId="{A93A11B4-B063-4897-BF50-4AF0FE4CC687}" type="presOf" srcId="{BD5B4054-4CAB-4769-8196-F544DBAEF1C9}" destId="{B5190821-6B2C-4715-A01C-A077E12E2CE0}" srcOrd="0" destOrd="0" presId="urn:microsoft.com/office/officeart/2005/8/layout/hList1"/>
    <dgm:cxn modelId="{5C14B7B3-8C9F-4462-A284-16B09D53DC23}" type="presOf" srcId="{EBCE0BDC-E78B-4F37-B6DB-CD47EA58553B}" destId="{C10D1BE3-C0CD-482E-A0E7-392B70019D82}" srcOrd="0" destOrd="0" presId="urn:microsoft.com/office/officeart/2005/8/layout/hList1"/>
    <dgm:cxn modelId="{530D1AAB-0EDA-416C-A03C-C2EDD4F71894}" srcId="{BBCDFBF5-7D08-45DC-A563-C84B8641550E}" destId="{EBCE0BDC-E78B-4F37-B6DB-CD47EA58553B}" srcOrd="0" destOrd="0" parTransId="{3474782B-8542-472B-90CE-37D2A65060B7}" sibTransId="{DA095783-5C6D-440B-BEF0-73910DD42151}"/>
    <dgm:cxn modelId="{5E53D814-AEA6-405D-8714-AE6FFE9EE62D}" srcId="{BAB062C1-304B-4775-85DC-CCF793902E48}" destId="{BBCDFBF5-7D08-45DC-A563-C84B8641550E}" srcOrd="1" destOrd="0" parTransId="{2DCE06E9-7679-4D12-8197-A7284833F6D7}" sibTransId="{DC4D078A-618A-4608-8170-8E8368FECA48}"/>
    <dgm:cxn modelId="{C61A2D34-0B73-4E16-9757-7A8C6680D5F6}" type="presOf" srcId="{973FF377-D741-44B1-8697-6B4ED496F495}" destId="{C74C2D4E-B1DB-4047-9641-B525CA889938}" srcOrd="0" destOrd="0" presId="urn:microsoft.com/office/officeart/2005/8/layout/hList1"/>
    <dgm:cxn modelId="{7EF019B0-5913-49B4-B566-FD34E02BCFB6}" type="presOf" srcId="{BAB062C1-304B-4775-85DC-CCF793902E48}" destId="{84597074-441D-49F6-AC8C-B1F759A1DD16}" srcOrd="0" destOrd="0" presId="urn:microsoft.com/office/officeart/2005/8/layout/hList1"/>
    <dgm:cxn modelId="{BB311AE4-A292-4F88-B383-873FAA4BBF0E}" srcId="{973FF377-D741-44B1-8697-6B4ED496F495}" destId="{26D5F834-1C63-4D6A-AA77-BF2613974098}" srcOrd="0" destOrd="0" parTransId="{8F758D00-DFA8-4B62-ACB5-F0D48A2AC954}" sibTransId="{9749FDC8-08F9-4885-B5CF-BD4A0E140FC4}"/>
    <dgm:cxn modelId="{73F78A7B-DF70-4616-BC0E-17670E022098}" type="presParOf" srcId="{84597074-441D-49F6-AC8C-B1F759A1DD16}" destId="{49189CC1-691A-43F4-AE57-9AE573267A1C}" srcOrd="0" destOrd="0" presId="urn:microsoft.com/office/officeart/2005/8/layout/hList1"/>
    <dgm:cxn modelId="{2425924E-06C5-4D6E-9439-1BF7966B4C7F}" type="presParOf" srcId="{49189CC1-691A-43F4-AE57-9AE573267A1C}" destId="{B5190821-6B2C-4715-A01C-A077E12E2CE0}" srcOrd="0" destOrd="0" presId="urn:microsoft.com/office/officeart/2005/8/layout/hList1"/>
    <dgm:cxn modelId="{79E792E6-B863-45CB-A558-8ABDA5553E38}" type="presParOf" srcId="{49189CC1-691A-43F4-AE57-9AE573267A1C}" destId="{F6DC1AF5-7AF5-4DB6-9AE9-46E39B3C945E}" srcOrd="1" destOrd="0" presId="urn:microsoft.com/office/officeart/2005/8/layout/hList1"/>
    <dgm:cxn modelId="{B93C4AFB-2736-413E-A539-CC0D9482397B}" type="presParOf" srcId="{84597074-441D-49F6-AC8C-B1F759A1DD16}" destId="{B5FB786E-1EE8-4EFA-986D-D0A80C3AB6CA}" srcOrd="1" destOrd="0" presId="urn:microsoft.com/office/officeart/2005/8/layout/hList1"/>
    <dgm:cxn modelId="{7FFC64DE-DC92-4DF8-902D-C05010764301}" type="presParOf" srcId="{84597074-441D-49F6-AC8C-B1F759A1DD16}" destId="{DBA31934-6246-4002-9614-F5D7D9986E30}" srcOrd="2" destOrd="0" presId="urn:microsoft.com/office/officeart/2005/8/layout/hList1"/>
    <dgm:cxn modelId="{DEF58B61-5243-4EDB-83C9-F263291EA84C}" type="presParOf" srcId="{DBA31934-6246-4002-9614-F5D7D9986E30}" destId="{36CB6C1C-FC3F-4DA7-B198-FCAE35ED8117}" srcOrd="0" destOrd="0" presId="urn:microsoft.com/office/officeart/2005/8/layout/hList1"/>
    <dgm:cxn modelId="{A70F961D-0D74-4148-9C1B-E750FD0A06A4}" type="presParOf" srcId="{DBA31934-6246-4002-9614-F5D7D9986E30}" destId="{C10D1BE3-C0CD-482E-A0E7-392B70019D82}" srcOrd="1" destOrd="0" presId="urn:microsoft.com/office/officeart/2005/8/layout/hList1"/>
    <dgm:cxn modelId="{B548F290-D247-4285-9064-9DF238D6575D}" type="presParOf" srcId="{84597074-441D-49F6-AC8C-B1F759A1DD16}" destId="{4B3AB1C4-6A22-405A-BD49-C5C62DC5CD98}" srcOrd="3" destOrd="0" presId="urn:microsoft.com/office/officeart/2005/8/layout/hList1"/>
    <dgm:cxn modelId="{339F8DBB-28EA-417E-ACB5-F6CC9FFF2B4E}" type="presParOf" srcId="{84597074-441D-49F6-AC8C-B1F759A1DD16}" destId="{1479458B-FB83-4947-B5FE-C43BE2A8E236}" srcOrd="4" destOrd="0" presId="urn:microsoft.com/office/officeart/2005/8/layout/hList1"/>
    <dgm:cxn modelId="{90184DF0-A421-40FA-BA61-4F0E9679C2EE}" type="presParOf" srcId="{1479458B-FB83-4947-B5FE-C43BE2A8E236}" destId="{C74C2D4E-B1DB-4047-9641-B525CA889938}" srcOrd="0" destOrd="0" presId="urn:microsoft.com/office/officeart/2005/8/layout/hList1"/>
    <dgm:cxn modelId="{16DB7C21-2584-482B-B679-5BD8E8EB15D0}" type="presParOf" srcId="{1479458B-FB83-4947-B5FE-C43BE2A8E236}" destId="{B8E63521-5BD6-4CD4-945A-3E3BB94855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198CC-B4F2-4D7E-897F-3FCC7BB11456}">
      <dsp:nvSpPr>
        <dsp:cNvPr id="0" name=""/>
        <dsp:cNvSpPr/>
      </dsp:nvSpPr>
      <dsp:spPr>
        <a:xfrm>
          <a:off x="1195159" y="819"/>
          <a:ext cx="3384917" cy="169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98 чел.</a:t>
          </a:r>
          <a:endParaRPr lang="ru-RU" sz="6500" kern="1200" dirty="0"/>
        </a:p>
      </dsp:txBody>
      <dsp:txXfrm>
        <a:off x="1244729" y="50389"/>
        <a:ext cx="3285777" cy="1593318"/>
      </dsp:txXfrm>
    </dsp:sp>
    <dsp:sp modelId="{995F6B34-0FFF-4A0D-BD44-3882D7C16B03}">
      <dsp:nvSpPr>
        <dsp:cNvPr id="0" name=""/>
        <dsp:cNvSpPr/>
      </dsp:nvSpPr>
      <dsp:spPr>
        <a:xfrm>
          <a:off x="1533650" y="1693278"/>
          <a:ext cx="338491" cy="1616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6551"/>
              </a:lnTo>
              <a:lnTo>
                <a:pt x="338491" y="16165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9ADA8-F69D-4F62-8525-9999281DCC79}">
      <dsp:nvSpPr>
        <dsp:cNvPr id="0" name=""/>
        <dsp:cNvSpPr/>
      </dsp:nvSpPr>
      <dsp:spPr>
        <a:xfrm>
          <a:off x="1872142" y="2116392"/>
          <a:ext cx="3927966" cy="2386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>
            <a:lnSpc>
              <a:spcPts val="2800"/>
            </a:lnSpc>
            <a:spcBef>
              <a:spcPct val="0"/>
            </a:spcBef>
            <a:spcAft>
              <a:spcPts val="0"/>
            </a:spcAft>
          </a:pPr>
          <a:r>
            <a:rPr lang="ru-RU" sz="6600" kern="1200" dirty="0" smtClean="0"/>
            <a:t> </a:t>
          </a:r>
          <a:r>
            <a:rPr lang="ru-RU" sz="2800" kern="1200" dirty="0" smtClean="0"/>
            <a:t>РАССТРОЙСТВА АУТИСТИЧЕСКОГО СПЕКТРА</a:t>
          </a:r>
        </a:p>
        <a:p>
          <a:pPr lvl="0" algn="ctr" defTabSz="2933700">
            <a:lnSpc>
              <a:spcPts val="2800"/>
            </a:lnSpc>
            <a:spcBef>
              <a:spcPct val="0"/>
            </a:spcBef>
            <a:spcAft>
              <a:spcPts val="0"/>
            </a:spcAft>
          </a:pPr>
          <a:endParaRPr lang="ru-RU" sz="3000" kern="1200" dirty="0" smtClean="0"/>
        </a:p>
      </dsp:txBody>
      <dsp:txXfrm>
        <a:off x="1942051" y="2186301"/>
        <a:ext cx="3788148" cy="2247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0821-6B2C-4715-A01C-A077E12E2CE0}">
      <dsp:nvSpPr>
        <dsp:cNvPr id="0" name=""/>
        <dsp:cNvSpPr/>
      </dsp:nvSpPr>
      <dsp:spPr>
        <a:xfrm>
          <a:off x="72804" y="1937900"/>
          <a:ext cx="3076355" cy="988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40 чел.</a:t>
          </a:r>
          <a:endParaRPr lang="ru-RU" sz="3300" kern="1200" dirty="0"/>
        </a:p>
      </dsp:txBody>
      <dsp:txXfrm>
        <a:off x="72804" y="1937900"/>
        <a:ext cx="3076355" cy="988178"/>
      </dsp:txXfrm>
    </dsp:sp>
    <dsp:sp modelId="{F6DC1AF5-7AF5-4DB6-9AE9-46E39B3C945E}">
      <dsp:nvSpPr>
        <dsp:cNvPr id="0" name=""/>
        <dsp:cNvSpPr/>
      </dsp:nvSpPr>
      <dsp:spPr>
        <a:xfrm>
          <a:off x="78767" y="2882862"/>
          <a:ext cx="3075683" cy="19174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smtClean="0"/>
            <a:t>F 84</a:t>
          </a:r>
          <a:r>
            <a:rPr lang="ru-RU" sz="3300" kern="1200" dirty="0" smtClean="0"/>
            <a:t>.</a:t>
          </a:r>
          <a:r>
            <a:rPr lang="en-US" sz="3300" kern="1200" dirty="0" smtClean="0"/>
            <a:t>0</a:t>
          </a:r>
          <a:r>
            <a:rPr lang="ru-RU" sz="3300" kern="1200" dirty="0" smtClean="0"/>
            <a:t/>
          </a:r>
          <a:br>
            <a:rPr lang="ru-RU" sz="3300" kern="1200" dirty="0" smtClean="0"/>
          </a:br>
          <a:r>
            <a:rPr lang="ru-RU" sz="3300" kern="1200" dirty="0" smtClean="0"/>
            <a:t>ДЕТСКИЙ АУТИЗМ</a:t>
          </a:r>
          <a:endParaRPr lang="ru-RU" sz="3300" kern="1200" dirty="0"/>
        </a:p>
      </dsp:txBody>
      <dsp:txXfrm>
        <a:off x="78767" y="2882862"/>
        <a:ext cx="3075683" cy="1917458"/>
      </dsp:txXfrm>
    </dsp:sp>
    <dsp:sp modelId="{36CB6C1C-FC3F-4DA7-B198-FCAE35ED8117}">
      <dsp:nvSpPr>
        <dsp:cNvPr id="0" name=""/>
        <dsp:cNvSpPr/>
      </dsp:nvSpPr>
      <dsp:spPr>
        <a:xfrm>
          <a:off x="3506337" y="1930380"/>
          <a:ext cx="3057764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36 чел.</a:t>
          </a:r>
          <a:endParaRPr lang="ru-RU" sz="3300" kern="1200" dirty="0"/>
        </a:p>
      </dsp:txBody>
      <dsp:txXfrm>
        <a:off x="3506337" y="1930380"/>
        <a:ext cx="3057764" cy="950400"/>
      </dsp:txXfrm>
    </dsp:sp>
    <dsp:sp modelId="{C10D1BE3-C0CD-482E-A0E7-392B70019D82}">
      <dsp:nvSpPr>
        <dsp:cNvPr id="0" name=""/>
        <dsp:cNvSpPr/>
      </dsp:nvSpPr>
      <dsp:spPr>
        <a:xfrm>
          <a:off x="3506337" y="2880780"/>
          <a:ext cx="3057764" cy="18816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smtClean="0"/>
            <a:t>F 84.1</a:t>
          </a:r>
          <a:r>
            <a:rPr lang="ru-RU" sz="3300" kern="1200" dirty="0" smtClean="0"/>
            <a:t/>
          </a:r>
          <a:br>
            <a:rPr lang="ru-RU" sz="3300" kern="1200" dirty="0" smtClean="0"/>
          </a:br>
          <a:r>
            <a:rPr lang="ru-RU" sz="3300" kern="1200" dirty="0" smtClean="0"/>
            <a:t>АТИПИЧНЫЙ АУТИЗМ</a:t>
          </a:r>
          <a:endParaRPr lang="ru-RU" sz="3300" kern="1200" dirty="0"/>
        </a:p>
      </dsp:txBody>
      <dsp:txXfrm>
        <a:off x="3506337" y="2880780"/>
        <a:ext cx="3057764" cy="1881650"/>
      </dsp:txXfrm>
    </dsp:sp>
    <dsp:sp modelId="{C74C2D4E-B1DB-4047-9641-B525CA889938}">
      <dsp:nvSpPr>
        <dsp:cNvPr id="0" name=""/>
        <dsp:cNvSpPr/>
      </dsp:nvSpPr>
      <dsp:spPr>
        <a:xfrm>
          <a:off x="6992189" y="1930380"/>
          <a:ext cx="3057764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22 чел.</a:t>
          </a:r>
          <a:endParaRPr lang="ru-RU" sz="3300" kern="1200" dirty="0"/>
        </a:p>
      </dsp:txBody>
      <dsp:txXfrm>
        <a:off x="6992189" y="1930380"/>
        <a:ext cx="3057764" cy="950400"/>
      </dsp:txXfrm>
    </dsp:sp>
    <dsp:sp modelId="{B8E63521-5BD6-4CD4-945A-3E3BB948550A}">
      <dsp:nvSpPr>
        <dsp:cNvPr id="0" name=""/>
        <dsp:cNvSpPr/>
      </dsp:nvSpPr>
      <dsp:spPr>
        <a:xfrm>
          <a:off x="6992189" y="2880780"/>
          <a:ext cx="3057764" cy="18816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smtClean="0"/>
            <a:t>F 84.5</a:t>
          </a:r>
          <a:r>
            <a:rPr lang="ru-RU" sz="3300" kern="1200" dirty="0" smtClean="0"/>
            <a:t/>
          </a:r>
          <a:br>
            <a:rPr lang="ru-RU" sz="3300" kern="1200" dirty="0" smtClean="0"/>
          </a:br>
          <a:r>
            <a:rPr lang="ru-RU" sz="3300" kern="1200" dirty="0" smtClean="0"/>
            <a:t>СИНДОРМ АСПЕРГЕРА</a:t>
          </a:r>
          <a:endParaRPr lang="ru-RU" sz="3300" kern="1200" dirty="0"/>
        </a:p>
      </dsp:txBody>
      <dsp:txXfrm>
        <a:off x="6992189" y="2880780"/>
        <a:ext cx="3057764" cy="1881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A377C-9B5D-4DC7-BA88-079E747B32F1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38967-F23E-4061-8433-3445610FD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6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8967-F23E-4061-8433-3445610FDA3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21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06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969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90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8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5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92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8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48442-E4FF-403D-AB0E-95D9B7E510F9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F1152-6B89-4944-B000-11BD8816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915" y="91537"/>
            <a:ext cx="1182883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Донецкий государственный медицинский университет имени М. Горького» Министерства здравоохранения Российской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Федерации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89406" y="4317558"/>
            <a:ext cx="860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Синявская </a:t>
            </a:r>
            <a:r>
              <a:rPr lang="ru-RU" sz="2800" dirty="0">
                <a:solidFill>
                  <a:srgbClr val="0070C0"/>
                </a:solidFill>
              </a:rPr>
              <a:t>Инна Александровна, </a:t>
            </a:r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д. мед. н., проф. Титиевский Сергей Владимирович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700" y="5753100"/>
            <a:ext cx="310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Донецк, июнь 2026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229" y="2353586"/>
            <a:ext cx="10923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Влияние особенностей психического состояния у детей с аутизмом на формирование гигиены полости рта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3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3388" y="729575"/>
            <a:ext cx="5719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Сенсорные нарушения играют ключевую роль в формировании сопротивления процедурам ухода. Многие дети демонстрируют гиперчувствительность к вкусовым характеристикам зубной пасты, особенно к выраженным мятным вкусам, что может провоцировать рвотный рефлекс. Текстура щетинок зубной щетки, ощущение пены во рту, вибрация электрической щетки и даже температура воды для полоскания могут вызывать выраженный дискомфорт и становиться причиной отказа от гигиенических процедур. Эти сенсорные особенности часто проявляются тактильной защитой, когда ребенок активно сопротивляется любым прикосновениям к лицу, а также эмоциональными реакциями в виде истерик при виде средств гигиены.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27" y="1128409"/>
            <a:ext cx="5009743" cy="43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927" y="1011676"/>
            <a:ext cx="54011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</a:rPr>
              <a:t>Когнитивно-поведенческие особенности проявляются в непонимании цели гигиенических процедур, сопротивлении рутинным действиям и страхе перед новыми предметами гигиены. Характерна фиксация на определенных марках или цветах средств гигиены, что требует особого подхода к подбору зубных щеток и паст.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38" y="1332689"/>
            <a:ext cx="5573863" cy="43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786" y="540689"/>
            <a:ext cx="112473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Страхи </a:t>
            </a:r>
            <a:r>
              <a:rPr lang="ru-RU" sz="2800" dirty="0"/>
              <a:t>и тревога детей с </a:t>
            </a:r>
            <a:r>
              <a:rPr lang="ru-RU" sz="2800" dirty="0" smtClean="0"/>
              <a:t>аутизмом </a:t>
            </a:r>
            <a:r>
              <a:rPr lang="ru-RU" sz="2800" dirty="0" smtClean="0"/>
              <a:t>имеют </a:t>
            </a:r>
            <a:r>
              <a:rPr lang="ru-RU" sz="2800" dirty="0"/>
              <a:t>особый характер и происхождение, манифестируют </a:t>
            </a:r>
            <a:r>
              <a:rPr lang="ru-RU" sz="2800" dirty="0" err="1"/>
              <a:t>аутохтонно</a:t>
            </a:r>
            <a:r>
              <a:rPr lang="ru-RU" sz="2800" dirty="0"/>
              <a:t>, без внешней, психологически понятной причины.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Дети</a:t>
            </a:r>
            <a:r>
              <a:rPr lang="ru-RU" sz="2800" dirty="0"/>
              <a:t>, страдающие </a:t>
            </a:r>
            <a:r>
              <a:rPr lang="ru-RU" sz="2800" dirty="0" smtClean="0"/>
              <a:t>аутизмом, </a:t>
            </a:r>
            <a:r>
              <a:rPr lang="ru-RU" sz="2800" dirty="0"/>
              <a:t>демонстрируют парадоксальную реакцию на стрессовые ситуации: значительно эмоционально нагруженные события, которые, казалось, должны были бы вызывать выраженный эмоциональный отклик, не сопровождаются у них, тем не менее, никакими переживаниями. </a:t>
            </a:r>
          </a:p>
        </p:txBody>
      </p:sp>
    </p:spTree>
    <p:extLst>
      <p:ext uri="{BB962C8B-B14F-4D97-AF65-F5344CB8AC3E}">
        <p14:creationId xmlns:p14="http://schemas.microsoft.com/office/powerpoint/2010/main" val="5407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48"/>
            <a:ext cx="12193057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202" y="779229"/>
            <a:ext cx="42047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Нужно, всё же, отметить, что психотравмирующие события оказывали влияние на страдающих аутизмом детей, однако их страхи в большей степени были сфокусированы на важных для них деталях, внутренних переживаниях, развивающихся по законам, известным им </a:t>
            </a:r>
            <a:r>
              <a:rPr lang="ru-RU" sz="2600" dirty="0" smtClean="0"/>
              <a:t>одним.</a:t>
            </a:r>
            <a:endParaRPr lang="ru-RU" sz="2600" dirty="0"/>
          </a:p>
          <a:p>
            <a:endParaRPr lang="ru-RU" sz="2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919" y="982495"/>
            <a:ext cx="5816555" cy="42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777" y="788498"/>
            <a:ext cx="11470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Учитывая </a:t>
            </a:r>
            <a:r>
              <a:rPr lang="ru-RU" sz="3200" dirty="0"/>
              <a:t>очень близкие значения показателя страха тревожных снов у детей с аутизмом и тревожных детей, можно предположить наличие тревожности у детей с </a:t>
            </a:r>
            <a:r>
              <a:rPr lang="ru-RU" sz="3200" dirty="0" smtClean="0"/>
              <a:t>аутизмом. </a:t>
            </a:r>
            <a:endParaRPr lang="ru-RU" sz="3200" dirty="0" smtClean="0"/>
          </a:p>
          <a:p>
            <a:r>
              <a:rPr lang="ru-RU" sz="3200" dirty="0" smtClean="0"/>
              <a:t>Однако </a:t>
            </a:r>
            <a:r>
              <a:rPr lang="ru-RU" sz="3200" dirty="0"/>
              <a:t>она проявляется особенным образом.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43" y="3013093"/>
            <a:ext cx="6225702" cy="32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151" y="436949"/>
            <a:ext cx="11696736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dirty="0"/>
              <a:t>У детей с аутизмом достоверно реже встречался предшествующий травматический опыт при формировании страхов остаться в одиночестве, опоздать в детский сад, животных, машин, поездов, самолетов, чем у здоровых и тревожных </a:t>
            </a:r>
            <a:r>
              <a:rPr lang="ru-RU" sz="2800" dirty="0" smtClean="0"/>
              <a:t>детей, </a:t>
            </a:r>
            <a:r>
              <a:rPr lang="ru-RU" sz="2800" dirty="0"/>
              <a:t>а также – предшествующий травматический  опыт формирования страха наказания родителями, чем у </a:t>
            </a:r>
            <a:r>
              <a:rPr lang="ru-RU" sz="2800" dirty="0" smtClean="0"/>
              <a:t>здоровых </a:t>
            </a:r>
            <a:r>
              <a:rPr lang="ru-RU" sz="2800" dirty="0"/>
              <a:t>и обследуемых с тревожно-</a:t>
            </a:r>
            <a:r>
              <a:rPr lang="ru-RU" sz="2800" dirty="0" err="1"/>
              <a:t>фобическими</a:t>
            </a:r>
            <a:r>
              <a:rPr lang="ru-RU" sz="2800" dirty="0"/>
              <a:t> </a:t>
            </a:r>
            <a:r>
              <a:rPr lang="ru-RU" sz="2800" dirty="0" smtClean="0"/>
              <a:t>расстройствами. </a:t>
            </a:r>
          </a:p>
          <a:p>
            <a:pPr>
              <a:lnSpc>
                <a:spcPts val="2500"/>
              </a:lnSpc>
            </a:pPr>
            <a:endParaRPr lang="ru-RU" sz="2800" dirty="0" smtClean="0"/>
          </a:p>
          <a:p>
            <a:pPr>
              <a:lnSpc>
                <a:spcPts val="2500"/>
              </a:lnSpc>
            </a:pPr>
            <a:r>
              <a:rPr lang="ru-RU" sz="2800" dirty="0" smtClean="0"/>
              <a:t>Для </a:t>
            </a:r>
            <a:r>
              <a:rPr lang="ru-RU" sz="2800" dirty="0"/>
              <a:t>детей с </a:t>
            </a:r>
            <a:r>
              <a:rPr lang="ru-RU" sz="2800" dirty="0" smtClean="0"/>
              <a:t>аутизмом, </a:t>
            </a:r>
            <a:r>
              <a:rPr lang="ru-RU" sz="2800" dirty="0"/>
              <a:t>в условиях существования постоянных угроз их жизням, характерно наличие парадоксальных страхов неопасных объектов.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" y="3577844"/>
            <a:ext cx="3301183" cy="2562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260" y="3577844"/>
            <a:ext cx="3433863" cy="2492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630" y="3577844"/>
            <a:ext cx="3534647" cy="24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007" y="197088"/>
            <a:ext cx="11896928" cy="332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/>
              <a:t>Отсутствие «чувства края», естественного страха высоты, стремление выбежать на проезжую часть, убежать на прогулке могут быть объяснены слабостью инстинкта самосохранения при аутизме, связанной, в частности, с повышенным интересом к определенным видам активности или физическим объектам, способным пересиливать чувство страха, а также – с затруднениями в ощущении границ своего тела и окружающих предметов, с недостаточным пониманием социальных сигналов и эмоций других людей, включая реакции на опасные ситуации, из-за нарушений в сенсорной сфере и обработке информации.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6" y="3723760"/>
            <a:ext cx="3278221" cy="2492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9" y="3723760"/>
            <a:ext cx="4163438" cy="2492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876" y="3723759"/>
            <a:ext cx="3560323" cy="249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3224" y="405518"/>
            <a:ext cx="58794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Моторные </a:t>
            </a:r>
            <a:r>
              <a:rPr lang="ru-RU" sz="2400" dirty="0"/>
              <a:t>нарушения создают дополнительные сложности в проведении гигиенических мероприятий. У многих детей с </a:t>
            </a:r>
            <a:r>
              <a:rPr lang="ru-RU" sz="2400" dirty="0" smtClean="0"/>
              <a:t>аутизмом </a:t>
            </a:r>
            <a:r>
              <a:rPr lang="ru-RU" sz="2400" dirty="0"/>
              <a:t>отмечаются выраженные трудности с мелкой моторикой, что затрудняет правильное удержание зубной щетки. Нескоординированные движения во время чистки зубов снижают эффективность процедуры, а неспособность контролировать глотательный рефлекс приводит к сложностям с выплевыванием пасты и полосканием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243" r="8318"/>
          <a:stretch/>
        </p:blipFill>
        <p:spPr>
          <a:xfrm>
            <a:off x="6095174" y="1240403"/>
            <a:ext cx="5786598" cy="38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7566" y="938255"/>
            <a:ext cx="43255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Коммуникационные барьеры усугубляют ситуацию - многие дети не могут вербально выразить испытываемый дискомфорт, плохо воспринимают словесные инструкции и демонстрируют выраженное нежелание взаимодействовать со стоматологическим персоналом.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8016"/>
          <a:stretch/>
        </p:blipFill>
        <p:spPr>
          <a:xfrm>
            <a:off x="5387964" y="938255"/>
            <a:ext cx="6285875" cy="40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77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215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757" y="797668"/>
            <a:ext cx="104752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Физиологические последствия недостаточной гигиены полости рта у таких детей проявляются ускоренным образованием зубного налета, ранним развитием гингивитов, кариесом контактных поверхностей зубов. Часто наблюдается </a:t>
            </a:r>
            <a:r>
              <a:rPr lang="ru-RU" sz="2400" dirty="0" err="1"/>
              <a:t>бруксизм</a:t>
            </a:r>
            <a:r>
              <a:rPr lang="ru-RU" sz="2400" dirty="0"/>
              <a:t>, приводящий к механическому повреждению зубной эмали. </a:t>
            </a:r>
          </a:p>
          <a:p>
            <a:r>
              <a:rPr lang="ru-RU" sz="2400" dirty="0"/>
              <a:t>Для решения этих проблем применяются специальные адаптированные средства гигиены: щетки с мягкими силиконовыми насадками, пасты без выраженного вкуса или с нейтральными вкусами (ваниль, банан), одноразовые салфетки для протирания зубов, ирригаторы с регулируемым давлением воды. Поведенческие подходы включают методики постепенной десенсибилизации через знакомство с предметами гигиены в игровой форме, использование визуальных подсказок в виде пошаговых картинок, составление социальных историй, объясняющих важность чистки зубов, и систему поощрений за сотрудничество во время процедур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241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2030" y="1"/>
            <a:ext cx="8701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Актуальность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660" y="753766"/>
            <a:ext cx="10828284" cy="5611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ru-RU" sz="2000" dirty="0" smtClean="0"/>
              <a:t>	Проблема расстройств аутистического спектра (РАС) является одной из наиболее актуальных в детской психиатрии, так как частота этой патологии значительно возросла в последние годы. 	Согласно данным ВОЗ, средний уровень РАС у детей составляет приблизительно 1 на 100</a:t>
            </a:r>
            <a:r>
              <a:rPr lang="en-US" sz="2000" dirty="0" smtClean="0"/>
              <a:t> (</a:t>
            </a:r>
            <a:r>
              <a:rPr lang="ru-RU" sz="2000" dirty="0" err="1" smtClean="0"/>
              <a:t>Макушкин</a:t>
            </a:r>
            <a:r>
              <a:rPr lang="ru-RU" sz="2000" dirty="0" smtClean="0"/>
              <a:t> Е.В., 2019).</a:t>
            </a:r>
          </a:p>
          <a:p>
            <a:pPr algn="just">
              <a:lnSpc>
                <a:spcPts val="2700"/>
              </a:lnSpc>
            </a:pPr>
            <a:r>
              <a:rPr lang="ru-RU" sz="2000" dirty="0"/>
              <a:t>	</a:t>
            </a:r>
            <a:r>
              <a:rPr lang="ru-RU" sz="2000" dirty="0" smtClean="0"/>
              <a:t> Около половины детей с РАС страдают хотя бы одним тревожным расстройством, а специфические фобии являются самым часто встречающимся типом тревожного расстройства у таких детей, с распространенностью от 31% до 64% (</a:t>
            </a:r>
            <a:r>
              <a:rPr lang="ru-RU" sz="2000" dirty="0" err="1" smtClean="0"/>
              <a:t>Burchi</a:t>
            </a:r>
            <a:r>
              <a:rPr lang="ru-RU" sz="2000" dirty="0" smtClean="0"/>
              <a:t> E., 2018).</a:t>
            </a:r>
          </a:p>
          <a:p>
            <a:pPr algn="just">
              <a:lnSpc>
                <a:spcPts val="2700"/>
              </a:lnSpc>
            </a:pPr>
            <a:r>
              <a:rPr lang="ru-RU" sz="2000" dirty="0" smtClean="0"/>
              <a:t>	Раннее </a:t>
            </a:r>
            <a:r>
              <a:rPr lang="ru-RU" sz="2000" dirty="0"/>
              <a:t>выявление и лечение тревоги при РАС могут улучшить прогноз развития других связанных с психическим функционированием проблем у данных пациентов (Малинина Е.В., 2020). </a:t>
            </a:r>
            <a:endParaRPr lang="ru-RU" sz="2000" dirty="0" smtClean="0"/>
          </a:p>
          <a:p>
            <a:pPr algn="just">
              <a:lnSpc>
                <a:spcPts val="2700"/>
              </a:lnSpc>
            </a:pPr>
            <a:r>
              <a:rPr lang="ru-RU" sz="2000" dirty="0" smtClean="0"/>
              <a:t>	Проблема тревожно-</a:t>
            </a:r>
            <a:r>
              <a:rPr lang="ru-RU" sz="2000" dirty="0" err="1" smtClean="0"/>
              <a:t>фобических</a:t>
            </a:r>
            <a:r>
              <a:rPr lang="ru-RU" sz="2000" dirty="0" smtClean="0"/>
              <a:t> нарушений при РАС также имеет экономические последствия, так как расходы на реабилитацию увеличиваются при РАС с тревожными расстройствами (</a:t>
            </a:r>
            <a:r>
              <a:rPr lang="en-US" sz="2000" dirty="0" smtClean="0"/>
              <a:t>Van </a:t>
            </a:r>
            <a:r>
              <a:rPr lang="en-US" sz="2000" dirty="0" err="1" smtClean="0"/>
              <a:t>Steensel</a:t>
            </a:r>
            <a:r>
              <a:rPr lang="en-US" sz="2000" dirty="0" smtClean="0"/>
              <a:t> F.J</a:t>
            </a:r>
            <a:r>
              <a:rPr lang="ru-RU" sz="2000" dirty="0" smtClean="0"/>
              <a:t>.,</a:t>
            </a:r>
            <a:r>
              <a:rPr lang="en-US" sz="2000" dirty="0" smtClean="0"/>
              <a:t> 2013)</a:t>
            </a:r>
            <a:r>
              <a:rPr lang="ru-RU" sz="2000" dirty="0" smtClean="0"/>
              <a:t>.</a:t>
            </a:r>
          </a:p>
          <a:p>
            <a:pPr algn="just">
              <a:lnSpc>
                <a:spcPts val="2700"/>
              </a:lnSpc>
            </a:pPr>
            <a:r>
              <a:rPr lang="ru-RU" sz="2000" dirty="0">
                <a:solidFill>
                  <a:srgbClr val="000000"/>
                </a:solidFill>
                <a:latin typeface="Inter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latin typeface="Inter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Inter"/>
              </a:rPr>
              <a:t>Физиологические последствия недостаточной гигиены полости рта у таких детей проявляются ускоренным образованием зубного налета, ранним развитием гингивитов, кариесом контактных поверхностей зубов.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20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4690" y="1207971"/>
            <a:ext cx="8904514" cy="2007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59189" y="207086"/>
            <a:ext cx="3923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ВЫВОДЫ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88332" y="1577303"/>
            <a:ext cx="9190872" cy="25569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74690" y="1207971"/>
            <a:ext cx="8904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74690" y="1946635"/>
            <a:ext cx="8371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Формирование навыков гигиены полости рта у детей с аутизмом нарушено из-за сенсорных и моторных расстройств, когнитивных нарушений и специфических страхов.</a:t>
            </a:r>
          </a:p>
        </p:txBody>
      </p:sp>
    </p:spTree>
    <p:extLst>
      <p:ext uri="{BB962C8B-B14F-4D97-AF65-F5344CB8AC3E}">
        <p14:creationId xmlns:p14="http://schemas.microsoft.com/office/powerpoint/2010/main" val="31307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093" y="934213"/>
            <a:ext cx="7363839" cy="53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656" y="400879"/>
            <a:ext cx="4220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Цель исследования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656" y="1269801"/>
            <a:ext cx="11449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На основании комплексного изучения клинических и патопсихологических характеристик психического состояния, специфики </a:t>
            </a:r>
            <a:r>
              <a:rPr lang="ru-RU" sz="3600" dirty="0"/>
              <a:t>тревожно-</a:t>
            </a:r>
            <a:r>
              <a:rPr lang="ru-RU" sz="3600" dirty="0" err="1"/>
              <a:t>фобических</a:t>
            </a:r>
            <a:r>
              <a:rPr lang="ru-RU" sz="3600" dirty="0"/>
              <a:t> проявлений у детей </a:t>
            </a:r>
            <a:r>
              <a:rPr lang="ru-RU" sz="3600" dirty="0" smtClean="0"/>
              <a:t>с аутизмом определить особенности формирования навыка гигиены полости рта у детей с аутизмом. </a:t>
            </a:r>
            <a:r>
              <a:rPr lang="ru-RU" sz="3600" dirty="0">
                <a:solidFill>
                  <a:srgbClr val="000000"/>
                </a:solidFill>
                <a:latin typeface="Inter"/>
              </a:rPr>
              <a:t> 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116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237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1481" y="267868"/>
            <a:ext cx="5690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Задачи исследования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294" y="1050586"/>
            <a:ext cx="110798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1. Изучить теоретические аспекты: Провести анализ научной литературы по вопросам клинических и патопсихологических особенностей тревожно-</a:t>
            </a:r>
            <a:r>
              <a:rPr lang="ru-RU" sz="2800" dirty="0" err="1"/>
              <a:t>фобических</a:t>
            </a:r>
            <a:r>
              <a:rPr lang="ru-RU" sz="2800" dirty="0"/>
              <a:t> нарушений у детей с </a:t>
            </a:r>
            <a:r>
              <a:rPr lang="ru-RU" sz="2800" dirty="0" smtClean="0"/>
              <a:t>аутизмом</a:t>
            </a:r>
            <a:endParaRPr lang="ru-RU" sz="2800" dirty="0"/>
          </a:p>
          <a:p>
            <a:pPr algn="just"/>
            <a:r>
              <a:rPr lang="ru-RU" sz="2800" dirty="0"/>
              <a:t>2. Диагностировать нарушения: Выявить и оценить специфику и степень выраженности тревожно-</a:t>
            </a:r>
            <a:r>
              <a:rPr lang="ru-RU" sz="2800" dirty="0" err="1"/>
              <a:t>фобических</a:t>
            </a:r>
            <a:r>
              <a:rPr lang="ru-RU" sz="2800" dirty="0"/>
              <a:t> расстройств у исследуемой группы детей с </a:t>
            </a:r>
            <a:r>
              <a:rPr lang="ru-RU" sz="2800" dirty="0" smtClean="0"/>
              <a:t>аутизмом.</a:t>
            </a:r>
            <a:endParaRPr lang="ru-RU" sz="2800" dirty="0"/>
          </a:p>
          <a:p>
            <a:pPr algn="just"/>
            <a:r>
              <a:rPr lang="ru-RU" sz="2800" dirty="0"/>
              <a:t>3. Изучить особенности формирования навыка: Проанализировать текущее состояние и специфические барьеры (сенсорные, поведенческие, коммуникативные) в формировании навыков гигиены полости рта у детей с аутизмом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770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736058" y="1023988"/>
            <a:ext cx="0" cy="4870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0670" y="119593"/>
            <a:ext cx="9059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Материал и методы исследования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480" y="965359"/>
            <a:ext cx="10719881" cy="10405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0941" y="3315650"/>
            <a:ext cx="10759604" cy="13370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894" y="4776434"/>
            <a:ext cx="10719881" cy="8268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Возраст детей, принявших участие в исследовании, от 3 до 8 лет.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0941" y="2132544"/>
            <a:ext cx="10718261" cy="1035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 Основная </a:t>
            </a:r>
            <a:r>
              <a:rPr lang="ru-RU" sz="2400" dirty="0">
                <a:solidFill>
                  <a:prstClr val="black"/>
                </a:solidFill>
              </a:rPr>
              <a:t>часть исследования выполнена на базе ГКДОУ Детский сад №11 «Колокольчик» городского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 о. Горловка ДНР</a:t>
            </a:r>
            <a:r>
              <a:rPr lang="ru-RU" sz="20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058" y="1156595"/>
            <a:ext cx="1078906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А</a:t>
            </a:r>
            <a:r>
              <a:rPr lang="ru-RU" sz="2400" dirty="0" smtClean="0">
                <a:solidFill>
                  <a:prstClr val="black"/>
                </a:solidFill>
              </a:rPr>
              <a:t>нализ </a:t>
            </a:r>
            <a:r>
              <a:rPr lang="ru-RU" sz="2400" dirty="0">
                <a:solidFill>
                  <a:prstClr val="black"/>
                </a:solidFill>
              </a:rPr>
              <a:t>научной литературы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36059" y="3362693"/>
            <a:ext cx="10362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 все группы </a:t>
            </a:r>
            <a:r>
              <a:rPr lang="ru-RU" sz="2400" dirty="0" smtClean="0"/>
              <a:t>исследования дети </a:t>
            </a:r>
            <a:r>
              <a:rPr lang="ru-RU" sz="2400" dirty="0"/>
              <a:t>включались только при наличии добровольного информированного согласия родителя или законного представителя исследуемого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16669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6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5451" y="39698"/>
            <a:ext cx="10374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87313" algn="l"/>
              </a:tabLst>
            </a:pPr>
            <a:r>
              <a:rPr lang="ru-RU" sz="5400" dirty="0" smtClean="0">
                <a:solidFill>
                  <a:srgbClr val="0070C0"/>
                </a:solidFill>
              </a:rPr>
              <a:t>Материал и методы исследования</a:t>
            </a:r>
            <a:endParaRPr lang="ru-RU" sz="5400" dirty="0">
              <a:solidFill>
                <a:srgbClr val="0070C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806742"/>
              </p:ext>
            </p:extLst>
          </p:nvPr>
        </p:nvGraphicFramePr>
        <p:xfrm>
          <a:off x="3005759" y="2143759"/>
          <a:ext cx="6995268" cy="450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07264136"/>
              </p:ext>
            </p:extLst>
          </p:nvPr>
        </p:nvGraphicFramePr>
        <p:xfrm>
          <a:off x="6974257" y="2451842"/>
          <a:ext cx="5763928" cy="363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08793" y="1241848"/>
            <a:ext cx="5690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обследованных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079" y="271305"/>
            <a:ext cx="1152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0070C0"/>
                </a:solidFill>
              </a:rPr>
              <a:t>Материал и методы исследования</a:t>
            </a:r>
            <a:endParaRPr lang="ru-RU" sz="6000" dirty="0">
              <a:solidFill>
                <a:srgbClr val="0070C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81804152"/>
              </p:ext>
            </p:extLst>
          </p:nvPr>
        </p:nvGraphicFramePr>
        <p:xfrm>
          <a:off x="1043949" y="779136"/>
          <a:ext cx="10051849" cy="669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3949" y="1512436"/>
            <a:ext cx="4793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Исследуемая группа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96479" y="1107807"/>
            <a:ext cx="10800097" cy="5507194"/>
            <a:chOff x="696334" y="893607"/>
            <a:chExt cx="10800097" cy="550719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736058" y="1023988"/>
              <a:ext cx="0" cy="48709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Скругленный прямоугольник 6"/>
            <p:cNvSpPr/>
            <p:nvPr/>
          </p:nvSpPr>
          <p:spPr>
            <a:xfrm>
              <a:off x="716195" y="5340861"/>
              <a:ext cx="10719881" cy="38260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ru-RU" sz="2400" dirty="0" err="1" smtClean="0">
                  <a:solidFill>
                    <a:prstClr val="black"/>
                  </a:solidFill>
                </a:rPr>
                <a:t>Children's</a:t>
              </a:r>
              <a:r>
                <a:rPr lang="ru-RU" sz="2400" dirty="0" smtClean="0">
                  <a:solidFill>
                    <a:prstClr val="black"/>
                  </a:solidFill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</a:rPr>
                <a:t>Fear</a:t>
              </a:r>
              <a:r>
                <a:rPr lang="ru-RU" sz="2400" dirty="0">
                  <a:solidFill>
                    <a:prstClr val="black"/>
                  </a:solidFill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</a:rPr>
                <a:t>Scale</a:t>
              </a:r>
              <a:r>
                <a:rPr lang="ru-RU" sz="2400" dirty="0">
                  <a:solidFill>
                    <a:prstClr val="black"/>
                  </a:solidFill>
                </a:rPr>
                <a:t> (CFS) (</a:t>
              </a:r>
              <a:r>
                <a:rPr lang="ru-RU" sz="2400" dirty="0" err="1">
                  <a:solidFill>
                    <a:prstClr val="black"/>
                  </a:solidFill>
                </a:rPr>
                <a:t>McMurty</a:t>
              </a:r>
              <a:r>
                <a:rPr lang="ru-RU" sz="2400" dirty="0">
                  <a:solidFill>
                    <a:prstClr val="black"/>
                  </a:solidFill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</a:rPr>
                <a:t>et</a:t>
              </a:r>
              <a:r>
                <a:rPr lang="ru-RU" sz="2400" dirty="0">
                  <a:solidFill>
                    <a:prstClr val="black"/>
                  </a:solidFill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</a:rPr>
                <a:t>al</a:t>
              </a:r>
              <a:r>
                <a:rPr lang="ru-RU" sz="2400" dirty="0">
                  <a:solidFill>
                    <a:prstClr val="black"/>
                  </a:solidFill>
                </a:rPr>
                <a:t>., 2011</a:t>
              </a:r>
              <a:r>
                <a:rPr lang="ru-RU" sz="2400" dirty="0" smtClean="0">
                  <a:solidFill>
                    <a:prstClr val="black"/>
                  </a:solidFill>
                </a:rPr>
                <a:t>)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726860" y="1749256"/>
              <a:ext cx="10739336" cy="84849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lnSpc>
                  <a:spcPts val="2500"/>
                </a:lnSpc>
              </a:pPr>
              <a:r>
                <a:rPr lang="ru-RU" sz="2400" dirty="0" smtClean="0">
                  <a:solidFill>
                    <a:prstClr val="black"/>
                  </a:solidFill>
                </a:rPr>
                <a:t>Оценочная </a:t>
              </a:r>
              <a:r>
                <a:rPr lang="ru-RU" sz="2400" dirty="0">
                  <a:solidFill>
                    <a:prstClr val="black"/>
                  </a:solidFill>
                </a:rPr>
                <a:t>шкала раннего детского аутизма (CARS) (</a:t>
              </a:r>
              <a:r>
                <a:rPr lang="ru-RU" sz="2400" dirty="0" err="1">
                  <a:solidFill>
                    <a:prstClr val="black"/>
                  </a:solidFill>
                </a:rPr>
                <a:t>Schopler</a:t>
              </a:r>
              <a:r>
                <a:rPr lang="ru-RU" sz="2400" dirty="0">
                  <a:solidFill>
                    <a:prstClr val="black"/>
                  </a:solidFill>
                </a:rPr>
                <a:t> E., </a:t>
              </a:r>
              <a:r>
                <a:rPr lang="ru-RU" sz="2400" dirty="0" err="1">
                  <a:solidFill>
                    <a:prstClr val="black"/>
                  </a:solidFill>
                </a:rPr>
                <a:t>Reichler</a:t>
              </a:r>
              <a:r>
                <a:rPr lang="ru-RU" sz="2400" dirty="0">
                  <a:solidFill>
                    <a:prstClr val="black"/>
                  </a:solidFill>
                </a:rPr>
                <a:t> R.J., </a:t>
              </a:r>
              <a:r>
                <a:rPr lang="ru-RU" sz="2400" dirty="0" err="1">
                  <a:solidFill>
                    <a:prstClr val="black"/>
                  </a:solidFill>
                </a:rPr>
                <a:t>DeVellis</a:t>
              </a:r>
              <a:r>
                <a:rPr lang="ru-RU" sz="2400" dirty="0">
                  <a:solidFill>
                    <a:prstClr val="black"/>
                  </a:solidFill>
                </a:rPr>
                <a:t> R.F., </a:t>
              </a:r>
              <a:r>
                <a:rPr lang="ru-RU" sz="2400" dirty="0" err="1">
                  <a:solidFill>
                    <a:prstClr val="black"/>
                  </a:solidFill>
                </a:rPr>
                <a:t>Daly</a:t>
              </a:r>
              <a:r>
                <a:rPr lang="ru-RU" sz="2400" dirty="0">
                  <a:solidFill>
                    <a:prstClr val="black"/>
                  </a:solidFill>
                </a:rPr>
                <a:t> K., 1980</a:t>
              </a:r>
              <a:r>
                <a:rPr lang="ru-RU" sz="2400" dirty="0" smtClean="0">
                  <a:solidFill>
                    <a:prstClr val="black"/>
                  </a:solidFill>
                </a:rPr>
                <a:t>) 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696334" y="3588154"/>
              <a:ext cx="10759604" cy="76883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lnSpc>
                  <a:spcPts val="2500"/>
                </a:lnSpc>
              </a:pPr>
              <a:r>
                <a:rPr lang="ru-RU" sz="2400" dirty="0" smtClean="0">
                  <a:solidFill>
                    <a:prstClr val="black"/>
                  </a:solidFill>
                </a:rPr>
                <a:t>Шкала </a:t>
              </a:r>
              <a:r>
                <a:rPr lang="ru-RU" sz="2400" dirty="0">
                  <a:solidFill>
                    <a:prstClr val="black"/>
                  </a:solidFill>
                </a:rPr>
                <a:t>тревожности у дошкольников (</a:t>
              </a:r>
              <a:r>
                <a:rPr lang="en-US" sz="2400" dirty="0">
                  <a:solidFill>
                    <a:prstClr val="black"/>
                  </a:solidFill>
                </a:rPr>
                <a:t>Preschool Anxiety Scale (PAS)) (Spence S.H., </a:t>
              </a:r>
              <a:r>
                <a:rPr lang="en-US" sz="2400" dirty="0" err="1">
                  <a:solidFill>
                    <a:prstClr val="black"/>
                  </a:solidFill>
                </a:rPr>
                <a:t>Rapee</a:t>
              </a:r>
              <a:r>
                <a:rPr lang="en-US" sz="2400" dirty="0">
                  <a:solidFill>
                    <a:prstClr val="black"/>
                  </a:solidFill>
                </a:rPr>
                <a:t> R., 1999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736057" y="2665992"/>
              <a:ext cx="10719881" cy="8250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ru-RU" sz="2400" dirty="0" err="1" smtClean="0">
                  <a:solidFill>
                    <a:prstClr val="black"/>
                  </a:solidFill>
                </a:rPr>
                <a:t>Психообразовательный</a:t>
              </a:r>
              <a:r>
                <a:rPr lang="ru-RU" sz="2400" dirty="0" smtClean="0">
                  <a:solidFill>
                    <a:prstClr val="black"/>
                  </a:solidFill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</a:rPr>
                <a:t>профиль (дополненный) (PEP-R) (2000</a:t>
              </a:r>
              <a:r>
                <a:rPr lang="ru-RU" sz="2400" dirty="0" smtClean="0">
                  <a:solidFill>
                    <a:prstClr val="black"/>
                  </a:solidFill>
                </a:rPr>
                <a:t>) 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696334" y="5849891"/>
              <a:ext cx="10718261" cy="55091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lnSpc>
                  <a:spcPts val="2500"/>
                </a:lnSpc>
              </a:pPr>
              <a:r>
                <a:rPr lang="ru-RU" sz="2400" dirty="0">
                  <a:solidFill>
                    <a:prstClr val="black"/>
                  </a:solidFill>
                </a:rPr>
                <a:t>Статистическая </a:t>
              </a:r>
              <a:r>
                <a:rPr lang="ru-RU" sz="2400" dirty="0" err="1" smtClean="0">
                  <a:solidFill>
                    <a:prstClr val="black"/>
                  </a:solidFill>
                </a:rPr>
                <a:t>обрабёотка</a:t>
              </a:r>
              <a:r>
                <a:rPr lang="ru-RU" sz="2400" dirty="0" smtClean="0">
                  <a:solidFill>
                    <a:prstClr val="black"/>
                  </a:solidFill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</a:rPr>
                <a:t>полученных результатов проведена при помощи пакета программ «STATISTICA</a:t>
              </a:r>
              <a:r>
                <a:rPr lang="ru-RU" sz="2400" dirty="0" smtClean="0">
                  <a:solidFill>
                    <a:prstClr val="black"/>
                  </a:solidFill>
                </a:rPr>
                <a:t>»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058" y="893607"/>
              <a:ext cx="10760373" cy="76816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34" y="4488991"/>
              <a:ext cx="10760373" cy="725447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36057" y="935385"/>
              <a:ext cx="10678538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2400" dirty="0" smtClean="0"/>
                <a:t>Унифицированная </a:t>
              </a:r>
              <a:r>
                <a:rPr lang="ru-RU" sz="2400" dirty="0"/>
                <a:t>клинико-эпидемиологическая карта изучения психических расстройств у детей, страдающих расстройствами аутистического </a:t>
              </a:r>
              <a:r>
                <a:rPr lang="ru-RU" sz="2400" dirty="0" smtClean="0"/>
                <a:t>спектра</a:t>
              </a:r>
              <a:endParaRPr lang="ru-RU" sz="24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26860" y="4595863"/>
              <a:ext cx="104999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2400" dirty="0" smtClean="0">
                  <a:solidFill>
                    <a:prstClr val="black"/>
                  </a:solidFill>
                </a:rPr>
                <a:t>Опросник </a:t>
              </a:r>
              <a:r>
                <a:rPr lang="ru-RU" sz="2400" dirty="0">
                  <a:solidFill>
                    <a:prstClr val="black"/>
                  </a:solidFill>
                </a:rPr>
                <a:t>А.И. Захарова «Подверженность ребенка страхам</a:t>
              </a:r>
              <a:r>
                <a:rPr lang="ru-RU" sz="2400" dirty="0" smtClean="0">
                  <a:solidFill>
                    <a:prstClr val="black"/>
                  </a:solidFill>
                </a:rPr>
                <a:t>» 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396566" y="4462"/>
            <a:ext cx="12107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0070C0"/>
                </a:solidFill>
              </a:rPr>
              <a:t>Материал и методы исследования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6479" y="574904"/>
            <a:ext cx="6192836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исследования</a:t>
            </a:r>
            <a:endParaRPr lang="ru-RU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468" y="625489"/>
            <a:ext cx="11779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Результаты исследования и их обсуждение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6034" y="1595336"/>
            <a:ext cx="41828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Inter"/>
              </a:rPr>
              <a:t>Гигиена полости рта у детей с </a:t>
            </a:r>
            <a:r>
              <a:rPr lang="ru-RU" sz="2800" dirty="0" smtClean="0">
                <a:solidFill>
                  <a:srgbClr val="000000"/>
                </a:solidFill>
                <a:latin typeface="Inter"/>
              </a:rPr>
              <a:t>аутизмом сопряжена </a:t>
            </a:r>
            <a:r>
              <a:rPr lang="ru-RU" sz="2800" dirty="0">
                <a:solidFill>
                  <a:srgbClr val="000000"/>
                </a:solidFill>
                <a:latin typeface="Inter"/>
              </a:rPr>
              <a:t>с рядом специфических трудностей, обусловленных особенностями их развития.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90" y="1663430"/>
            <a:ext cx="5642044" cy="415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1044</Words>
  <Application>Microsoft Office PowerPoint</Application>
  <PresentationFormat>Широкоэкранный</PresentationFormat>
  <Paragraphs>67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Inter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Тревожно-фобические нарушения у детей с расстройствами аутистического спектра в условиях хронического психосоциального стресса </dc:title>
  <dc:creator>aleks</dc:creator>
  <cp:lastModifiedBy>QQ</cp:lastModifiedBy>
  <cp:revision>189</cp:revision>
  <dcterms:created xsi:type="dcterms:W3CDTF">2026-04-05T18:25:50Z</dcterms:created>
  <dcterms:modified xsi:type="dcterms:W3CDTF">2026-05-24T11:14:11Z</dcterms:modified>
</cp:coreProperties>
</file>