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268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7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Гендерный анализ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1B9-4511-A255-337F8C90F1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1B9-4511-A255-337F8C90F1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1B9-4511-A255-337F8C90F1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1B9-4511-A255-337F8C90F1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C-48DB-B139-F656D425F13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393932695592948"/>
          <c:y val="0.36176790338815251"/>
          <c:w val="0.22537307027056747"/>
          <c:h val="0.263257673618789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Частотата патологии ЖКТ у больных ЮИА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ДЖВП</c:v>
                </c:pt>
                <c:pt idx="1">
                  <c:v>Хронический гастродуоденит</c:v>
                </c:pt>
                <c:pt idx="2">
                  <c:v>ДГР</c:v>
                </c:pt>
                <c:pt idx="3">
                  <c:v>СРК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C-4EB3-BD75-70F96D07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9165968"/>
        <c:axId val="939156400"/>
      </c:barChart>
      <c:catAx>
        <c:axId val="93916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39156400"/>
        <c:crosses val="autoZero"/>
        <c:auto val="1"/>
        <c:lblAlgn val="ctr"/>
        <c:lblOffset val="100"/>
        <c:noMultiLvlLbl val="0"/>
      </c:catAx>
      <c:valAx>
        <c:axId val="93915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3916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18.04.2025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18.04.2025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18.04.2025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072" y="1233157"/>
            <a:ext cx="10262541" cy="307338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ХАРАКТЕР И ЧАСТОТА РЕГИСТРАЦИЙ СОНОГРАФИЧЕСКИХ ИЗМЕНЕНИЙ ЖЕЛЧНОГО ПУЗЫРЯ ПРИ ЮВЕНИЛЬНОМ ИДИОПАТИЧЕСКОМ АРТРИТЕ</a:t>
            </a: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373" y="5487347"/>
            <a:ext cx="8915399" cy="1126283"/>
          </a:xfr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Докладчик: асс. Токарева М.А.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Научный руководитель: зав. каф. педиатрии 1,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д.м.н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доц. Пшеничная Е.В.</a:t>
            </a:r>
          </a:p>
          <a:p>
            <a:pPr rtl="0"/>
            <a:endParaRPr lang="ru-RU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0E82F-CD00-4843-B3D5-E31C457A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1" y="235565"/>
            <a:ext cx="1196748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F6D08F9-5D2F-42AB-8A78-5DC3BA3E0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944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14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B11A90-9295-4747-BF86-BB8064876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97358"/>
              </p:ext>
            </p:extLst>
          </p:nvPr>
        </p:nvGraphicFramePr>
        <p:xfrm>
          <a:off x="2175030" y="2459115"/>
          <a:ext cx="8593584" cy="230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4022">
                  <a:extLst>
                    <a:ext uri="{9D8B030D-6E8A-4147-A177-3AD203B41FA5}">
                      <a16:colId xmlns:a16="http://schemas.microsoft.com/office/drawing/2014/main" val="1445438557"/>
                    </a:ext>
                  </a:extLst>
                </a:gridCol>
                <a:gridCol w="1856769">
                  <a:extLst>
                    <a:ext uri="{9D8B030D-6E8A-4147-A177-3AD203B41FA5}">
                      <a16:colId xmlns:a16="http://schemas.microsoft.com/office/drawing/2014/main" val="1057597866"/>
                    </a:ext>
                  </a:extLst>
                </a:gridCol>
                <a:gridCol w="1237846">
                  <a:extLst>
                    <a:ext uri="{9D8B030D-6E8A-4147-A177-3AD203B41FA5}">
                      <a16:colId xmlns:a16="http://schemas.microsoft.com/office/drawing/2014/main" val="2289845954"/>
                    </a:ext>
                  </a:extLst>
                </a:gridCol>
                <a:gridCol w="184947">
                  <a:extLst>
                    <a:ext uri="{9D8B030D-6E8A-4147-A177-3AD203B41FA5}">
                      <a16:colId xmlns:a16="http://schemas.microsoft.com/office/drawing/2014/main" val="1319030361"/>
                    </a:ext>
                  </a:extLst>
                </a:gridCol>
              </a:tblGrid>
              <a:tr h="487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Характер изменений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604962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Увеличение размеров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534089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Повышение эхогенности стенок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8819450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Утолщение стенок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879578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Деформация желчного пузыря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1842677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Билиарный сладж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071401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960B4AA-8DCD-4DEE-8656-D81EFC54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489" y="738128"/>
            <a:ext cx="92522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 и частота встречаемости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сонографических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изменений 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желчного пузыря при ЮИА у больных с сопутствующими проявлениями ДЖП 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=22)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1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F9C848-F7B3-490D-8FA9-1DA44FCC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7" y="199502"/>
            <a:ext cx="4492100" cy="2994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2F2FF-BE1B-4A5A-BEA0-174C7D3EBAAE}"/>
              </a:ext>
            </a:extLst>
          </p:cNvPr>
          <p:cNvSpPr txBox="1"/>
          <p:nvPr/>
        </p:nvSpPr>
        <p:spPr>
          <a:xfrm>
            <a:off x="5621785" y="3652240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Рис. 1 Ребенок К., 6 лет. Диагноз основной: Ювенильный идиопатический артрит,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сустувная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форма,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олигопртикулярный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вариант. Сопутствующий: ДЖП. На рисунке представлены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сонографические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изменения ЖП у больных в виде утолщения стенки органа </a:t>
            </a:r>
          </a:p>
        </p:txBody>
      </p:sp>
    </p:spTree>
    <p:extLst>
      <p:ext uri="{BB962C8B-B14F-4D97-AF65-F5344CB8AC3E}">
        <p14:creationId xmlns:p14="http://schemas.microsoft.com/office/powerpoint/2010/main" val="372335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D09722-1886-42F2-A3DF-2D7673F2CABE}"/>
              </a:ext>
            </a:extLst>
          </p:cNvPr>
          <p:cNvSpPr txBox="1"/>
          <p:nvPr/>
        </p:nvSpPr>
        <p:spPr>
          <a:xfrm>
            <a:off x="2017450" y="56993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Выводы.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FDDD1-800A-4408-A26D-05E8D76974E5}"/>
              </a:ext>
            </a:extLst>
          </p:cNvPr>
          <p:cNvSpPr txBox="1"/>
          <p:nvPr/>
        </p:nvSpPr>
        <p:spPr>
          <a:xfrm>
            <a:off x="2672179" y="1951270"/>
            <a:ext cx="9001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 УЗ-диагностики свидетельствуют о поражении гепатобилиарной системы у пациентов с ЮИА, что подтверждает имеющиеся данные о негативном влиянии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иммуносупрессивной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терапии, в частности метотрексата, на состояние пищеварительной системы, что необходимо учитывать врачам-клиницистам при ведении пациентов с ЮИА.</a:t>
            </a:r>
          </a:p>
        </p:txBody>
      </p:sp>
    </p:spTree>
    <p:extLst>
      <p:ext uri="{BB962C8B-B14F-4D97-AF65-F5344CB8AC3E}">
        <p14:creationId xmlns:p14="http://schemas.microsoft.com/office/powerpoint/2010/main" val="9593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E8B03A-8216-47BF-9207-9D521630B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98" y="2133600"/>
            <a:ext cx="9890614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Ювенильный идиопатический артрит (ЮИА) – системное воспалительное заболевание аутоиммунного генеза с преимущественным поражением опорно-двигательного аппарата, с развитием эрозивно-деструктивного поражения суставов.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6065C0-CBED-4F2B-A19D-0714110BFA2C}"/>
              </a:ext>
            </a:extLst>
          </p:cNvPr>
          <p:cNvSpPr txBox="1"/>
          <p:nvPr/>
        </p:nvSpPr>
        <p:spPr>
          <a:xfrm>
            <a:off x="1357337" y="6229271"/>
            <a:ext cx="108795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Детская ревматология/ под редакцией А.А. Баранова, Е.И. Алексеевой. – М.: Союз педиатров России, 2011. – 236 с. – (Серия «Клинические рекомендации для педиатров»).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99450-D30F-4069-BC05-A9D352F6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141" y="3700150"/>
            <a:ext cx="3670541" cy="24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5A843-75E8-4249-9E60-7A78C97BDE0B}"/>
              </a:ext>
            </a:extLst>
          </p:cNvPr>
          <p:cNvSpPr txBox="1"/>
          <p:nvPr/>
        </p:nvSpPr>
        <p:spPr>
          <a:xfrm>
            <a:off x="1518081" y="1120676"/>
            <a:ext cx="10271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1)Заболеваемость ЮИА в разных странах колеблется от 2 до 16 на 100 тысяч детского населения в возрасте до 16 лет.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2)Распространённость ЮИА колеблется от 0,05 до 0,6%. 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3)На территории Российской Федерации распространенность заболевания достигает 62,3; первичная заболеваемость – 16,2 на 100 тысяч детского населения.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050A-3F15-49C4-A627-2518746B0EBC}"/>
              </a:ext>
            </a:extLst>
          </p:cNvPr>
          <p:cNvSpPr txBox="1"/>
          <p:nvPr/>
        </p:nvSpPr>
        <p:spPr>
          <a:xfrm>
            <a:off x="1617954" y="6226764"/>
            <a:ext cx="10384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Детская ревматология/ под редакцией А.А. Баранова, Е.И. Алексеевой. – М.: Союз педиатров России, 2011. – 236 с. – (Серия «Клинические рекомендации для педиатров»).</a:t>
            </a:r>
          </a:p>
        </p:txBody>
      </p:sp>
    </p:spTree>
    <p:extLst>
      <p:ext uri="{BB962C8B-B14F-4D97-AF65-F5344CB8AC3E}">
        <p14:creationId xmlns:p14="http://schemas.microsoft.com/office/powerpoint/2010/main" val="86318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79559-E17B-433B-BE69-40F59336E2B2}"/>
              </a:ext>
            </a:extLst>
          </p:cNvPr>
          <p:cNvSpPr txBox="1"/>
          <p:nvPr/>
        </p:nvSpPr>
        <p:spPr>
          <a:xfrm>
            <a:off x="1660124" y="560980"/>
            <a:ext cx="104046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достигнутые успехи, эффективность лечения ЮИА до настоящего времени остается не достаточной. Важно заметить, что длительность течения заболевания и сопутствующая пролонгированная  медикаментозная терапия закономерно сопровождаются развитием побочных эффектов и, порой, необратимых осложнений. Особое место при этом занимает система пищеварения и, в частности, наименее изученная на сегодня 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билиарная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система.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D793A-ADFA-46DE-A3F8-4909207620F8}"/>
              </a:ext>
            </a:extLst>
          </p:cNvPr>
          <p:cNvSpPr txBox="1"/>
          <p:nvPr/>
        </p:nvSpPr>
        <p:spPr>
          <a:xfrm>
            <a:off x="1263590" y="6166333"/>
            <a:ext cx="10928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Н.В.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Топчий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А.С. Топорков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Холелитиаз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билиарный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сладж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современные методы диагностики и лечения "ЭФФЕКТИВНАЯ ФАРМАКОТЕРАПИЯ. Гастроэнтерология" №3 | 2011</a:t>
            </a:r>
          </a:p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Запруднов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А.М. Современные клинико-диагностические аспекты детской гастроэнтерологии // Российский вестник перинатологии и педиатрии. 2010.—Том 55, — №3. — С. 4-12.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Ильченко А.А.,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Делюкина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О.В. Клиническое значение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билиарного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сладжа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medicum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2005, — №2. — С.28–32.</a:t>
            </a:r>
          </a:p>
        </p:txBody>
      </p:sp>
    </p:spTree>
    <p:extLst>
      <p:ext uri="{BB962C8B-B14F-4D97-AF65-F5344CB8AC3E}">
        <p14:creationId xmlns:p14="http://schemas.microsoft.com/office/powerpoint/2010/main" val="10971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8E53A5-6257-4ED1-9599-14EDAFA002BE}"/>
              </a:ext>
            </a:extLst>
          </p:cNvPr>
          <p:cNvSpPr txBox="1"/>
          <p:nvPr/>
        </p:nvSpPr>
        <p:spPr>
          <a:xfrm>
            <a:off x="1833239" y="4313394"/>
            <a:ext cx="51201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характер и частоту регистрации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сонографических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изменений желчного пузыря при ЮИА.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4FE30-9192-49EE-AD34-8415F8FCACA4}"/>
              </a:ext>
            </a:extLst>
          </p:cNvPr>
          <p:cNvSpPr txBox="1"/>
          <p:nvPr/>
        </p:nvSpPr>
        <p:spPr>
          <a:xfrm>
            <a:off x="1910919" y="392382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ED0431-4A58-435F-A62B-A1808D89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58" y="1641216"/>
            <a:ext cx="4909529" cy="50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7127CB-762B-42AD-9888-3B99FADB746E}"/>
              </a:ext>
            </a:extLst>
          </p:cNvPr>
          <p:cNvSpPr txBox="1"/>
          <p:nvPr/>
        </p:nvSpPr>
        <p:spPr>
          <a:xfrm>
            <a:off x="2505722" y="64983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Материал и методы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773F4-B20D-4566-9DC4-1490800323DE}"/>
              </a:ext>
            </a:extLst>
          </p:cNvPr>
          <p:cNvSpPr txBox="1"/>
          <p:nvPr/>
        </p:nvSpPr>
        <p:spPr>
          <a:xfrm>
            <a:off x="1855433" y="1757752"/>
            <a:ext cx="10271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Обследовано 30 пациентов с ЮИА в возрасте от 5 до 12 лет, находившихся на лечении в ГБУ «Республиканской  детской клинической больнице» МЗ РФ.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FECCF3-60B8-49ED-9771-1D278536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1" y="3454614"/>
            <a:ext cx="4522249" cy="29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7C9BC0-FC7A-4E3D-8542-2E9C10AF4C87}"/>
              </a:ext>
            </a:extLst>
          </p:cNvPr>
          <p:cNvSpPr txBox="1"/>
          <p:nvPr/>
        </p:nvSpPr>
        <p:spPr>
          <a:xfrm>
            <a:off x="1491448" y="1230388"/>
            <a:ext cx="103069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сонографическом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исследовании желчного пузыря (ЖП) изучали его форму, размеры, толщину стенки, содержимое полости, наличие деформаций.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Сонографическое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исследование проводилось  с помощью цифровой ультразвуковой диагностической системы S8Exp BASIC С – 5 – 13 МГц.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4E543FF-EDDC-4B13-B637-391ED293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62" y="3848150"/>
            <a:ext cx="3919861" cy="25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1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04B2C-4761-48DF-A5F6-E8CD9200A07B}"/>
              </a:ext>
            </a:extLst>
          </p:cNvPr>
          <p:cNvSpPr txBox="1"/>
          <p:nvPr/>
        </p:nvSpPr>
        <p:spPr>
          <a:xfrm>
            <a:off x="2665520" y="729734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 обсуждение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3016672-4C61-489B-981C-D14CA4761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275971"/>
              </p:ext>
            </p:extLst>
          </p:nvPr>
        </p:nvGraphicFramePr>
        <p:xfrm>
          <a:off x="2742213" y="2024109"/>
          <a:ext cx="7129756" cy="387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30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38DBD6-3F41-4CCE-9F77-8FBAD9BE3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8639"/>
              </p:ext>
            </p:extLst>
          </p:nvPr>
        </p:nvGraphicFramePr>
        <p:xfrm>
          <a:off x="2618913" y="2494624"/>
          <a:ext cx="7830105" cy="314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8026">
                  <a:extLst>
                    <a:ext uri="{9D8B030D-6E8A-4147-A177-3AD203B41FA5}">
                      <a16:colId xmlns:a16="http://schemas.microsoft.com/office/drawing/2014/main" val="121477560"/>
                    </a:ext>
                  </a:extLst>
                </a:gridCol>
                <a:gridCol w="1072726">
                  <a:extLst>
                    <a:ext uri="{9D8B030D-6E8A-4147-A177-3AD203B41FA5}">
                      <a16:colId xmlns:a16="http://schemas.microsoft.com/office/drawing/2014/main" val="2956508217"/>
                    </a:ext>
                  </a:extLst>
                </a:gridCol>
                <a:gridCol w="1039353">
                  <a:extLst>
                    <a:ext uri="{9D8B030D-6E8A-4147-A177-3AD203B41FA5}">
                      <a16:colId xmlns:a16="http://schemas.microsoft.com/office/drawing/2014/main" val="770271040"/>
                    </a:ext>
                  </a:extLst>
                </a:gridCol>
              </a:tblGrid>
              <a:tr h="36795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Число больных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93503"/>
                  </a:ext>
                </a:extLst>
              </a:tr>
              <a:tr h="368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436839"/>
                  </a:ext>
                </a:extLst>
              </a:tr>
              <a:tr h="1624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Олигоартикулярный 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Полиартикулярный (ревматоидный фактор отрицательный)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Системный вариант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377887"/>
                  </a:ext>
                </a:extLst>
              </a:tr>
              <a:tr h="786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Двусторонний увеит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Односторонний увеит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  <a:p>
                      <a:pPr marL="4572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8590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4A9158D-87E1-445C-8371-A9E92ECDD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793" y="1215964"/>
            <a:ext cx="96152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Клиническая характеристика больных ювенильным идиопатическим артритом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30)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60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мероприятий</Template>
  <TotalTime>64</TotalTime>
  <Words>638</Words>
  <Application>Microsoft Office PowerPoint</Application>
  <PresentationFormat>Широкоэкранный</PresentationFormat>
  <Paragraphs>77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ХАРАКТЕР И ЧАСТОТА РЕГИСТРАЦИЙ СОНОГРАФИЧЕСКИХ ИЗМЕНЕНИЙ ЖЕЛЧНОГО ПУЗЫРЯ ПРИ ЮВЕНИЛЬНОМ ИДИОПАТИЧЕСКОМ АРТРИТЕ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И ЧАСТОТА РЕГИСТРАЦИЙ СОНОГРАФИЧЕСКИХ ИЗМЕНЕНИЙ ЖЕЛЧНОГО ПУЗЫРЯ ПРИ ЮВЕНИЛЬНОМ ИДИОПАТИЧЕСКОМ АРТРИТЕ</dc:title>
  <dc:creator>Мария</dc:creator>
  <cp:lastModifiedBy>Мария</cp:lastModifiedBy>
  <cp:revision>9</cp:revision>
  <dcterms:created xsi:type="dcterms:W3CDTF">2025-04-14T13:12:24Z</dcterms:created>
  <dcterms:modified xsi:type="dcterms:W3CDTF">2025-04-18T15:22:46Z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