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90" r:id="rId2"/>
    <p:sldId id="291" r:id="rId3"/>
    <p:sldId id="292" r:id="rId4"/>
    <p:sldId id="283" r:id="rId5"/>
    <p:sldId id="284" r:id="rId6"/>
    <p:sldId id="285" r:id="rId7"/>
    <p:sldId id="287" r:id="rId8"/>
    <p:sldId id="259" r:id="rId9"/>
    <p:sldId id="286" r:id="rId10"/>
    <p:sldId id="260" r:id="rId11"/>
    <p:sldId id="265" r:id="rId12"/>
    <p:sldId id="263" r:id="rId13"/>
    <p:sldId id="266" r:id="rId14"/>
    <p:sldId id="268" r:id="rId15"/>
    <p:sldId id="267" r:id="rId16"/>
    <p:sldId id="270" r:id="rId17"/>
    <p:sldId id="269" r:id="rId18"/>
    <p:sldId id="271" r:id="rId19"/>
    <p:sldId id="272" r:id="rId20"/>
    <p:sldId id="273" r:id="rId21"/>
    <p:sldId id="275" r:id="rId22"/>
    <p:sldId id="278" r:id="rId23"/>
    <p:sldId id="279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0B24AFC-DDF9-4590-A4BF-59BD86DBFA12}">
          <p14:sldIdLst>
            <p14:sldId id="290"/>
            <p14:sldId id="291"/>
            <p14:sldId id="292"/>
          </p14:sldIdLst>
        </p14:section>
        <p14:section name="Раздел без заголовка" id="{6F35C48D-4516-47C1-892D-7D8C99FB5DD5}">
          <p14:sldIdLst>
            <p14:sldId id="283"/>
            <p14:sldId id="284"/>
            <p14:sldId id="285"/>
            <p14:sldId id="287"/>
            <p14:sldId id="259"/>
            <p14:sldId id="286"/>
            <p14:sldId id="260"/>
            <p14:sldId id="265"/>
            <p14:sldId id="263"/>
            <p14:sldId id="266"/>
            <p14:sldId id="268"/>
            <p14:sldId id="267"/>
            <p14:sldId id="270"/>
            <p14:sldId id="269"/>
            <p14:sldId id="271"/>
            <p14:sldId id="272"/>
            <p14:sldId id="273"/>
            <p14:sldId id="275"/>
            <p14:sldId id="278"/>
            <p14:sldId id="279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004E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526" y="-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2.jpeg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9.8694840911586701E-2"/>
          <c:w val="0.95852398223805124"/>
          <c:h val="0.623584519032150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Поведенческие факторы риска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Лист1!$A$2:$A$8</c:f>
              <c:strCache>
                <c:ptCount val="7"/>
                <c:pt idx="0">
                  <c:v>низкая физическая активность 44,6%</c:v>
                </c:pt>
                <c:pt idx="1">
                  <c:v>нарушение питания 45,8%</c:v>
                </c:pt>
                <c:pt idx="2">
                  <c:v>несбалансированное питание 32,6%</c:v>
                </c:pt>
                <c:pt idx="3">
                  <c:v>недостаток сна 38,8%</c:v>
                </c:pt>
                <c:pt idx="4">
                  <c:v>регулярное пребывание в интернете 32%</c:v>
                </c:pt>
                <c:pt idx="5">
                  <c:v>курение 17%</c:v>
                </c:pt>
                <c:pt idx="6">
                  <c:v>употребление алкоголя 6%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44.6</c:v>
                </c:pt>
                <c:pt idx="1">
                  <c:v>45.8</c:v>
                </c:pt>
                <c:pt idx="2">
                  <c:v>32.6</c:v>
                </c:pt>
                <c:pt idx="3">
                  <c:v>38.800000000000004</c:v>
                </c:pt>
                <c:pt idx="4">
                  <c:v>32</c:v>
                </c:pt>
                <c:pt idx="5">
                  <c:v>17</c:v>
                </c:pt>
                <c:pt idx="6">
                  <c:v>6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8420905070433653E-2"/>
          <c:y val="0.12724743074696865"/>
          <c:w val="0.92643303768801177"/>
          <c:h val="0.764278045623178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3"/>
                <c:pt idx="0">
                  <c:v>14 лет</c:v>
                </c:pt>
                <c:pt idx="1">
                  <c:v>15 лет</c:v>
                </c:pt>
                <c:pt idx="2">
                  <c:v>16-17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28.6</c:v>
                </c:pt>
                <c:pt idx="1">
                  <c:v>18.399999999999999</c:v>
                </c:pt>
                <c:pt idx="2">
                  <c:v>9.8000000000000007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3"/>
                <c:pt idx="0">
                  <c:v>14 лет</c:v>
                </c:pt>
                <c:pt idx="1">
                  <c:v>15 лет</c:v>
                </c:pt>
                <c:pt idx="2">
                  <c:v>16-17 лет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3"/>
                <c:pt idx="0">
                  <c:v>14 лет</c:v>
                </c:pt>
                <c:pt idx="1">
                  <c:v>15 лет</c:v>
                </c:pt>
                <c:pt idx="2">
                  <c:v>16-17 лет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219"/>
        <c:overlap val="-27"/>
        <c:axId val="157334528"/>
        <c:axId val="157340416"/>
      </c:barChart>
      <c:catAx>
        <c:axId val="1573345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40416"/>
        <c:crosses val="autoZero"/>
        <c:auto val="1"/>
        <c:lblAlgn val="ctr"/>
        <c:lblOffset val="100"/>
      </c:catAx>
      <c:valAx>
        <c:axId val="157340416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3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19695613821869"/>
          <c:y val="5.6582864371043685E-2"/>
          <c:w val="0.85338871270880012"/>
          <c:h val="0.4616845560507266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Лист1!$A$2:$A$6</c:f>
              <c:strCache>
                <c:ptCount val="5"/>
                <c:pt idx="0">
                  <c:v>улучшение фигуры</c:v>
                </c:pt>
                <c:pt idx="1">
                  <c:v>развитие физических качеств</c:v>
                </c:pt>
                <c:pt idx="2">
                  <c:v>укрепление здоровья</c:v>
                </c:pt>
                <c:pt idx="3">
                  <c:v>уметь постоять за себя</c:v>
                </c:pt>
                <c:pt idx="4">
                  <c:v>общение и дружба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32.6</c:v>
                </c:pt>
                <c:pt idx="1">
                  <c:v>28.7</c:v>
                </c:pt>
                <c:pt idx="2">
                  <c:v>18.399999999999999</c:v>
                </c:pt>
                <c:pt idx="3">
                  <c:v>11.4</c:v>
                </c:pt>
                <c:pt idx="4">
                  <c:v>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Лист1!$A$2:$A$6</c:f>
              <c:strCache>
                <c:ptCount val="5"/>
                <c:pt idx="0">
                  <c:v>улучшение фигуры</c:v>
                </c:pt>
                <c:pt idx="1">
                  <c:v>развитие физических качеств</c:v>
                </c:pt>
                <c:pt idx="2">
                  <c:v>укрепление здоровья</c:v>
                </c:pt>
                <c:pt idx="3">
                  <c:v>уметь постоять за себя</c:v>
                </c:pt>
                <c:pt idx="4">
                  <c:v>общение и дружба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Лист1!$A$2:$A$6</c:f>
              <c:strCache>
                <c:ptCount val="5"/>
                <c:pt idx="0">
                  <c:v>улучшение фигуры</c:v>
                </c:pt>
                <c:pt idx="1">
                  <c:v>развитие физических качеств</c:v>
                </c:pt>
                <c:pt idx="2">
                  <c:v>укрепление здоровья</c:v>
                </c:pt>
                <c:pt idx="3">
                  <c:v>уметь постоять за себя</c:v>
                </c:pt>
                <c:pt idx="4">
                  <c:v>общение и дружба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75858816"/>
        <c:axId val="175860352"/>
        <c:axId val="175633280"/>
      </c:bar3DChart>
      <c:catAx>
        <c:axId val="175858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60352"/>
        <c:crosses val="autoZero"/>
        <c:auto val="1"/>
        <c:lblAlgn val="ctr"/>
        <c:lblOffset val="100"/>
      </c:catAx>
      <c:valAx>
        <c:axId val="175860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858816"/>
        <c:crosses val="autoZero"/>
        <c:crossBetween val="between"/>
      </c:valAx>
      <c:serAx>
        <c:axId val="175633280"/>
        <c:scaling>
          <c:orientation val="minMax"/>
        </c:scaling>
        <c:delete val="1"/>
        <c:axPos val="b"/>
        <c:majorTickMark val="none"/>
        <c:tickLblPos val="none"/>
        <c:crossAx val="175860352"/>
        <c:crosses val="autoZero"/>
      </c:serAx>
      <c:spPr>
        <a:noFill/>
        <a:ln w="25400">
          <a:noFill/>
        </a:ln>
        <a:effectLst/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explosion val="8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explosion val="16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Лист1!$A$2:$A$5</c:f>
              <c:strCache>
                <c:ptCount val="4"/>
                <c:pt idx="0">
                  <c:v>болезни костно- мышечной системы (нарушение осанки, плоскостопие)-28,6%</c:v>
                </c:pt>
                <c:pt idx="1">
                  <c:v>глаза  и его придаточный аппарат (миопия)-20,8%</c:v>
                </c:pt>
                <c:pt idx="2">
                  <c:v>органы пищеварения (гастрит, дуоденит, функциональные расстройства желчного пузыря)-)20,8%</c:v>
                </c:pt>
                <c:pt idx="3">
                  <c:v>хронический тонзиллит-15,2%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28.6</c:v>
                </c:pt>
                <c:pt idx="1">
                  <c:v>20.8</c:v>
                </c:pt>
                <c:pt idx="2">
                  <c:v>20.8</c:v>
                </c:pt>
                <c:pt idx="3">
                  <c:v>15.2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88494-0D5F-4C72-8508-9DBB124E8C27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981BF-3161-4CD6-A988-A6F8B8647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11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983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781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95E6C-1521-6645-A89B-0D424B85A3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304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6BFBD7D-E33E-4C3B-9CF9-92CBD1448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813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02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94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="" xmlns:a16="http://schemas.microsoft.com/office/drawing/2014/main" id="{118CD2E6-847D-7319-53AD-33D7B5F465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01953" y="0"/>
            <a:ext cx="5623673" cy="6858000"/>
          </a:xfrm>
          <a:custGeom>
            <a:avLst/>
            <a:gdLst>
              <a:gd name="connsiteX0" fmla="*/ 3959468 w 7498230"/>
              <a:gd name="connsiteY0" fmla="*/ 0 h 6858000"/>
              <a:gd name="connsiteX1" fmla="*/ 7498230 w 7498230"/>
              <a:gd name="connsiteY1" fmla="*/ 0 h 6858000"/>
              <a:gd name="connsiteX2" fmla="*/ 3538762 w 7498230"/>
              <a:gd name="connsiteY2" fmla="*/ 6858000 h 6858000"/>
              <a:gd name="connsiteX3" fmla="*/ 0 w 74982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8230" h="6858000">
                <a:moveTo>
                  <a:pt x="3959468" y="0"/>
                </a:moveTo>
                <a:lnTo>
                  <a:pt x="7498230" y="0"/>
                </a:lnTo>
                <a:lnTo>
                  <a:pt x="35387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2ABDF0DF-C2C4-90E3-5019-F4F9496B0B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3700" b="63293"/>
          <a:stretch/>
        </p:blipFill>
        <p:spPr>
          <a:xfrm rot="5400000">
            <a:off x="-753265" y="747354"/>
            <a:ext cx="3388135" cy="189342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906063E2-8FA6-3FA8-50F0-710C2DABE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9907" b="26473"/>
          <a:stretch/>
        </p:blipFill>
        <p:spPr>
          <a:xfrm flipH="1">
            <a:off x="7394027" y="2673752"/>
            <a:ext cx="1749973" cy="4184248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="" xmlns:a16="http://schemas.microsoft.com/office/drawing/2014/main" id="{6DA7FCDE-54E0-5546-8AC9-AC281A4748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25690" y="909530"/>
            <a:ext cx="498641" cy="663328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>
                <a:alpha val="68642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33" y="1188720"/>
            <a:ext cx="4361639" cy="3685032"/>
          </a:xfrm>
        </p:spPr>
        <p:txBody>
          <a:bodyPr anchor="b">
            <a:noAutofit/>
          </a:bodyPr>
          <a:lstStyle>
            <a:lvl1pPr algn="l">
              <a:defRPr sz="4050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9980" y="4896518"/>
            <a:ext cx="4360791" cy="164144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/>
            </a:lvl1pPr>
            <a:lvl2pPr marL="600075" indent="-257175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/>
            </a:lvl2pPr>
            <a:lvl3pPr marL="685800" indent="0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None/>
              <a:defRPr sz="1350"/>
            </a:lvl3pPr>
            <a:lvl4pPr marL="1028700" indent="0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None/>
              <a:defRPr sz="900"/>
            </a:lvl4pPr>
            <a:lvl5pPr marL="1371600" indent="0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None/>
              <a:defRPr sz="9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="" xmlns:a16="http://schemas.microsoft.com/office/drawing/2014/main" id="{4BE4E254-2D24-97F7-EBB1-212D2F9D9A5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0929" y="1709738"/>
            <a:ext cx="4371869" cy="5148262"/>
          </a:xfrm>
          <a:custGeom>
            <a:avLst/>
            <a:gdLst>
              <a:gd name="connsiteX0" fmla="*/ 4066426 w 5829158"/>
              <a:gd name="connsiteY0" fmla="*/ 610 h 5148262"/>
              <a:gd name="connsiteX1" fmla="*/ 4923324 w 5829158"/>
              <a:gd name="connsiteY1" fmla="*/ 242939 h 5148262"/>
              <a:gd name="connsiteX2" fmla="*/ 5586219 w 5829158"/>
              <a:gd name="connsiteY2" fmla="*/ 2716897 h 5148262"/>
              <a:gd name="connsiteX3" fmla="*/ 4182471 w 5829158"/>
              <a:gd name="connsiteY3" fmla="*/ 5148262 h 5148262"/>
              <a:gd name="connsiteX4" fmla="*/ 0 w 5829158"/>
              <a:gd name="connsiteY4" fmla="*/ 5148262 h 5148262"/>
              <a:gd name="connsiteX5" fmla="*/ 2449366 w 5829158"/>
              <a:gd name="connsiteY5" fmla="*/ 905835 h 5148262"/>
              <a:gd name="connsiteX6" fmla="*/ 4066426 w 5829158"/>
              <a:gd name="connsiteY6" fmla="*/ 610 h 514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9158" h="5148262">
                <a:moveTo>
                  <a:pt x="4066426" y="610"/>
                </a:moveTo>
                <a:cubicBezTo>
                  <a:pt x="4358363" y="8192"/>
                  <a:pt x="4652631" y="86654"/>
                  <a:pt x="4923324" y="242939"/>
                </a:cubicBezTo>
                <a:cubicBezTo>
                  <a:pt x="5789542" y="743051"/>
                  <a:pt x="6086331" y="1850680"/>
                  <a:pt x="5586219" y="2716897"/>
                </a:cubicBezTo>
                <a:lnTo>
                  <a:pt x="4182471" y="5148262"/>
                </a:lnTo>
                <a:lnTo>
                  <a:pt x="0" y="5148262"/>
                </a:lnTo>
                <a:lnTo>
                  <a:pt x="2449366" y="905835"/>
                </a:lnTo>
                <a:cubicBezTo>
                  <a:pt x="2793193" y="310309"/>
                  <a:pt x="3424167" y="-16071"/>
                  <a:pt x="4066426" y="610"/>
                </a:cubicBezTo>
                <a:close/>
              </a:path>
            </a:pathLst>
          </a:custGeom>
        </p:spPr>
        <p:txBody>
          <a:bodyPr wrap="square" lIns="2194560" tIns="1005840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95610F-FEC3-8E4A-0EA8-EE29C1F2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B67399D-ED8C-5779-C0DF-EDCB9294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06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BED105B8-FA74-BFE4-E87B-952F8C9E18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180284">
            <a:off x="6420894" y="-293605"/>
            <a:ext cx="2185022" cy="302541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350CAB61-2CE4-1544-7C29-56035B106E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00862" y="151459"/>
            <a:ext cx="3522439" cy="688354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7F0F132-0A38-0910-9F59-FD05608FD9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96546" y="4744937"/>
            <a:ext cx="1182291" cy="1572768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 19">
            <a:extLst>
              <a:ext uri="{FF2B5EF4-FFF2-40B4-BE49-F238E27FC236}">
                <a16:creationId xmlns="" xmlns:a16="http://schemas.microsoft.com/office/drawing/2014/main" id="{0EB495D4-165D-1D97-941A-DF6328D17F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902978" y="548334"/>
            <a:ext cx="3647766" cy="7823051"/>
          </a:xfrm>
          <a:custGeom>
            <a:avLst/>
            <a:gdLst>
              <a:gd name="connsiteX0" fmla="*/ 534203 w 3647766"/>
              <a:gd name="connsiteY0" fmla="*/ 534203 h 10430735"/>
              <a:gd name="connsiteX1" fmla="*/ 1823883 w 3647766"/>
              <a:gd name="connsiteY1" fmla="*/ 0 h 10430735"/>
              <a:gd name="connsiteX2" fmla="*/ 3647766 w 3647766"/>
              <a:gd name="connsiteY2" fmla="*/ 1823883 h 10430735"/>
              <a:gd name="connsiteX3" fmla="*/ 3647766 w 3647766"/>
              <a:gd name="connsiteY3" fmla="*/ 6782970 h 10430735"/>
              <a:gd name="connsiteX4" fmla="*/ 0 w 3647766"/>
              <a:gd name="connsiteY4" fmla="*/ 10430735 h 10430735"/>
              <a:gd name="connsiteX5" fmla="*/ 0 w 3647766"/>
              <a:gd name="connsiteY5" fmla="*/ 1823883 h 10430735"/>
              <a:gd name="connsiteX6" fmla="*/ 534203 w 3647766"/>
              <a:gd name="connsiteY6" fmla="*/ 534203 h 1043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7766" h="10430735">
                <a:moveTo>
                  <a:pt x="534203" y="534203"/>
                </a:moveTo>
                <a:cubicBezTo>
                  <a:pt x="864261" y="204145"/>
                  <a:pt x="1320232" y="0"/>
                  <a:pt x="1823883" y="0"/>
                </a:cubicBezTo>
                <a:cubicBezTo>
                  <a:pt x="2831186" y="0"/>
                  <a:pt x="3647766" y="816580"/>
                  <a:pt x="3647766" y="1823883"/>
                </a:cubicBezTo>
                <a:lnTo>
                  <a:pt x="3647766" y="6782970"/>
                </a:lnTo>
                <a:lnTo>
                  <a:pt x="0" y="10430735"/>
                </a:lnTo>
                <a:lnTo>
                  <a:pt x="0" y="1823883"/>
                </a:lnTo>
                <a:cubicBezTo>
                  <a:pt x="0" y="1320232"/>
                  <a:pt x="204145" y="864261"/>
                  <a:pt x="534203" y="5342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 17">
            <a:extLst>
              <a:ext uri="{FF2B5EF4-FFF2-40B4-BE49-F238E27FC236}">
                <a16:creationId xmlns="" xmlns:a16="http://schemas.microsoft.com/office/drawing/2014/main" id="{FEC3CAC6-583F-07D1-4F38-5C4AFAA6D2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-366746" y="3976108"/>
            <a:ext cx="1576388" cy="2374328"/>
          </a:xfrm>
          <a:custGeom>
            <a:avLst/>
            <a:gdLst>
              <a:gd name="connsiteX0" fmla="*/ 230857 w 1576388"/>
              <a:gd name="connsiteY0" fmla="*/ 230857 h 3165770"/>
              <a:gd name="connsiteX1" fmla="*/ 788194 w 1576388"/>
              <a:gd name="connsiteY1" fmla="*/ 0 h 3165770"/>
              <a:gd name="connsiteX2" fmla="*/ 1576388 w 1576388"/>
              <a:gd name="connsiteY2" fmla="*/ 788194 h 3165770"/>
              <a:gd name="connsiteX3" fmla="*/ 1576388 w 1576388"/>
              <a:gd name="connsiteY3" fmla="*/ 3165770 h 3165770"/>
              <a:gd name="connsiteX4" fmla="*/ 0 w 1576388"/>
              <a:gd name="connsiteY4" fmla="*/ 1589383 h 3165770"/>
              <a:gd name="connsiteX5" fmla="*/ 0 w 1576388"/>
              <a:gd name="connsiteY5" fmla="*/ 788194 h 3165770"/>
              <a:gd name="connsiteX6" fmla="*/ 230857 w 1576388"/>
              <a:gd name="connsiteY6" fmla="*/ 230857 h 316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88" h="3165770">
                <a:moveTo>
                  <a:pt x="230857" y="230857"/>
                </a:moveTo>
                <a:cubicBezTo>
                  <a:pt x="373492" y="88222"/>
                  <a:pt x="570540" y="0"/>
                  <a:pt x="788194" y="0"/>
                </a:cubicBezTo>
                <a:cubicBezTo>
                  <a:pt x="1223502" y="0"/>
                  <a:pt x="1576388" y="352886"/>
                  <a:pt x="1576388" y="788194"/>
                </a:cubicBezTo>
                <a:lnTo>
                  <a:pt x="1576388" y="3165770"/>
                </a:lnTo>
                <a:lnTo>
                  <a:pt x="0" y="1589383"/>
                </a:lnTo>
                <a:lnTo>
                  <a:pt x="0" y="788194"/>
                </a:lnTo>
                <a:cubicBezTo>
                  <a:pt x="0" y="570540"/>
                  <a:pt x="88222" y="373492"/>
                  <a:pt x="230857" y="23085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ounded Rectangle 15">
            <a:extLst>
              <a:ext uri="{FF2B5EF4-FFF2-40B4-BE49-F238E27FC236}">
                <a16:creationId xmlns="" xmlns:a16="http://schemas.microsoft.com/office/drawing/2014/main" id="{A8EE820E-E5BD-B48E-CD48-33690FF1E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92127" y="315152"/>
            <a:ext cx="679523" cy="903950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714" y="1221104"/>
            <a:ext cx="4071659" cy="4415795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5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1F678F28-657B-EB5D-2122-E90453000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75275" y="1112107"/>
            <a:ext cx="3463290" cy="461772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Click icon to add picture </a:t>
            </a:r>
          </a:p>
        </p:txBody>
      </p:sp>
    </p:spTree>
    <p:extLst>
      <p:ext uri="{BB962C8B-B14F-4D97-AF65-F5344CB8AC3E}">
        <p14:creationId xmlns:p14="http://schemas.microsoft.com/office/powerpoint/2010/main" xmlns="" val="2276345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59461A55-24E1-7568-7BA9-8A30933692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57561" y="4494074"/>
            <a:ext cx="1490619" cy="1982927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ounded Rectangle 5">
            <a:extLst>
              <a:ext uri="{FF2B5EF4-FFF2-40B4-BE49-F238E27FC236}">
                <a16:creationId xmlns="" xmlns:a16="http://schemas.microsoft.com/office/drawing/2014/main" id="{4BAAB243-57F0-D7E3-BD79-EDEAFC03E6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82859" y="459665"/>
            <a:ext cx="948130" cy="122253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F49DBD24-5A22-C1C0-861E-4CDC352F52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9177" b="21401"/>
          <a:stretch/>
        </p:blipFill>
        <p:spPr>
          <a:xfrm rot="10800000">
            <a:off x="7748179" y="1"/>
            <a:ext cx="1402208" cy="4237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42673"/>
            <a:ext cx="8572500" cy="1941577"/>
          </a:xfrm>
        </p:spPr>
        <p:txBody>
          <a:bodyPr anchor="ctr">
            <a:noAutofit/>
          </a:bodyPr>
          <a:lstStyle>
            <a:lvl1pPr algn="ctr">
              <a:defRPr sz="3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5058" y="2103121"/>
            <a:ext cx="7353886" cy="395117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None/>
              <a:defRPr sz="1350"/>
            </a:lvl1pPr>
            <a:lvl2pPr marL="557213" indent="-214313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900113" indent="-214313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/>
            </a:lvl3pPr>
            <a:lvl4pPr marL="1157288" indent="-128588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4pPr>
            <a:lvl5pPr marL="1500188" indent="-128588" algn="l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0099172E-C881-44E9-5467-BA33ECCD7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Business marketing meeting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7FDF938C-5CEB-5C7A-0721-D88C7A8A45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609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97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21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57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60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39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4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21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25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F6E9-F504-4B0B-9B08-16782E9464A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75E9287-DE1D-4CAE-8BFB-2F33F21EE20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39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6419" y="239488"/>
            <a:ext cx="693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ФГБОУ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 ДОНГМУ им. М. Горького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Кафедра педиатрии №2</a:t>
            </a:r>
            <a:endParaRPr lang="ru-RU" sz="28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E20F2573-011B-4E9B-BE30-A18CC99EC58D}"/>
              </a:ext>
            </a:extLst>
          </p:cNvPr>
          <p:cNvSpPr txBox="1">
            <a:spLocks/>
          </p:cNvSpPr>
          <p:nvPr/>
        </p:nvSpPr>
        <p:spPr>
          <a:xfrm>
            <a:off x="740229" y="1605517"/>
            <a:ext cx="7989101" cy="4795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75" indent="-2571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14400" b="1" i="1" dirty="0" smtClean="0">
                <a:solidFill>
                  <a:srgbClr val="002060"/>
                </a:solidFill>
              </a:rPr>
              <a:t>Состояние здоровья современных школьников и роль медико-социальных факторов в его формировании</a:t>
            </a:r>
            <a:endParaRPr lang="ru-RU" sz="14400" dirty="0" smtClean="0"/>
          </a:p>
          <a:p>
            <a:pPr>
              <a:lnSpc>
                <a:spcPct val="120000"/>
              </a:lnSpc>
            </a:pPr>
            <a:r>
              <a:rPr lang="ru-RU" sz="9800" b="1" i="1" dirty="0" smtClean="0">
                <a:solidFill>
                  <a:srgbClr val="002060"/>
                </a:solidFill>
              </a:rPr>
              <a:t>                   			</a:t>
            </a:r>
            <a:r>
              <a:rPr lang="ru-RU" sz="7200" b="1" dirty="0" smtClean="0">
                <a:solidFill>
                  <a:srgbClr val="002060"/>
                </a:solidFill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ru-RU" sz="7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80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заведующий </a:t>
            </a:r>
            <a:r>
              <a:rPr lang="ru-RU" sz="8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кафедрой педиатрии №2,</a:t>
            </a:r>
          </a:p>
          <a:p>
            <a:pPr>
              <a:lnSpc>
                <a:spcPct val="120000"/>
              </a:lnSpc>
            </a:pPr>
            <a:r>
              <a:rPr lang="ru-RU" sz="8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r>
              <a:rPr lang="ru-RU" sz="80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			</a:t>
            </a:r>
            <a:r>
              <a:rPr lang="ru-RU" sz="8000" b="1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д.мед.н</a:t>
            </a:r>
            <a:r>
              <a:rPr lang="ru-RU" sz="80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., проф., Налетов А.В.,</a:t>
            </a:r>
          </a:p>
          <a:p>
            <a:pPr>
              <a:lnSpc>
                <a:spcPct val="120000"/>
              </a:lnSpc>
            </a:pPr>
            <a:r>
              <a:rPr lang="ru-RU" sz="8000" b="1" i="1" dirty="0" smtClean="0">
                <a:solidFill>
                  <a:srgbClr val="002060"/>
                </a:solidFill>
              </a:rPr>
              <a:t>				 к. </a:t>
            </a:r>
            <a:r>
              <a:rPr lang="ru-RU" sz="8000" b="1" i="1" dirty="0" err="1" smtClean="0">
                <a:solidFill>
                  <a:srgbClr val="002060"/>
                </a:solidFill>
              </a:rPr>
              <a:t>мед.н</a:t>
            </a:r>
            <a:r>
              <a:rPr lang="ru-RU" sz="8000" b="1" i="1" dirty="0" smtClean="0">
                <a:solidFill>
                  <a:srgbClr val="002060"/>
                </a:solidFill>
              </a:rPr>
              <a:t>., доц. Зуева Г.В.</a:t>
            </a:r>
            <a:r>
              <a:rPr lang="ru-RU" sz="7200" b="1" i="1" dirty="0" smtClean="0">
                <a:solidFill>
                  <a:srgbClr val="002060"/>
                </a:solidFill>
              </a:rPr>
              <a:t/>
            </a:r>
            <a:br>
              <a:rPr lang="ru-RU" sz="7200" b="1" i="1" dirty="0" smtClean="0">
                <a:solidFill>
                  <a:srgbClr val="002060"/>
                </a:solidFill>
              </a:rPr>
            </a:br>
            <a:endParaRPr lang="ru-RU" sz="72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7200" b="1" dirty="0" err="1" smtClean="0"/>
              <a:t>г.Донецк</a:t>
            </a:r>
            <a:r>
              <a:rPr lang="ru-RU" sz="7200" b="1" dirty="0" smtClean="0"/>
              <a:t>, 2025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xmlns="" val="18090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Материалы и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5117" y="1541417"/>
            <a:ext cx="7357242" cy="46355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ru-RU" sz="4000" i="1" dirty="0" smtClean="0">
                <a:solidFill>
                  <a:srgbClr val="002060"/>
                </a:solidFill>
              </a:rPr>
              <a:t>Анкетирование </a:t>
            </a:r>
            <a:r>
              <a:rPr lang="ru-RU" sz="4000" i="1" dirty="0">
                <a:solidFill>
                  <a:srgbClr val="002060"/>
                </a:solidFill>
              </a:rPr>
              <a:t>было проведено </a:t>
            </a:r>
            <a:r>
              <a:rPr lang="ru-RU" sz="4000" i="1">
                <a:solidFill>
                  <a:srgbClr val="002060"/>
                </a:solidFill>
              </a:rPr>
              <a:t>среди </a:t>
            </a:r>
            <a:r>
              <a:rPr lang="ru-RU" sz="4000" i="1" smtClean="0">
                <a:solidFill>
                  <a:srgbClr val="002060"/>
                </a:solidFill>
              </a:rPr>
              <a:t>154 </a:t>
            </a:r>
            <a:r>
              <a:rPr lang="ru-RU" sz="4000" i="1" dirty="0">
                <a:solidFill>
                  <a:srgbClr val="002060"/>
                </a:solidFill>
              </a:rPr>
              <a:t>учащихся </a:t>
            </a:r>
            <a:r>
              <a:rPr lang="ru-RU" sz="4000" i="1" dirty="0" smtClean="0">
                <a:solidFill>
                  <a:srgbClr val="002060"/>
                </a:solidFill>
              </a:rPr>
              <a:t>7-11 </a:t>
            </a:r>
            <a:r>
              <a:rPr lang="ru-RU" sz="4000" i="1" dirty="0">
                <a:solidFill>
                  <a:srgbClr val="002060"/>
                </a:solidFill>
              </a:rPr>
              <a:t>классов с использованием методики «Мониторинг поведенческих факторов риска здоровых несовершеннолетних, обучающихся в образовательных организациях». </a:t>
            </a:r>
            <a:endParaRPr lang="ru-RU" sz="4000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Кроме этого изучалась  </a:t>
            </a:r>
            <a:r>
              <a:rPr lang="ru-RU" sz="4000" i="1" dirty="0">
                <a:solidFill>
                  <a:srgbClr val="002060"/>
                </a:solidFill>
              </a:rPr>
              <a:t>зависимость старшеклассников от </a:t>
            </a:r>
            <a:r>
              <a:rPr lang="ru-RU" sz="4000" i="1" dirty="0" smtClean="0">
                <a:solidFill>
                  <a:srgbClr val="002060"/>
                </a:solidFill>
              </a:rPr>
              <a:t>Интернета</a:t>
            </a:r>
            <a:r>
              <a:rPr lang="ru-RU" sz="4000" i="1" dirty="0">
                <a:solidFill>
                  <a:srgbClr val="002060"/>
                </a:solidFill>
              </a:rPr>
              <a:t>, опрашивая учеников в возрасте </a:t>
            </a:r>
            <a:r>
              <a:rPr lang="ru-RU" sz="4000" i="1" dirty="0" smtClean="0">
                <a:solidFill>
                  <a:srgbClr val="002060"/>
                </a:solidFill>
              </a:rPr>
              <a:t>15-17 </a:t>
            </a:r>
            <a:r>
              <a:rPr lang="ru-RU" sz="4000" i="1" dirty="0">
                <a:solidFill>
                  <a:srgbClr val="002060"/>
                </a:solidFill>
              </a:rPr>
              <a:t>лет. </a:t>
            </a:r>
            <a:endParaRPr lang="ru-RU" sz="35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5605"/>
          </a:xfrm>
        </p:spPr>
        <p:txBody>
          <a:bodyPr>
            <a:normAutofit/>
          </a:bodyPr>
          <a:lstStyle/>
          <a:p>
            <a:pPr algn="ctr"/>
            <a:r>
              <a:rPr lang="ru-RU" sz="3500" b="1" i="1" u="sng" dirty="0" smtClean="0">
                <a:latin typeface="Arial" pitchFamily="34" charset="0"/>
                <a:cs typeface="Arial" pitchFamily="34" charset="0"/>
              </a:rPr>
              <a:t>Результаты и их обсуждение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3831" y="1079390"/>
            <a:ext cx="8136526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образа жизни  подростков  показал высокую распространенность у них социально- гигиенических факторов</a:t>
            </a:r>
            <a:endParaRPr lang="ru-RU" sz="15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60" t="18250" r="9113" b="9425"/>
          <a:stretch/>
        </p:blipFill>
        <p:spPr>
          <a:xfrm>
            <a:off x="5013788" y="2321960"/>
            <a:ext cx="2774023" cy="37498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3" t="54943" r="55753" b="9425"/>
          <a:stretch/>
        </p:blipFill>
        <p:spPr>
          <a:xfrm>
            <a:off x="2135314" y="3791164"/>
            <a:ext cx="2518880" cy="1857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2" t="17689" r="57513" b="52554"/>
          <a:stretch/>
        </p:blipFill>
        <p:spPr>
          <a:xfrm>
            <a:off x="2137024" y="2279150"/>
            <a:ext cx="2500045" cy="15428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7559" y="283780"/>
            <a:ext cx="8340135" cy="5893184"/>
          </a:xfrm>
        </p:spPr>
        <p:txBody>
          <a:bodyPr/>
          <a:lstStyle/>
          <a:p>
            <a:pPr algn="ctr">
              <a:buNone/>
            </a:pPr>
            <a:endParaRPr lang="ru-RU" sz="24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			Исследование показало, что степень сформированности установок на ЗОЖ у детей во все возрастные периоды ниже , чем информированность о ФР.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574367137"/>
              </p:ext>
            </p:extLst>
          </p:nvPr>
        </p:nvGraphicFramePr>
        <p:xfrm>
          <a:off x="1472628" y="1879885"/>
          <a:ext cx="6736423" cy="4726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6998" y="318499"/>
            <a:ext cx="8198777" cy="5845995"/>
          </a:xfrm>
        </p:spPr>
        <p:txBody>
          <a:bodyPr/>
          <a:lstStyle/>
          <a:p>
            <a:pPr algn="ctr">
              <a:buNone/>
            </a:pPr>
            <a:r>
              <a:rPr lang="en-US" alt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ru-RU" alt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alt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анализ информированности </a:t>
            </a:r>
            <a:endParaRPr lang="ru-RU" alt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r>
              <a:rPr lang="ru-RU" alt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9–11- х</a:t>
            </a:r>
            <a:r>
              <a:rPr lang="ru-RU" alt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</a:t>
            </a:r>
            <a:r>
              <a:rPr lang="ru-RU" alt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 отдельным ФР </a:t>
            </a:r>
            <a:endParaRPr lang="ru-RU" alt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показал,</a:t>
            </a:r>
            <a:r>
              <a:rPr lang="en-US" alt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alt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большее </a:t>
            </a:r>
            <a:r>
              <a:rPr lang="ru-RU" alt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en-US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</a:t>
            </a:r>
            <a:r>
              <a:rPr lang="ru-RU" altLang="ru-RU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 </a:t>
            </a:r>
            <a:r>
              <a:rPr lang="ru-RU" alt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en-US" alt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alt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низкую </a:t>
            </a:r>
            <a:r>
              <a:rPr lang="ru-RU" alt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двигательную активность</a:t>
            </a:r>
            <a:r>
              <a:rPr lang="en-US" alt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сна</a:t>
            </a:r>
            <a:r>
              <a:rPr lang="en-US" alt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</a:t>
            </a:r>
            <a:r>
              <a:rPr lang="ru-RU" alt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заболеваний, передающихся половым путем.</a:t>
            </a:r>
            <a:endParaRPr lang="ru-RU" alt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Меньшее число школьников отмечали</a:t>
            </a:r>
            <a:r>
              <a:rPr lang="en-US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питание</a:t>
            </a:r>
            <a:r>
              <a:rPr lang="en-US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 алкоголя.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BFB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ar(--depot-font-text)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ar(--depot-font-text)"/>
              </a:rPr>
            </a:b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YS Tex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1658" y="287676"/>
            <a:ext cx="7703691" cy="588928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400" dirty="0" smtClean="0"/>
              <a:t>	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ыявлено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что с возрастом уменьшается доля учащихся, получающих физиологически оптимальное 4–5-разовое питание. В группе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14-летних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учащихся школ не менее 4-5 раз в день употребляли пищу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28,6% опрошенных,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 группе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15-летних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18,4%;  в группе 16-17 летних -9,8 %. </a:t>
            </a:r>
          </a:p>
          <a:p>
            <a:pPr algn="just">
              <a:buNone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	Среди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старшеклассников выявлены лица, принимающие пищу не более 2 раз в день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(7,8%),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что не соответствует гигиеническим требованиям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085203426"/>
              </p:ext>
            </p:extLst>
          </p:nvPr>
        </p:nvGraphicFramePr>
        <p:xfrm>
          <a:off x="2680138" y="3552497"/>
          <a:ext cx="4267200" cy="284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82566" y="536028"/>
            <a:ext cx="7977351" cy="56409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считают необходимым придерживаться здорового образа жизни 34 % опрошенных, 84% школьников пожелали улучшить свое здоровье.</a:t>
            </a:r>
          </a:p>
          <a:p>
            <a:pPr marL="0" indent="0">
              <a:buNone/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информированности </a:t>
            </a:r>
            <a:r>
              <a:rPr lang="ru-RU" alt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</a:t>
            </a: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7–11-х</a:t>
            </a: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altLang="ru-RU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 отдельным ФР </a:t>
            </a:r>
            <a:r>
              <a:rPr lang="ru-RU" alt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показал, что</a:t>
            </a: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большее </a:t>
            </a:r>
            <a:endParaRPr lang="ru-RU" altLang="ru-RU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школьников</a:t>
            </a:r>
            <a:r>
              <a:rPr lang="en-US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 к ФР</a:t>
            </a:r>
            <a:r>
              <a:rPr lang="en-US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низкую двигательную активность</a:t>
            </a:r>
            <a:r>
              <a:rPr lang="en-US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сна</a:t>
            </a:r>
            <a:r>
              <a:rPr lang="en-US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питание.</a:t>
            </a:r>
            <a:endParaRPr lang="ru-RU" alt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Меньшее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отмечали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заболевания, передающиеся половым путем.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4814" y="420414"/>
            <a:ext cx="7325710" cy="61485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Анализ </a:t>
            </a:r>
            <a:r>
              <a:rPr lang="ru-RU" sz="2400" dirty="0"/>
              <a:t>результатов проведенного анкетирования показал широкую распространенность использования Интернета среди </a:t>
            </a:r>
            <a:r>
              <a:rPr lang="ru-RU" sz="2400" dirty="0" smtClean="0"/>
              <a:t>подростков </a:t>
            </a:r>
            <a:r>
              <a:rPr lang="ru-RU" sz="2400" dirty="0"/>
              <a:t>(</a:t>
            </a:r>
            <a:r>
              <a:rPr lang="ru-RU" sz="2400" dirty="0" smtClean="0"/>
              <a:t>97%). </a:t>
            </a:r>
            <a:r>
              <a:rPr lang="ru-RU" sz="2400" dirty="0"/>
              <a:t>Возраст не был связан со временем потребления информации через доступные электронные средства и современные. Средняя продолжительность типичного использования Интернета среди учащихся школ составила 5,8±1,4 часов в день . Больше всего (50-60%) времени в Интернете </a:t>
            </a:r>
            <a:r>
              <a:rPr lang="ru-RU" sz="2400" dirty="0" smtClean="0"/>
              <a:t>школьники </a:t>
            </a:r>
            <a:r>
              <a:rPr lang="ru-RU" sz="2400" dirty="0"/>
              <a:t>уделяли </a:t>
            </a:r>
            <a:r>
              <a:rPr lang="ru-RU" sz="2400" dirty="0" smtClean="0"/>
              <a:t>общению. Поиск </a:t>
            </a:r>
            <a:r>
              <a:rPr lang="ru-RU" sz="2400" dirty="0"/>
              <a:t>информации, </a:t>
            </a:r>
            <a:r>
              <a:rPr lang="ru-RU" sz="2400" dirty="0" smtClean="0"/>
              <a:t>сетевые </a:t>
            </a:r>
            <a:r>
              <a:rPr lang="ru-RU" sz="2400" dirty="0"/>
              <a:t>игры </a:t>
            </a:r>
            <a:r>
              <a:rPr lang="ru-RU" sz="2400" dirty="0" smtClean="0"/>
              <a:t>также </a:t>
            </a:r>
            <a:r>
              <a:rPr lang="ru-RU" sz="2400" dirty="0"/>
              <a:t>были </a:t>
            </a:r>
            <a:r>
              <a:rPr lang="ru-RU" sz="2400" dirty="0" smtClean="0"/>
              <a:t>продолжительны </a:t>
            </a:r>
            <a:r>
              <a:rPr lang="ru-RU" sz="2400" dirty="0"/>
              <a:t>(до </a:t>
            </a:r>
            <a:r>
              <a:rPr lang="ru-RU" sz="2400" dirty="0" smtClean="0"/>
              <a:t>2-3 </a:t>
            </a:r>
            <a:r>
              <a:rPr lang="ru-RU" sz="2400" dirty="0"/>
              <a:t>часов в день).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405" t="-154600" r="-201603" b="309"/>
          <a:stretch/>
        </p:blipFill>
        <p:spPr>
          <a:xfrm>
            <a:off x="2228192" y="477866"/>
            <a:ext cx="8797159" cy="59579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815501" y="3995376"/>
            <a:ext cx="9561268" cy="572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smtClean="0"/>
              <a:t>		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786" y="784967"/>
            <a:ext cx="7294179" cy="547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1959" y="950735"/>
            <a:ext cx="7441324" cy="47353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продолжительной работы за компьютером отмечены проявления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астении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усталость, головная боль(64,7 % случаев)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слезотечение (62,6% школьников)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 в спине (38,6% школьников).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703" y="504497"/>
            <a:ext cx="8024348" cy="567246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500" b="1" i="1" u="sng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Исследование мнений подростков в отношении Интернета показало</a:t>
            </a:r>
            <a:r>
              <a:rPr lang="en-US" sz="3500" b="1" i="1" u="sng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</a:t>
            </a:r>
            <a:endParaRPr lang="ru-RU" sz="3500" b="1" i="1" u="sng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en-US" sz="2000" b="1" i="1" u="sng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en-US" sz="3000" i="1" dirty="0" smtClean="0">
                <a:solidFill>
                  <a:srgbClr val="0070C0"/>
                </a:solidFill>
                <a:cs typeface="Times New Roman" pitchFamily="18" charset="0"/>
              </a:rPr>
              <a:t>50,2% </a:t>
            </a:r>
            <a:r>
              <a:rPr lang="ru-RU" sz="3000" i="1" dirty="0" smtClean="0">
                <a:solidFill>
                  <a:srgbClr val="0070C0"/>
                </a:solidFill>
                <a:cs typeface="Times New Roman" pitchFamily="18" charset="0"/>
              </a:rPr>
              <a:t>подростков страдает от интернет –зависимости и классифицируется как поведенческий фактор риска для здоровья.</a:t>
            </a:r>
          </a:p>
          <a:p>
            <a:pPr marL="514350" indent="-514350">
              <a:buAutoNum type="arabicParenR"/>
            </a:pPr>
            <a:r>
              <a:rPr lang="ru-RU" sz="3000" i="1" dirty="0" smtClean="0">
                <a:solidFill>
                  <a:srgbClr val="0070C0"/>
                </a:solidFill>
                <a:cs typeface="Times New Roman" pitchFamily="18" charset="0"/>
              </a:rPr>
              <a:t>82,9%- отмечали  об изменении режима дня из-за компьютерной зависимости.</a:t>
            </a:r>
          </a:p>
          <a:p>
            <a:pPr marL="514350" indent="-514350">
              <a:buAutoNum type="arabicParenR"/>
            </a:pPr>
            <a:r>
              <a:rPr lang="ru-RU" sz="3000" i="1" dirty="0" smtClean="0">
                <a:solidFill>
                  <a:srgbClr val="0070C0"/>
                </a:solidFill>
                <a:cs typeface="Times New Roman" pitchFamily="18" charset="0"/>
              </a:rPr>
              <a:t>25% подростков были обеспокоены проблемой компьютерной зависимости.</a:t>
            </a:r>
          </a:p>
          <a:p>
            <a:pPr marL="514350" indent="-514350">
              <a:buAutoNum type="arabicParenR"/>
            </a:pPr>
            <a:r>
              <a:rPr lang="ru-RU" sz="3000" i="1" dirty="0" smtClean="0">
                <a:solidFill>
                  <a:srgbClr val="0070C0"/>
                </a:solidFill>
                <a:cs typeface="Times New Roman" pitchFamily="18" charset="0"/>
              </a:rPr>
              <a:t>14% респондентов чувствовали себя уверенно и не намеревались ничего менять в своей жизни.</a:t>
            </a:r>
            <a:endParaRPr lang="ru-RU" sz="3000" i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576943"/>
            <a:ext cx="7881258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90" b="1" i="1" dirty="0">
                <a:solidFill>
                  <a:schemeClr val="accent6">
                    <a:lumMod val="50000"/>
                  </a:schemeClr>
                </a:solidFill>
              </a:rPr>
              <a:t>АКТУАЛЬНОСТЬ		</a:t>
            </a:r>
          </a:p>
          <a:p>
            <a:pPr algn="ctr">
              <a:buNone/>
            </a:pPr>
            <a:r>
              <a:rPr lang="ru-RU" sz="2890" dirty="0"/>
              <a:t> </a:t>
            </a:r>
            <a:r>
              <a:rPr lang="ru-RU" sz="2890" i="1" dirty="0" smtClean="0"/>
              <a:t>В соответствии с законом РФ «Об образовании» здоровье школьников относится к приоритетным  направлениям государственной политики в сфере образования. В современных условиях школа призвана выполнять не только образовательную функцию, но и заботиться  о сохранении и укреплении здоровья детей, так как через школу проходит каждый и проблему сохранения и укрепления здоровья нужно решать именно здесь. </a:t>
            </a:r>
          </a:p>
        </p:txBody>
      </p:sp>
    </p:spTree>
    <p:extLst>
      <p:ext uri="{BB962C8B-B14F-4D97-AF65-F5344CB8AC3E}">
        <p14:creationId xmlns:p14="http://schemas.microsoft.com/office/powerpoint/2010/main" xmlns="" val="9692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738" y="0"/>
            <a:ext cx="8273611" cy="6176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	</a:t>
            </a: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активного отдыха в виде регулярных занятий физической культурой и спортом в секциях была крайне низка (до 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 </a:t>
            </a: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подростков.</a:t>
            </a:r>
          </a:p>
          <a:p>
            <a:pPr algn="ctr">
              <a:buNone/>
            </a:pP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до 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 </a:t>
            </a: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опрошенных </a:t>
            </a: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бы повысить двигательную активность, мотивируя это желанием улучшить фигуру (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32,6%), </a:t>
            </a: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физические качества 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(28,7%), </a:t>
            </a: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здоровье 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(18,4%), </a:t>
            </a: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постоять за себя (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11,4%), </a:t>
            </a: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и / или иметь друзей 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(7,8%).</a:t>
            </a:r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180308046"/>
              </p:ext>
            </p:extLst>
          </p:nvPr>
        </p:nvGraphicFramePr>
        <p:xfrm>
          <a:off x="1652954" y="3598984"/>
          <a:ext cx="5198983" cy="270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562" y="400692"/>
            <a:ext cx="7744788" cy="582764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200" i="1" dirty="0" smtClean="0">
                <a:solidFill>
                  <a:srgbClr val="002060"/>
                </a:solidFill>
              </a:rPr>
              <a:t>Среди </a:t>
            </a:r>
            <a:r>
              <a:rPr lang="ru-RU" sz="3200" i="1" dirty="0">
                <a:solidFill>
                  <a:srgbClr val="002060"/>
                </a:solidFill>
              </a:rPr>
              <a:t>неблагоприятных факторов образа жизни по значимости медико-социальных последствий </a:t>
            </a:r>
            <a:r>
              <a:rPr lang="ru-RU" sz="3200" i="1" dirty="0" smtClean="0">
                <a:solidFill>
                  <a:srgbClr val="002060"/>
                </a:solidFill>
              </a:rPr>
              <a:t>важная роль </a:t>
            </a:r>
            <a:r>
              <a:rPr lang="ru-RU" sz="3200" i="1" dirty="0">
                <a:solidFill>
                  <a:srgbClr val="002060"/>
                </a:solidFill>
              </a:rPr>
              <a:t>принадлежит вредным привычкам. 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i="1" dirty="0" smtClean="0">
                <a:solidFill>
                  <a:srgbClr val="002060"/>
                </a:solidFill>
              </a:rPr>
              <a:t>	Средний возраст в группе курящих школьников составил 16,2±1,4  года. </a:t>
            </a:r>
            <a:endParaRPr lang="ru-RU" sz="32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200" i="1" dirty="0" smtClean="0">
                <a:solidFill>
                  <a:srgbClr val="002060"/>
                </a:solidFill>
              </a:rPr>
              <a:t>Средний возраст начала регулярного приема алкогольных напитков среди юношей –школьников составил 15,6±1,4 года, девушек-школьниц – 15,3±1,2 года.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026" r="65357"/>
          <a:stretch/>
        </p:blipFill>
        <p:spPr>
          <a:xfrm>
            <a:off x="7657671" y="2743201"/>
            <a:ext cx="1086863" cy="10582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" t="9987" r="65267" b="47485"/>
          <a:stretch/>
        </p:blipFill>
        <p:spPr>
          <a:xfrm>
            <a:off x="5786062" y="5219274"/>
            <a:ext cx="1138720" cy="106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6669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578" y="647272"/>
            <a:ext cx="7631772" cy="55377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C00000"/>
                </a:solidFill>
              </a:rPr>
              <a:t>Структура хронических заболеваний, выявленных при углубленном медицинском осмотре подростков- школьников представлены следующим образом</a:t>
            </a:r>
            <a:endParaRPr lang="ru-RU" sz="2600" dirty="0">
              <a:solidFill>
                <a:srgbClr val="C0000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440038147"/>
              </p:ext>
            </p:extLst>
          </p:nvPr>
        </p:nvGraphicFramePr>
        <p:xfrm>
          <a:off x="1469205" y="2054832"/>
          <a:ext cx="5517222" cy="327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98643" y="5412584"/>
            <a:ext cx="7171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Антропометрия выявила дисгармоничное физическое развитие за счет снижения массы тела у 18% учащихся</a:t>
            </a:r>
          </a:p>
        </p:txBody>
      </p:sp>
    </p:spTree>
    <p:extLst>
      <p:ext uri="{BB962C8B-B14F-4D97-AF65-F5344CB8AC3E}">
        <p14:creationId xmlns:p14="http://schemas.microsoft.com/office/powerpoint/2010/main" xmlns="" val="3943259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807" y="493160"/>
            <a:ext cx="7954323" cy="568380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b="1" u="sng" dirty="0"/>
              <a:t>Выводы</a:t>
            </a:r>
            <a:r>
              <a:rPr lang="ru-RU" sz="3600" b="1" u="sng" dirty="0" smtClean="0"/>
              <a:t>.</a:t>
            </a:r>
          </a:p>
          <a:p>
            <a:pPr marL="0" indent="0" algn="ctr">
              <a:buNone/>
            </a:pPr>
            <a:r>
              <a:rPr lang="ru-RU" sz="3600" dirty="0" smtClean="0"/>
              <a:t>	</a:t>
            </a:r>
          </a:p>
          <a:p>
            <a:pPr marL="0" indent="0" algn="ctr">
              <a:buNone/>
            </a:pPr>
            <a:r>
              <a:rPr lang="ru-RU" sz="3600" i="1" dirty="0">
                <a:solidFill>
                  <a:srgbClr val="002060"/>
                </a:solidFill>
              </a:rPr>
              <a:t>	</a:t>
            </a:r>
            <a:r>
              <a:rPr lang="ru-RU" sz="3600" b="1" i="1" dirty="0" smtClean="0">
                <a:solidFill>
                  <a:srgbClr val="002060"/>
                </a:solidFill>
              </a:rPr>
              <a:t>Таким образом </a:t>
            </a:r>
            <a:r>
              <a:rPr lang="ru-RU" sz="3600" b="1" i="1" dirty="0">
                <a:solidFill>
                  <a:srgbClr val="002060"/>
                </a:solidFill>
              </a:rPr>
              <a:t>в</a:t>
            </a:r>
            <a:r>
              <a:rPr lang="ru-RU" sz="3600" b="1" i="1" dirty="0" smtClean="0">
                <a:solidFill>
                  <a:srgbClr val="002060"/>
                </a:solidFill>
              </a:rPr>
              <a:t>ыявлена </a:t>
            </a:r>
            <a:r>
              <a:rPr lang="ru-RU" sz="3600" b="1" i="1" dirty="0">
                <a:solidFill>
                  <a:srgbClr val="002060"/>
                </a:solidFill>
              </a:rPr>
              <a:t>значительная распространенность поведенческих факторов риска среди школьников: низкая физическая активность (44,6%), нарушения питания (45,8%), несбалансированное питание (32,6%), недостаток сна (38,8%) и регулярное пребывание в интернете (32</a:t>
            </a:r>
            <a:r>
              <a:rPr lang="ru-RU" sz="3600" b="1" i="1" dirty="0" smtClean="0">
                <a:solidFill>
                  <a:srgbClr val="002060"/>
                </a:solidFill>
              </a:rPr>
              <a:t>%), регулярное пребывание в интернете (32%). </a:t>
            </a:r>
            <a:r>
              <a:rPr lang="ru-RU" sz="3600" b="1" i="1" dirty="0">
                <a:solidFill>
                  <a:srgbClr val="002060"/>
                </a:solidFill>
              </a:rPr>
              <a:t>Курение и алкоголь употребляли </a:t>
            </a:r>
            <a:r>
              <a:rPr lang="ru-RU" sz="3600" b="1" i="1" dirty="0" smtClean="0">
                <a:solidFill>
                  <a:srgbClr val="002060"/>
                </a:solidFill>
              </a:rPr>
              <a:t>17</a:t>
            </a:r>
            <a:r>
              <a:rPr lang="ru-RU" sz="3600" b="1" i="1" dirty="0">
                <a:solidFill>
                  <a:srgbClr val="002060"/>
                </a:solidFill>
              </a:rPr>
              <a:t>% и 6% </a:t>
            </a:r>
            <a:r>
              <a:rPr lang="ru-RU" sz="3600" b="1" i="1" dirty="0" smtClean="0">
                <a:solidFill>
                  <a:srgbClr val="002060"/>
                </a:solidFill>
              </a:rPr>
              <a:t>Уровень </a:t>
            </a:r>
            <a:r>
              <a:rPr lang="ru-RU" sz="3600" b="1" i="1" dirty="0">
                <a:solidFill>
                  <a:srgbClr val="002060"/>
                </a:solidFill>
              </a:rPr>
              <a:t>формирования установок на здоровый образ жизни имеет тенденцию к росту в процессе обучения, однако остается ниже информированности о факторах риска.</a:t>
            </a:r>
          </a:p>
          <a:p>
            <a:pPr marL="0" indent="0" algn="ctr">
              <a:buNone/>
            </a:pPr>
            <a:endParaRPr lang="ru-RU" sz="36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2280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365126"/>
            <a:ext cx="7874219" cy="3849522"/>
          </a:xfrm>
        </p:spPr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en-US" sz="5400" b="1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DBDDDA-99A1-41E2-FC16-37E0425668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43300" y="5624513"/>
            <a:ext cx="2057400" cy="273844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1262743"/>
            <a:ext cx="7347858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 </a:t>
            </a:r>
            <a:r>
              <a:rPr lang="ru-RU" sz="2800" dirty="0"/>
              <a:t>Наибольший темп прироста частоты хронических заболеваний наблюдается у школьников 7–11 классов. По данным научных исследований, у школьников, имеющих заболевания, снижается </a:t>
            </a:r>
            <a:r>
              <a:rPr lang="ru-RU" sz="2800" b="1" i="1" dirty="0">
                <a:solidFill>
                  <a:srgbClr val="C00000"/>
                </a:solidFill>
              </a:rPr>
              <a:t>умственная работоспособность</a:t>
            </a:r>
            <a:r>
              <a:rPr lang="ru-RU" sz="2800" dirty="0"/>
              <a:t>,                       </a:t>
            </a:r>
            <a:endParaRPr lang="ru-RU" sz="2800" dirty="0" smtClean="0"/>
          </a:p>
          <a:p>
            <a:pPr algn="ctr">
              <a:lnSpc>
                <a:spcPct val="110000"/>
              </a:lnSpc>
              <a:buNone/>
            </a:pPr>
            <a:r>
              <a:rPr lang="ru-RU" sz="2800" dirty="0" smtClean="0"/>
              <a:t>а </a:t>
            </a:r>
            <a:r>
              <a:rPr lang="ru-RU" sz="2800" dirty="0"/>
              <a:t>значит, </a:t>
            </a:r>
            <a:r>
              <a:rPr lang="ru-RU" sz="2800" dirty="0" smtClean="0"/>
              <a:t>и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успешность обучения</a:t>
            </a:r>
            <a:r>
              <a:rPr lang="ru-RU" sz="2800" dirty="0"/>
              <a:t>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6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8669" y="1345915"/>
            <a:ext cx="4746661" cy="84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Возрастающая учебная нагрузка</a:t>
            </a:r>
            <a:endParaRPr lang="ru-RU" sz="28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7545" y="2854504"/>
            <a:ext cx="3698698" cy="84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Психоэмоциональный стресс</a:t>
            </a:r>
            <a:endParaRPr lang="ru-RU" sz="28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72694" y="2852793"/>
            <a:ext cx="3472666" cy="84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Психосоматическая патология</a:t>
            </a:r>
            <a:endParaRPr lang="ru-RU" sz="2800" b="1" i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506895" y="2198670"/>
            <a:ext cx="544530" cy="647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080590" y="2186683"/>
            <a:ext cx="544530" cy="647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5" t="54908"/>
          <a:stretch/>
        </p:blipFill>
        <p:spPr>
          <a:xfrm>
            <a:off x="1345914" y="3986373"/>
            <a:ext cx="6380251" cy="22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1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577" y="667819"/>
            <a:ext cx="7940583" cy="4726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		</a:t>
            </a:r>
            <a:r>
              <a:rPr lang="ru-RU" sz="3200" dirty="0" smtClean="0"/>
              <a:t> </a:t>
            </a:r>
            <a:r>
              <a:rPr lang="ru-RU" sz="3200" i="1" dirty="0" smtClean="0">
                <a:solidFill>
                  <a:srgbClr val="7030A0"/>
                </a:solidFill>
              </a:rPr>
              <a:t>Нарушения здоровья детей во многом определяется образом жизни. Наличие даже двух факторов риска, обусловленных образом жизни, повышают риск формирования «школьно- обусловленных» нарушений здоровья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2868" y="646798"/>
            <a:ext cx="7425126" cy="4726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</a:t>
            </a:r>
          </a:p>
        </p:txBody>
      </p:sp>
      <p:sp>
        <p:nvSpPr>
          <p:cNvPr id="4" name="Овал 3"/>
          <p:cNvSpPr/>
          <p:nvPr/>
        </p:nvSpPr>
        <p:spPr>
          <a:xfrm>
            <a:off x="986319" y="2609636"/>
            <a:ext cx="1861984" cy="904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органа зрения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17116" y="3482468"/>
            <a:ext cx="1834470" cy="904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осанки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972911" y="2636265"/>
            <a:ext cx="2743200" cy="1515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отклонения сердечно с-сосудистой системы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68662" y="3409720"/>
            <a:ext cx="1866355" cy="904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нервной системы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5531" y="730410"/>
            <a:ext cx="6453352" cy="1222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«Школьно- </a:t>
            </a:r>
            <a:r>
              <a:rPr lang="ru-RU" sz="2800" b="1" i="1" dirty="0">
                <a:solidFill>
                  <a:srgbClr val="7030A0"/>
                </a:solidFill>
              </a:rPr>
              <a:t>обусловленные» нарушения здоровья</a:t>
            </a:r>
          </a:p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1702675" y="1965434"/>
            <a:ext cx="346842" cy="683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100552" y="1975945"/>
            <a:ext cx="325820" cy="1502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081750" y="1981199"/>
            <a:ext cx="346842" cy="683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20152" y="1949670"/>
            <a:ext cx="325820" cy="1502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2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5" t="5637" r="12567" b="11453"/>
          <a:stretch/>
        </p:blipFill>
        <p:spPr>
          <a:xfrm>
            <a:off x="1418896" y="1122700"/>
            <a:ext cx="6379780" cy="4773603"/>
          </a:xfrm>
        </p:spPr>
      </p:pic>
    </p:spTree>
    <p:extLst>
      <p:ext uri="{BB962C8B-B14F-4D97-AF65-F5344CB8AC3E}">
        <p14:creationId xmlns:p14="http://schemas.microsoft.com/office/powerpoint/2010/main" xmlns="" val="38740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74219" cy="538403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Государственной программе Российской Федерации «Развитие здравоохранения» определена подпрограмма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«Совершенствования оказания медицинской помощи, включая профилактику заболеваний и формирования здорового образа жизни»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Цель исследования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ru-RU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3771" y="1528353"/>
            <a:ext cx="7589520" cy="429768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выявить распространенность социально-гигиенических 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факторов риска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среди 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подростков,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изучить уровень 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информированности учащихся о влиянии этих факторов на здоровье, а также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оценить установку школьников 7-11 классов 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</a:rPr>
              <a:t>на здоровый образ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жизни. </a:t>
            </a:r>
            <a:endParaRPr lang="ru-RU" sz="48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284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331</Words>
  <Application>Microsoft Office PowerPoint</Application>
  <PresentationFormat>Экран (4:3)</PresentationFormat>
  <Paragraphs>87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 Государственной программе Российской Федерации «Развитие здравоохранения» определена подпрограмма «Совершенствования оказания медицинской помощи, включая профилактику заболеваний и формирования здорового образа жизни»</vt:lpstr>
      <vt:lpstr>Цель исследования:</vt:lpstr>
      <vt:lpstr>Материалы и методы</vt:lpstr>
      <vt:lpstr>Результаты и их обсуждение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Andrey</cp:lastModifiedBy>
  <cp:revision>82</cp:revision>
  <dcterms:created xsi:type="dcterms:W3CDTF">2020-10-04T11:07:06Z</dcterms:created>
  <dcterms:modified xsi:type="dcterms:W3CDTF">2025-04-14T11:59:00Z</dcterms:modified>
</cp:coreProperties>
</file>