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4"/>
  </p:notesMasterIdLst>
  <p:sldIdLst>
    <p:sldId id="279" r:id="rId2"/>
    <p:sldId id="273" r:id="rId3"/>
    <p:sldId id="259" r:id="rId4"/>
    <p:sldId id="274" r:id="rId5"/>
    <p:sldId id="258" r:id="rId6"/>
    <p:sldId id="264" r:id="rId7"/>
    <p:sldId id="266" r:id="rId8"/>
    <p:sldId id="267" r:id="rId9"/>
    <p:sldId id="268" r:id="rId10"/>
    <p:sldId id="269" r:id="rId11"/>
    <p:sldId id="278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EBCF-2DFD-456C-A77F-0B0F5E9576D2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14B8D-9BFB-421D-A53C-DD252A4B70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3668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F3EDC52-B80F-4787-91D0-568B7FD33CDD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787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23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95699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025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82370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8642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354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412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38E1A-E383-412B-9B8C-62315D413E9D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84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81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552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5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4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57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2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12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70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16.04.2025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844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5263" y="228600"/>
            <a:ext cx="6320953" cy="914400"/>
          </a:xfrm>
        </p:spPr>
        <p:txBody>
          <a:bodyPr>
            <a:noAutofit/>
          </a:bodyPr>
          <a:lstStyle/>
          <a:p>
            <a:pPr algn="r"/>
            <a:r>
              <a:rPr lang="ru-RU" sz="2800" dirty="0">
                <a:effectLst/>
              </a:rPr>
              <a:t>               </a:t>
            </a:r>
            <a:r>
              <a:rPr lang="ru-RU" sz="2400" dirty="0">
                <a:solidFill>
                  <a:schemeClr val="tx1"/>
                </a:solidFill>
                <a:effectLst/>
              </a:rPr>
              <a:t>ФГБОУ ВО </a:t>
            </a:r>
            <a:r>
              <a:rPr lang="ru-RU" sz="2400" dirty="0" err="1">
                <a:solidFill>
                  <a:schemeClr val="tx1"/>
                </a:solidFill>
                <a:effectLst/>
              </a:rPr>
              <a:t>ДонГМУ</a:t>
            </a:r>
            <a:r>
              <a:rPr lang="ru-RU" sz="2400" dirty="0">
                <a:solidFill>
                  <a:schemeClr val="tx1"/>
                </a:solidFill>
                <a:effectLst/>
              </a:rPr>
              <a:t>  </a:t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r>
              <a:rPr lang="ru-RU" sz="2400" dirty="0">
                <a:solidFill>
                  <a:schemeClr val="tx1"/>
                </a:solidFill>
                <a:effectLst/>
              </a:rPr>
              <a:t>Минздрава России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1"/>
          </p:nvPr>
        </p:nvSpPr>
        <p:spPr>
          <a:xfrm>
            <a:off x="58348" y="1760157"/>
            <a:ext cx="7473081" cy="1960984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28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Взаимосвязь нарушений  сердечного ритма </a:t>
            </a:r>
            <a:br>
              <a:rPr lang="ru-RU" sz="28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ru-RU" sz="28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с синдромом дисплазии соединительной ткани у детей</a:t>
            </a:r>
            <a:br>
              <a:rPr lang="ru-RU" sz="28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56661" y="3573016"/>
            <a:ext cx="7274768" cy="2133600"/>
          </a:xfrm>
        </p:spPr>
        <p:txBody>
          <a:bodyPr>
            <a:normAutofit fontScale="25000" lnSpcReduction="20000"/>
          </a:bodyPr>
          <a:lstStyle/>
          <a:p>
            <a:pPr marL="64008" lvl="0" indent="0">
              <a:buClr>
                <a:srgbClr val="FF388C"/>
              </a:buClr>
              <a:buNone/>
            </a:pPr>
            <a:r>
              <a:rPr lang="ru-RU" sz="7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Баешко</a:t>
            </a:r>
            <a:r>
              <a:rPr lang="ru-RU" sz="7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Галина Ивановна, доцент кафедры  педиатрии №3 </a:t>
            </a:r>
          </a:p>
          <a:p>
            <a:pPr lvl="0">
              <a:buClr>
                <a:srgbClr val="FF388C"/>
              </a:buClr>
            </a:pPr>
            <a:endParaRPr lang="ru-RU" sz="7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008" lvl="0" indent="0">
              <a:buClr>
                <a:srgbClr val="FF388C"/>
              </a:buClr>
              <a:buNone/>
            </a:pPr>
            <a:r>
              <a:rPr lang="ru-RU" sz="7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Канана</a:t>
            </a:r>
            <a:r>
              <a:rPr lang="ru-RU" sz="7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Наталья Николаевна, доцент кафедры внутренних болезней №3</a:t>
            </a:r>
          </a:p>
          <a:p>
            <a:pPr marL="0" lvl="0" indent="0">
              <a:buClr>
                <a:srgbClr val="FF388C"/>
              </a:buClr>
              <a:buNone/>
            </a:pPr>
            <a:endParaRPr lang="ru-RU" sz="5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ctr">
              <a:buClr>
                <a:srgbClr val="FF388C"/>
              </a:buClr>
              <a:buNone/>
            </a:pPr>
            <a:endParaRPr lang="ru-RU" sz="5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ctr">
              <a:buClr>
                <a:srgbClr val="FF388C"/>
              </a:buClr>
              <a:buNone/>
            </a:pPr>
            <a:endParaRPr lang="ru-RU" sz="5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ctr">
              <a:buClr>
                <a:srgbClr val="FF388C"/>
              </a:buClr>
              <a:buNone/>
            </a:pPr>
            <a:endParaRPr lang="ru-RU" sz="5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ctr">
              <a:buClr>
                <a:srgbClr val="FF388C"/>
              </a:buClr>
              <a:buNone/>
            </a:pPr>
            <a:r>
              <a:rPr lang="ru-RU" sz="5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г. Донецк</a:t>
            </a:r>
          </a:p>
          <a:p>
            <a:pPr marL="0" lvl="0" indent="0" algn="ctr">
              <a:buClr>
                <a:srgbClr val="FF388C"/>
              </a:buClr>
              <a:buNone/>
            </a:pPr>
            <a:r>
              <a:rPr lang="ru-RU" sz="5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2025г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48" y="116632"/>
            <a:ext cx="206538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5066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23528" y="188640"/>
            <a:ext cx="7128792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  По данным стандартной ЭКГ и ХМ чаще выявлялись  следующие нарушения ритма сердца: </a:t>
            </a:r>
          </a:p>
          <a:p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наджелудочковые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экстрасистолы (НЖЭ) -36%: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	одиночные -78%, парные - 6%, групповые - 4% 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желудочковые экстрасистолы (ЖЭ)  - 12%. 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  Нарушения проводимости сердца регистрировались у 8(2%) детей с врожденными  пороками   сердца, которые были представлены в виде СССУ, АВ блокады 1-3 степени.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Жизнеугрожающие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нарушения ритма в виде ЖЭ 3-5 градаций по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Лауну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 встречались у 2 (3%) детей.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    У 2 (3%) пациентов зарегистрирован синдром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WPW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259109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23528" y="332656"/>
            <a:ext cx="6840760" cy="5040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chemeClr val="accent2"/>
                </a:solidFill>
              </a:rPr>
              <a:t>Выводы</a:t>
            </a:r>
            <a:endParaRPr lang="ru-RU" sz="4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Отмечается корреляция   наличия  аритмического синдрома и дисплазии соединительной ткани у детей.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Наиболее часто выявляют малые структурные аномалии: ПМК, ООО и аномально расположенные хорды в левом желудочке.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6931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СПАСИБО ЗА ВНИМАНИЕ!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1143000"/>
            <a:ext cx="3573817" cy="5271821"/>
          </a:xfrm>
        </p:spPr>
      </p:pic>
    </p:spTree>
    <p:extLst>
      <p:ext uri="{BB962C8B-B14F-4D97-AF65-F5344CB8AC3E}">
        <p14:creationId xmlns:p14="http://schemas.microsoft.com/office/powerpoint/2010/main" xmlns="" val="281153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95536" y="764704"/>
            <a:ext cx="677071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Дисплазия соединительной ткани у детей широко распространена. 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По данным современной статистики от 10 до70% населения земного шара страдают данной патологией. 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В России дисплазия выявляется у каждого 10-го ребенка.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968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7067128" cy="63093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/>
                </a:solidFill>
              </a:rPr>
              <a:t>Наследственные нарушения соединительной ткани (ННСТ) - 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гетерогенная группа моногенных заболеваний, обусловленных генетическими дефектами синтеза и/или распада белков внеклеточного матрикса, либо нарушением морфогенеза соединительной ткани. </a:t>
            </a:r>
          </a:p>
          <a:p>
            <a:r>
              <a:rPr lang="ru-RU" dirty="0">
                <a:solidFill>
                  <a:schemeClr val="accent2"/>
                </a:solidFill>
              </a:rPr>
              <a:t>Дисплазия соединительной ткани (ДСТ) —  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наследственные нарушения соединительной ткани, объединенные в  синдромы и фенотипы на основе общности внешних и/или висцеральных признаков и характеризующиеся генетической неоднородностью и  многообразием клинических проявлений от доброкачественных субклинических форм до развития полиорганной 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полисистемной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патологии с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прогредиентным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течением.</a:t>
            </a:r>
          </a:p>
        </p:txBody>
      </p:sp>
    </p:spTree>
    <p:extLst>
      <p:ext uri="{BB962C8B-B14F-4D97-AF65-F5344CB8AC3E}">
        <p14:creationId xmlns:p14="http://schemas.microsoft.com/office/powerpoint/2010/main" xmlns="" val="185771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b="1" dirty="0">
                <a:solidFill>
                  <a:schemeClr val="accent2"/>
                </a:solidFill>
              </a:rPr>
              <a:t>Факторы формирования соединительнотканной дисплазии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30350"/>
            <a:ext cx="8229600" cy="53276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>
                <a:solidFill>
                  <a:schemeClr val="accent2"/>
                </a:solidFill>
                <a:effectLst/>
              </a:rPr>
              <a:t>Генетические: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Tx/>
              <a:buFontTx/>
              <a:buChar char="•"/>
            </a:pP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effectLst/>
              </a:rPr>
              <a:t>Мутации генов, кодирующих синтез и  пространственную организацию коллагена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Tx/>
              <a:buFontTx/>
              <a:buChar char="•"/>
            </a:pP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effectLst/>
              </a:rPr>
              <a:t>Мутации генов, ответственных за формирование </a:t>
            </a:r>
            <a:r>
              <a:rPr lang="ru-RU" altLang="ru-RU" sz="24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экстрацеллюлярного</a:t>
            </a: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effectLst/>
              </a:rPr>
              <a:t> матрикса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Tx/>
              <a:buFontTx/>
              <a:buChar char="•"/>
            </a:pP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effectLst/>
              </a:rPr>
              <a:t>Мутации генов ферментов, участвующих в созревании коллагена и </a:t>
            </a:r>
            <a:r>
              <a:rPr lang="ru-RU" altLang="ru-RU" sz="2400" dirty="0" err="1">
                <a:solidFill>
                  <a:schemeClr val="accent2">
                    <a:lumMod val="75000"/>
                  </a:schemeClr>
                </a:solidFill>
                <a:effectLst/>
              </a:rPr>
              <a:t>фибриллогенезе</a:t>
            </a:r>
            <a:endParaRPr lang="ru-RU" altLang="ru-RU" sz="2400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>
                <a:solidFill>
                  <a:schemeClr val="accent2"/>
                </a:solidFill>
                <a:effectLst/>
              </a:rPr>
              <a:t>Экзогенные онтогенетические: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Tx/>
              <a:buFontTx/>
              <a:buChar char="•"/>
            </a:pP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effectLst/>
              </a:rPr>
              <a:t>Экологическое неблагополучие 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Tx/>
              <a:buFontTx/>
              <a:buChar char="•"/>
            </a:pP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effectLst/>
              </a:rPr>
              <a:t>Стрессы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FF00"/>
              </a:buClr>
              <a:buSzTx/>
              <a:buFontTx/>
              <a:buChar char="•"/>
            </a:pP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effectLst/>
              </a:rPr>
              <a:t>Неадекватное питание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77582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453107"/>
            <a:ext cx="6707088" cy="252028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 altLang="ru-RU" sz="2800" dirty="0">
                <a:solidFill>
                  <a:schemeClr val="accent2">
                    <a:lumMod val="75000"/>
                  </a:schemeClr>
                </a:solidFill>
              </a:rPr>
              <a:t>В основе соединительнотканной дисплазии лежит нарушение синтеза коллагена.</a:t>
            </a:r>
          </a:p>
          <a:p>
            <a:pPr eaLnBrk="1" hangingPunct="1"/>
            <a:r>
              <a:rPr lang="ru-RU" altLang="ru-RU" sz="2800" dirty="0">
                <a:solidFill>
                  <a:schemeClr val="accent2">
                    <a:lumMod val="75000"/>
                  </a:schemeClr>
                </a:solidFill>
              </a:rPr>
              <a:t>В организме коллаген образуется из его предшественника – </a:t>
            </a:r>
            <a:r>
              <a:rPr lang="ru-RU" altLang="ru-RU" sz="2800" dirty="0" err="1">
                <a:solidFill>
                  <a:schemeClr val="accent2">
                    <a:lumMod val="75000"/>
                  </a:schemeClr>
                </a:solidFill>
              </a:rPr>
              <a:t>проколлагена</a:t>
            </a:r>
            <a:r>
              <a:rPr lang="ru-RU" altLang="ru-RU" sz="2800" dirty="0">
                <a:solidFill>
                  <a:schemeClr val="accent2">
                    <a:lumMod val="75000"/>
                  </a:schemeClr>
                </a:solidFill>
              </a:rPr>
              <a:t>, отличается от остальных протеинов высоким содержанием </a:t>
            </a:r>
            <a:r>
              <a:rPr lang="ru-RU" altLang="ru-RU" sz="2800" dirty="0" err="1">
                <a:solidFill>
                  <a:schemeClr val="accent2">
                    <a:lumMod val="75000"/>
                  </a:schemeClr>
                </a:solidFill>
              </a:rPr>
              <a:t>пролина</a:t>
            </a:r>
            <a:r>
              <a:rPr lang="ru-RU" altLang="ru-RU" sz="2800" dirty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ru-RU" altLang="ru-RU" sz="2800" dirty="0" err="1">
                <a:solidFill>
                  <a:schemeClr val="accent2">
                    <a:lumMod val="75000"/>
                  </a:schemeClr>
                </a:solidFill>
              </a:rPr>
              <a:t>гидроксипролина</a:t>
            </a:r>
            <a:r>
              <a:rPr lang="ru-RU" altLang="ru-RU" sz="2800" dirty="0">
                <a:solidFill>
                  <a:srgbClr val="FFFF00"/>
                </a:solidFill>
              </a:rPr>
              <a:t>. </a:t>
            </a:r>
          </a:p>
        </p:txBody>
      </p:sp>
      <p:pic>
        <p:nvPicPr>
          <p:cNvPr id="12293" name="Picture 8" descr="collagen_struc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9020"/>
            <a:ext cx="6286334" cy="192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0595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67544" y="188640"/>
            <a:ext cx="6482680" cy="237626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Протекает данный синдром с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полисистемным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поражением, так как соединительная ткань является составляющей практически всех основных органов и систем;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характеризуется многоликой клинической картиной.</a:t>
            </a:r>
          </a:p>
          <a:p>
            <a:endParaRPr lang="ru-RU" dirty="0"/>
          </a:p>
        </p:txBody>
      </p:sp>
      <p:pic>
        <p:nvPicPr>
          <p:cNvPr id="7" name="Picture 5" descr="c8127bd45c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360040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kifoskolio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52936"/>
            <a:ext cx="3596208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2733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16484" y="332656"/>
            <a:ext cx="6554688" cy="38164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Чаще всего   диагностируются патологические изменения сердечно-сосудистой системы в виде:</a:t>
            </a:r>
          </a:p>
          <a:p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малых структурных аномалий: пролапса митрального клапана, аномально расположенных хорд в желудочках сердца, открытого овального окна и др., </a:t>
            </a:r>
          </a:p>
          <a:p>
            <a:r>
              <a:rPr lang="ru-RU" sz="3400" dirty="0">
                <a:solidFill>
                  <a:schemeClr val="accent2">
                    <a:lumMod val="75000"/>
                  </a:schemeClr>
                </a:solidFill>
              </a:rPr>
              <a:t>аневризм, патологической извитости сосудов, варикозного расширения вен, наличия телеангиоэктазий, нарушения тонуса сосудистой стенки -  идиопатической артериальной гипотензии.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Picture 9" descr="пролапс митрального клапан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956" y="4293096"/>
            <a:ext cx="3038872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Сердце, пролапс передней створки митрального клапана (вариант нормы)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93096"/>
            <a:ext cx="396044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41076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23528" y="116632"/>
            <a:ext cx="6410672" cy="18002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Одним из частых кардиальных изменений,  сопровождающих дисплазию соединительной ткани, является аритмический синдром. 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Цель: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Проанализировать  нарушения ритма сердца у детей с дисплазией соединительной ткани.</a:t>
            </a:r>
          </a:p>
          <a:p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5673" y="2852936"/>
            <a:ext cx="7322671" cy="3526904"/>
          </a:xfrm>
        </p:spPr>
        <p:txBody>
          <a:bodyPr>
            <a:normAutofit fontScale="92500" lnSpcReduction="20000"/>
          </a:bodyPr>
          <a:lstStyle/>
          <a:p>
            <a:r>
              <a:rPr lang="ru-RU" sz="2600" b="1" dirty="0">
                <a:solidFill>
                  <a:schemeClr val="accent6">
                    <a:lumMod val="75000"/>
                  </a:schemeClr>
                </a:solidFill>
              </a:rPr>
              <a:t>Материал и методы</a:t>
            </a:r>
            <a:endParaRPr lang="ru-RU" sz="26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   Обследовано 98 детей (62 девочки и 36 мальчиков) в возрасте от 6 до 18 лет, проживающих на территории  Донбасса в условиях хронического стресса с 2014г. по 2023г. 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  Всем детям выполнялась стандартная ЭКГ,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ЭхоКГ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Холтеровское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мониторирование. 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Наблюдение проводилось в динамике каждый  год. Длительность наблюдения составила 9 лет (2014-2023г.)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804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7504" y="404664"/>
            <a:ext cx="7488832" cy="58326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8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Результаты </a:t>
            </a:r>
          </a:p>
          <a:p>
            <a:pPr marL="0" indent="0">
              <a:buNone/>
            </a:pPr>
            <a:r>
              <a:rPr lang="ru-RU" sz="2900" dirty="0">
                <a:solidFill>
                  <a:schemeClr val="accent2">
                    <a:lumMod val="75000"/>
                  </a:schemeClr>
                </a:solidFill>
              </a:rPr>
              <a:t>По данным ЭХОКГ структурные изменения </a:t>
            </a:r>
            <a:br>
              <a:rPr lang="ru-RU" sz="29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900" dirty="0">
                <a:solidFill>
                  <a:schemeClr val="accent2">
                    <a:lumMod val="75000"/>
                  </a:schemeClr>
                </a:solidFill>
              </a:rPr>
              <a:t>в миокарде выявлены у 68 (70%) пациентов. </a:t>
            </a:r>
          </a:p>
          <a:p>
            <a:pPr marL="0" indent="0">
              <a:buNone/>
            </a:pPr>
            <a:r>
              <a:rPr lang="ru-RU" sz="2900" dirty="0">
                <a:solidFill>
                  <a:schemeClr val="accent2">
                    <a:lumMod val="75000"/>
                  </a:schemeClr>
                </a:solidFill>
              </a:rPr>
              <a:t>Чаще всего выявляли:</a:t>
            </a:r>
          </a:p>
          <a:p>
            <a:r>
              <a:rPr lang="ru-RU" sz="2900" dirty="0">
                <a:solidFill>
                  <a:schemeClr val="accent2">
                    <a:lumMod val="75000"/>
                  </a:schemeClr>
                </a:solidFill>
              </a:rPr>
              <a:t>пролапс митрального клапана и  открытое овальное окно – 58 (85%) чел.,   </a:t>
            </a:r>
          </a:p>
          <a:p>
            <a:r>
              <a:rPr lang="ru-RU" sz="2900" dirty="0">
                <a:solidFill>
                  <a:schemeClr val="accent2">
                    <a:lumMod val="75000"/>
                  </a:schemeClr>
                </a:solidFill>
              </a:rPr>
              <a:t>аномально расположенные хорды в левом желудочке - 50 (74%) чел., </a:t>
            </a:r>
          </a:p>
          <a:p>
            <a:r>
              <a:rPr lang="ru-RU" sz="2900" dirty="0" err="1">
                <a:solidFill>
                  <a:schemeClr val="accent2">
                    <a:lumMod val="75000"/>
                  </a:schemeClr>
                </a:solidFill>
              </a:rPr>
              <a:t>аневризматическое</a:t>
            </a:r>
            <a:r>
              <a:rPr lang="ru-RU" sz="2900" dirty="0">
                <a:solidFill>
                  <a:schemeClr val="accent2">
                    <a:lumMod val="75000"/>
                  </a:schemeClr>
                </a:solidFill>
              </a:rPr>
              <a:t> выпячивание </a:t>
            </a:r>
            <a:r>
              <a:rPr lang="ru-RU" sz="2900" dirty="0" err="1">
                <a:solidFill>
                  <a:schemeClr val="accent2">
                    <a:lumMod val="75000"/>
                  </a:schemeClr>
                </a:solidFill>
              </a:rPr>
              <a:t>межпредсердной</a:t>
            </a:r>
            <a:r>
              <a:rPr lang="ru-RU" sz="2900" dirty="0">
                <a:solidFill>
                  <a:schemeClr val="accent2">
                    <a:lumMod val="75000"/>
                  </a:schemeClr>
                </a:solidFill>
              </a:rPr>
              <a:t> перегородки - 5(7%) чел. </a:t>
            </a:r>
          </a:p>
          <a:p>
            <a:r>
              <a:rPr lang="ru-RU" sz="2900" dirty="0">
                <a:solidFill>
                  <a:schemeClr val="accent2">
                    <a:lumMod val="75000"/>
                  </a:schemeClr>
                </a:solidFill>
              </a:rPr>
              <a:t>врожденные пороки сердца -2 (3%)чел. </a:t>
            </a:r>
          </a:p>
          <a:p>
            <a:endParaRPr lang="ru-RU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80537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289</TotalTime>
  <Words>447</Words>
  <Application>Microsoft Office PowerPoint</Application>
  <PresentationFormat>Экран (4:3)</PresentationFormat>
  <Paragraphs>57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               ФГБОУ ВО ДонГМУ   Минздрава России</vt:lpstr>
      <vt:lpstr>Слайд 2</vt:lpstr>
      <vt:lpstr>Слайд 3</vt:lpstr>
      <vt:lpstr>Факторы формирования соединительнотканной дисплазии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сердечного ритма у детей с дисплазией соединительной ткани.</dc:title>
  <dc:creator>Наталья</dc:creator>
  <cp:lastModifiedBy>Andrey</cp:lastModifiedBy>
  <cp:revision>19</cp:revision>
  <dcterms:created xsi:type="dcterms:W3CDTF">2022-12-05T08:57:03Z</dcterms:created>
  <dcterms:modified xsi:type="dcterms:W3CDTF">2025-04-16T17:54:25Z</dcterms:modified>
</cp:coreProperties>
</file>