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sldIdLst>
    <p:sldId id="256" r:id="rId2"/>
    <p:sldId id="287" r:id="rId3"/>
    <p:sldId id="257" r:id="rId4"/>
    <p:sldId id="261" r:id="rId5"/>
    <p:sldId id="262" r:id="rId6"/>
    <p:sldId id="277" r:id="rId7"/>
    <p:sldId id="288" r:id="rId8"/>
    <p:sldId id="289" r:id="rId9"/>
    <p:sldId id="290" r:id="rId10"/>
    <p:sldId id="278" r:id="rId11"/>
    <p:sldId id="291" r:id="rId12"/>
    <p:sldId id="292" r:id="rId13"/>
    <p:sldId id="294" r:id="rId14"/>
    <p:sldId id="293" r:id="rId15"/>
    <p:sldId id="295" r:id="rId16"/>
    <p:sldId id="296" r:id="rId17"/>
    <p:sldId id="276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24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Частота</c:v>
                </c:pt>
              </c:strCache>
            </c:strRef>
          </c:tx>
          <c:dPt>
            <c:idx val="0"/>
            <c:bubble3D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FF2-4291-9EF0-CBB77B272B15}"/>
              </c:ext>
            </c:extLst>
          </c:dPt>
          <c:dPt>
            <c:idx val="1"/>
            <c:bubble3D val="0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FF2-4291-9EF0-CBB77B272B15}"/>
              </c:ext>
            </c:extLst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FF2-4291-9EF0-CBB77B272B15}"/>
              </c:ext>
            </c:extLst>
          </c:dPt>
          <c:dPt>
            <c:idx val="3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FF2-4291-9EF0-CBB77B272B15}"/>
              </c:ext>
            </c:extLst>
          </c:dPt>
          <c:dPt>
            <c:idx val="4"/>
            <c:bubble3D val="0"/>
            <c:spPr>
              <a:gradFill>
                <a:gsLst>
                  <a:gs pos="100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FF2-4291-9EF0-CBB77B272B15}"/>
              </c:ext>
            </c:extLst>
          </c:dPt>
          <c:dPt>
            <c:idx val="5"/>
            <c:bubble3D val="0"/>
            <c:spPr>
              <a:gradFill>
                <a:gsLst>
                  <a:gs pos="100000">
                    <a:schemeClr val="accent6">
                      <a:lumMod val="60000"/>
                      <a:lumOff val="40000"/>
                    </a:schemeClr>
                  </a:gs>
                  <a:gs pos="0">
                    <a:schemeClr val="accent6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FF2-4291-9EF0-CBB77B272B15}"/>
              </c:ext>
            </c:extLst>
          </c:dPt>
          <c:dPt>
            <c:idx val="6"/>
            <c:bubble3D val="0"/>
            <c:spPr>
              <a:gradFill>
                <a:gsLst>
                  <a:gs pos="100000">
                    <a:schemeClr val="accent1">
                      <a:lumMod val="60000"/>
                      <a:lumMod val="60000"/>
                      <a:lumOff val="40000"/>
                    </a:schemeClr>
                  </a:gs>
                  <a:gs pos="0">
                    <a:schemeClr val="accent1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5FF2-4291-9EF0-CBB77B272B15}"/>
              </c:ext>
            </c:extLst>
          </c:dPt>
          <c:dPt>
            <c:idx val="7"/>
            <c:bubble3D val="0"/>
            <c:spPr>
              <a:gradFill>
                <a:gsLst>
                  <a:gs pos="100000">
                    <a:schemeClr val="accent2">
                      <a:lumMod val="60000"/>
                      <a:lumMod val="60000"/>
                      <a:lumOff val="40000"/>
                    </a:schemeClr>
                  </a:gs>
                  <a:gs pos="0">
                    <a:schemeClr val="accent2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5FF2-4291-9EF0-CBB77B272B15}"/>
              </c:ext>
            </c:extLst>
          </c:dPt>
          <c:dPt>
            <c:idx val="8"/>
            <c:bubble3D val="0"/>
            <c:spPr>
              <a:gradFill>
                <a:gsLst>
                  <a:gs pos="100000">
                    <a:schemeClr val="accent3">
                      <a:lumMod val="60000"/>
                      <a:lumMod val="60000"/>
                      <a:lumOff val="40000"/>
                    </a:schemeClr>
                  </a:gs>
                  <a:gs pos="0">
                    <a:schemeClr val="accent3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5FF2-4291-9EF0-CBB77B272B15}"/>
              </c:ext>
            </c:extLst>
          </c:dPt>
          <c:dPt>
            <c:idx val="9"/>
            <c:bubble3D val="0"/>
            <c:spPr>
              <a:gradFill>
                <a:gsLst>
                  <a:gs pos="100000">
                    <a:schemeClr val="accent4">
                      <a:lumMod val="60000"/>
                      <a:lumMod val="60000"/>
                      <a:lumOff val="40000"/>
                    </a:schemeClr>
                  </a:gs>
                  <a:gs pos="0">
                    <a:schemeClr val="accent4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5FF2-4291-9EF0-CBB77B272B15}"/>
              </c:ext>
            </c:extLst>
          </c:dPt>
          <c:dPt>
            <c:idx val="10"/>
            <c:bubble3D val="0"/>
            <c:spPr>
              <a:gradFill>
                <a:gsLst>
                  <a:gs pos="100000">
                    <a:schemeClr val="accent5">
                      <a:lumMod val="60000"/>
                      <a:lumMod val="60000"/>
                      <a:lumOff val="40000"/>
                    </a:schemeClr>
                  </a:gs>
                  <a:gs pos="0">
                    <a:schemeClr val="accent5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5FF2-4291-9EF0-CBB77B272B15}"/>
              </c:ext>
            </c:extLst>
          </c:dPt>
          <c:dPt>
            <c:idx val="11"/>
            <c:bubble3D val="0"/>
            <c:spPr>
              <a:gradFill>
                <a:gsLst>
                  <a:gs pos="100000">
                    <a:schemeClr val="accent6">
                      <a:lumMod val="60000"/>
                      <a:lumMod val="60000"/>
                      <a:lumOff val="40000"/>
                    </a:schemeClr>
                  </a:gs>
                  <a:gs pos="0">
                    <a:schemeClr val="accent6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5FF2-4291-9EF0-CBB77B272B15}"/>
              </c:ext>
            </c:extLst>
          </c:dPt>
          <c:dPt>
            <c:idx val="12"/>
            <c:bubble3D val="0"/>
            <c:spPr>
              <a:gradFill>
                <a:gsLst>
                  <a:gs pos="100000">
                    <a:schemeClr val="accent1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1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5FF2-4291-9EF0-CBB77B272B15}"/>
              </c:ext>
            </c:extLst>
          </c:dPt>
          <c:dLbls>
            <c:spPr>
              <a:solidFill>
                <a:prstClr val="white">
                  <a:alpha val="75000"/>
                </a:prstClr>
              </a:solidFill>
              <a:ln w="9525"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numRef>
              <c:f>Лист1!$A$2:$A$14</c:f>
              <c:numCache>
                <c:formatCode>General</c:formatCode>
                <c:ptCount val="13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13</c:v>
                </c:pt>
                <c:pt idx="12">
                  <c:v>14</c:v>
                </c:pt>
              </c:numCache>
            </c:num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11</c:v>
                </c:pt>
                <c:pt idx="1">
                  <c:v>16</c:v>
                </c:pt>
                <c:pt idx="2">
                  <c:v>13</c:v>
                </c:pt>
                <c:pt idx="3">
                  <c:v>12</c:v>
                </c:pt>
                <c:pt idx="4">
                  <c:v>8</c:v>
                </c:pt>
                <c:pt idx="5">
                  <c:v>8</c:v>
                </c:pt>
                <c:pt idx="6">
                  <c:v>2</c:v>
                </c:pt>
                <c:pt idx="7">
                  <c:v>5</c:v>
                </c:pt>
                <c:pt idx="8">
                  <c:v>6</c:v>
                </c:pt>
                <c:pt idx="9">
                  <c:v>9</c:v>
                </c:pt>
                <c:pt idx="10">
                  <c:v>5</c:v>
                </c:pt>
                <c:pt idx="11">
                  <c:v>3</c:v>
                </c:pt>
                <c:pt idx="12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5FF2-4291-9EF0-CBB77B272B1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Процент</c:v>
                </c:pt>
              </c:strCache>
            </c:strRef>
          </c:tx>
          <c:dPt>
            <c:idx val="0"/>
            <c:bubble3D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C-5FF2-4291-9EF0-CBB77B272B15}"/>
              </c:ext>
            </c:extLst>
          </c:dPt>
          <c:dPt>
            <c:idx val="1"/>
            <c:bubble3D val="0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E-5FF2-4291-9EF0-CBB77B272B15}"/>
              </c:ext>
            </c:extLst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0-5FF2-4291-9EF0-CBB77B272B15}"/>
              </c:ext>
            </c:extLst>
          </c:dPt>
          <c:dPt>
            <c:idx val="3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2-5FF2-4291-9EF0-CBB77B272B15}"/>
              </c:ext>
            </c:extLst>
          </c:dPt>
          <c:dPt>
            <c:idx val="4"/>
            <c:bubble3D val="0"/>
            <c:spPr>
              <a:gradFill>
                <a:gsLst>
                  <a:gs pos="100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4-5FF2-4291-9EF0-CBB77B272B15}"/>
              </c:ext>
            </c:extLst>
          </c:dPt>
          <c:dPt>
            <c:idx val="5"/>
            <c:bubble3D val="0"/>
            <c:spPr>
              <a:gradFill>
                <a:gsLst>
                  <a:gs pos="100000">
                    <a:schemeClr val="accent6">
                      <a:lumMod val="60000"/>
                      <a:lumOff val="40000"/>
                    </a:schemeClr>
                  </a:gs>
                  <a:gs pos="0">
                    <a:schemeClr val="accent6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6-5FF2-4291-9EF0-CBB77B272B15}"/>
              </c:ext>
            </c:extLst>
          </c:dPt>
          <c:dPt>
            <c:idx val="6"/>
            <c:bubble3D val="0"/>
            <c:spPr>
              <a:gradFill>
                <a:gsLst>
                  <a:gs pos="100000">
                    <a:schemeClr val="accent1">
                      <a:lumMod val="60000"/>
                      <a:lumMod val="60000"/>
                      <a:lumOff val="40000"/>
                    </a:schemeClr>
                  </a:gs>
                  <a:gs pos="0">
                    <a:schemeClr val="accent1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8-5FF2-4291-9EF0-CBB77B272B15}"/>
              </c:ext>
            </c:extLst>
          </c:dPt>
          <c:dPt>
            <c:idx val="7"/>
            <c:bubble3D val="0"/>
            <c:spPr>
              <a:gradFill>
                <a:gsLst>
                  <a:gs pos="100000">
                    <a:schemeClr val="accent2">
                      <a:lumMod val="60000"/>
                      <a:lumMod val="60000"/>
                      <a:lumOff val="40000"/>
                    </a:schemeClr>
                  </a:gs>
                  <a:gs pos="0">
                    <a:schemeClr val="accent2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A-5FF2-4291-9EF0-CBB77B272B15}"/>
              </c:ext>
            </c:extLst>
          </c:dPt>
          <c:dPt>
            <c:idx val="8"/>
            <c:bubble3D val="0"/>
            <c:spPr>
              <a:gradFill>
                <a:gsLst>
                  <a:gs pos="100000">
                    <a:schemeClr val="accent3">
                      <a:lumMod val="60000"/>
                      <a:lumMod val="60000"/>
                      <a:lumOff val="40000"/>
                    </a:schemeClr>
                  </a:gs>
                  <a:gs pos="0">
                    <a:schemeClr val="accent3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C-5FF2-4291-9EF0-CBB77B272B15}"/>
              </c:ext>
            </c:extLst>
          </c:dPt>
          <c:dPt>
            <c:idx val="9"/>
            <c:bubble3D val="0"/>
            <c:spPr>
              <a:gradFill>
                <a:gsLst>
                  <a:gs pos="100000">
                    <a:schemeClr val="accent4">
                      <a:lumMod val="60000"/>
                      <a:lumMod val="60000"/>
                      <a:lumOff val="40000"/>
                    </a:schemeClr>
                  </a:gs>
                  <a:gs pos="0">
                    <a:schemeClr val="accent4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E-5FF2-4291-9EF0-CBB77B272B15}"/>
              </c:ext>
            </c:extLst>
          </c:dPt>
          <c:dPt>
            <c:idx val="10"/>
            <c:bubble3D val="0"/>
            <c:spPr>
              <a:gradFill>
                <a:gsLst>
                  <a:gs pos="100000">
                    <a:schemeClr val="accent5">
                      <a:lumMod val="60000"/>
                      <a:lumMod val="60000"/>
                      <a:lumOff val="40000"/>
                    </a:schemeClr>
                  </a:gs>
                  <a:gs pos="0">
                    <a:schemeClr val="accent5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0-5FF2-4291-9EF0-CBB77B272B15}"/>
              </c:ext>
            </c:extLst>
          </c:dPt>
          <c:dPt>
            <c:idx val="11"/>
            <c:bubble3D val="0"/>
            <c:spPr>
              <a:gradFill>
                <a:gsLst>
                  <a:gs pos="100000">
                    <a:schemeClr val="accent6">
                      <a:lumMod val="60000"/>
                      <a:lumMod val="60000"/>
                      <a:lumOff val="40000"/>
                    </a:schemeClr>
                  </a:gs>
                  <a:gs pos="0">
                    <a:schemeClr val="accent6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2-5FF2-4291-9EF0-CBB77B272B15}"/>
              </c:ext>
            </c:extLst>
          </c:dPt>
          <c:dPt>
            <c:idx val="12"/>
            <c:bubble3D val="0"/>
            <c:spPr>
              <a:gradFill>
                <a:gsLst>
                  <a:gs pos="100000">
                    <a:schemeClr val="accent1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1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4-5FF2-4291-9EF0-CBB77B272B15}"/>
              </c:ext>
            </c:extLst>
          </c:dPt>
          <c:dLbls>
            <c:spPr>
              <a:solidFill>
                <a:prstClr val="white">
                  <a:alpha val="75000"/>
                </a:prstClr>
              </a:solidFill>
              <a:ln w="9525"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numRef>
              <c:f>Лист1!$A$2:$A$14</c:f>
              <c:numCache>
                <c:formatCode>General</c:formatCode>
                <c:ptCount val="13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13</c:v>
                </c:pt>
                <c:pt idx="12">
                  <c:v>14</c:v>
                </c:pt>
              </c:numCache>
            </c:num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9</c:v>
                </c:pt>
                <c:pt idx="1">
                  <c:v>13.1</c:v>
                </c:pt>
                <c:pt idx="2">
                  <c:v>10.7</c:v>
                </c:pt>
                <c:pt idx="3">
                  <c:v>9.8000000000000007</c:v>
                </c:pt>
                <c:pt idx="4">
                  <c:v>6.6</c:v>
                </c:pt>
                <c:pt idx="5">
                  <c:v>6.6</c:v>
                </c:pt>
                <c:pt idx="6">
                  <c:v>1.6</c:v>
                </c:pt>
                <c:pt idx="7">
                  <c:v>4.0999999999999996</c:v>
                </c:pt>
                <c:pt idx="8">
                  <c:v>4.9000000000000004</c:v>
                </c:pt>
                <c:pt idx="9">
                  <c:v>7.4</c:v>
                </c:pt>
                <c:pt idx="10">
                  <c:v>4.0999999999999996</c:v>
                </c:pt>
                <c:pt idx="11">
                  <c:v>2.5</c:v>
                </c:pt>
                <c:pt idx="12">
                  <c:v>19.7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5-5FF2-4291-9EF0-CBB77B272B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3646518477840319"/>
          <c:w val="1"/>
          <c:h val="0.5568202047247093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1DC5-474D-97F7-D5328A5F8E0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1DC5-474D-97F7-D5328A5F8E0B}"/>
              </c:ext>
            </c:extLst>
          </c:dPt>
          <c:dPt>
            <c:idx val="2"/>
            <c:bubble3D val="0"/>
            <c:explosion val="2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1DC5-474D-97F7-D5328A5F8E0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1DC5-474D-97F7-D5328A5F8E0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1DC5-474D-97F7-D5328A5F8E0B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1DC5-474D-97F7-D5328A5F8E0B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1DC5-474D-97F7-D5328A5F8E0B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1DC5-474D-97F7-D5328A5F8E0B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0">
                  <c:v>Дети с дисфункциями желчевыводящей системы </c:v>
                </c:pt>
                <c:pt idx="1">
                  <c:v>Дети с воспалительными заболеваниями желчных путей</c:v>
                </c:pt>
                <c:pt idx="2">
                  <c:v>Дети, с минимальными или транзиторными изменениями в билиарных ферментах 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0.3</c:v>
                </c:pt>
                <c:pt idx="1">
                  <c:v>0.23</c:v>
                </c:pt>
                <c:pt idx="2">
                  <c:v>0.46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DC5-474D-97F7-D5328A5F8E0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5FBA55-4A49-4A42-A9CB-272AD5B249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DA493BA-6083-4A37-AAE0-66B0931C20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D1159B-0F2C-4EBB-A5A3-BEDA0E213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FA6E-BAFF-4353-8706-4AC34D14E3E3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9591D3E-4BB3-457C-91E9-003D41D5B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7006300-6751-4665-BB38-DE6581AC7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D237-D252-4CFA-B8B5-C9684EE9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736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E954AE-9C64-4161-8162-723FB3BC7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B061060-25C0-4A50-816D-92C3613DD8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9B7B43D-BB0B-429C-82AA-757AB40B3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FA6E-BAFF-4353-8706-4AC34D14E3E3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4105A92-0428-47BD-A009-9CAB69FD8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A697095-55C8-43B8-A578-92AC143F1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D237-D252-4CFA-B8B5-C9684EE9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838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B7A4079-DDD5-4FC1-BBF0-59A1C1FE8E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649340D-78C0-43DD-9F88-A9861248DF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6FBA3F-1D96-4DF5-B1C3-FB86F7658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FA6E-BAFF-4353-8706-4AC34D14E3E3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BAAE41C-6712-48BF-924D-AB65785F0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5F9D493-7D6C-4D67-92DC-1C4F9271E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D237-D252-4CFA-B8B5-C9684EE9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98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D110F6-4152-46DC-8DA1-4362E2048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549F4B-B05A-45D0-A0B2-B09332D20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53A7ABC-661B-4951-87FB-8BD27A5A6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FA6E-BAFF-4353-8706-4AC34D14E3E3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1B4ACE-17A1-45CA-83E2-92CCAE484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C0FE0E-45C7-4205-B309-B6023DA5C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D237-D252-4CFA-B8B5-C9684EE9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8223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87829B-63CE-4E2E-B2D9-ECFFD5F74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1D3D5A9-A54D-4BB0-9126-392496B181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8FB51B-1F8A-4BE0-83A5-5209B3EDB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FA6E-BAFF-4353-8706-4AC34D14E3E3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5116D47-6FFF-478B-81ED-62D8CCD30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DF5081C-19D9-4941-9A25-748FA42EF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D237-D252-4CFA-B8B5-C9684EE9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634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CB7804-43B7-4CEF-A6EF-BA0DE27FC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295BEF-D076-4F16-B358-D90D6BFF74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0F75ED5-F0B2-4063-9C65-59F2E9A6E4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DB87E27-3266-401C-8675-2CCBDA2EC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FA6E-BAFF-4353-8706-4AC34D14E3E3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2CF4F79-7A3C-4515-93C1-149D69343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7EC2894-2D78-4F7F-B2BA-63F5AAECD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D237-D252-4CFA-B8B5-C9684EE9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614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651534-179C-4DA7-869E-0F517E66B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63B36F7-D156-493C-93EB-8F58A5C982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DB16886-66E2-4513-95B6-4456952B57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0209BC8-A3A4-4169-82C9-3AB83BF4A9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ED7F245-BA47-43E0-9B8B-8CF400D48D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3AF430D-DDC1-425F-8D54-52F423C91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FA6E-BAFF-4353-8706-4AC34D14E3E3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DCFED1E-4531-41E7-A6DB-619731AD9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D1F6412-DDFB-4229-A519-488855260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D237-D252-4CFA-B8B5-C9684EE9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494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814D70-02B1-43AF-9310-74825A73D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C7993D5-C378-419E-8A94-533533A3A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FA6E-BAFF-4353-8706-4AC34D14E3E3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E9E112B-6140-4840-8F3F-4B97DD7A6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2EF9B2C-8365-4F6B-A3D7-EC6F3C47C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D237-D252-4CFA-B8B5-C9684EE9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14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A960BDE-8A3E-4219-BDC6-A31796BE6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FA6E-BAFF-4353-8706-4AC34D14E3E3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5B7473E-4C9B-4B70-A7FB-395C0C486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B3A5F6E-2C9E-4222-996F-DB3AAF095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D237-D252-4CFA-B8B5-C9684EE9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5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61DEFF-118C-4840-A49E-B4A29D291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1D6AB2-7BB1-45CE-8B9B-F20F3864FA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B78D0AF-4CCC-4816-8F77-403E4318F1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DEF6E60-CD3E-4ABE-B2C0-375E50949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FA6E-BAFF-4353-8706-4AC34D14E3E3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132E220-33EC-47D1-AE29-6085F08E5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9792D1-FF07-4D13-9C0A-3692BBC84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D237-D252-4CFA-B8B5-C9684EE9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4644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757CC1-9CBC-47A4-B831-98393E3BE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22C3DD2-5D35-401E-890C-E9A4DF3A65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282D41D-B70F-42DE-8253-85B5D1508E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802D6F9-5A08-479B-B031-1D85F64AE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FA6E-BAFF-4353-8706-4AC34D14E3E3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9B86078-B6B6-4374-BF8F-2A9E62B0C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5B581C1-74EB-45F9-9B18-7F4847253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D237-D252-4CFA-B8B5-C9684EE9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180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E98F5C-07E1-4FB7-BFE9-069E14387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29F5677-0190-48F6-BB25-439F71E9C2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5B4103-5E13-40BE-9636-D9D3A12B8D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DFA6E-BAFF-4353-8706-4AC34D14E3E3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AA534BE-9B0E-4B1E-BA3C-FCC9C03E3A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A1FBBF9-B68A-4125-B92F-BBE159890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4D237-D252-4CFA-B8B5-C9684EE9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194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2F3AF2-C752-4773-8091-9D5E507F62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321" y="1273629"/>
            <a:ext cx="10989129" cy="3241222"/>
          </a:xfrm>
        </p:spPr>
        <p:txBody>
          <a:bodyPr>
            <a:no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itchFamily="18" charset="0"/>
              </a:rPr>
              <a:t>ФГБОУ ВО </a:t>
            </a:r>
            <a:r>
              <a:rPr lang="ru-RU" sz="2000" b="1" dirty="0" err="1">
                <a:latin typeface="Times New Roman" panose="02020603050405020304" pitchFamily="18" charset="0"/>
                <a:cs typeface="Times New Roman" pitchFamily="18" charset="0"/>
              </a:rPr>
              <a:t>ДонГМУ</a:t>
            </a:r>
            <a:r>
              <a:rPr lang="ru-RU" sz="2000" b="1" dirty="0">
                <a:latin typeface="Times New Roman" panose="02020603050405020304" pitchFamily="18" charset="0"/>
                <a:cs typeface="Times New Roman" pitchFamily="18" charset="0"/>
              </a:rPr>
              <a:t> Минздрава России</a:t>
            </a:r>
            <a:br>
              <a:rPr lang="ru-RU" sz="2000" b="1" dirty="0"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itchFamily="18" charset="0"/>
              </a:rPr>
              <a:t>Кафедра педиатрии №1</a:t>
            </a:r>
            <a:br>
              <a:rPr lang="ru-RU" sz="2000" b="1" dirty="0">
                <a:latin typeface="Times New Roman" panose="02020603050405020304" pitchFamily="18" charset="0"/>
                <a:cs typeface="Times New Roman" pitchFamily="18" charset="0"/>
              </a:rPr>
            </a:br>
            <a:br>
              <a:rPr lang="ru-RU" sz="2000" b="1" dirty="0">
                <a:latin typeface="Times New Roman" panose="02020603050405020304" pitchFamily="18" charset="0"/>
                <a:cs typeface="Times New Roman" pitchFamily="18" charset="0"/>
              </a:rPr>
            </a:br>
            <a:br>
              <a:rPr lang="ru-RU" sz="2400" b="1" dirty="0">
                <a:latin typeface="Times New Roman" panose="02020603050405020304" pitchFamily="18" charset="0"/>
                <a:cs typeface="Times New Roman" pitchFamily="18" charset="0"/>
              </a:rPr>
            </a:br>
            <a:br>
              <a:rPr lang="ru-RU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28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Частота и характер аномалий желчного пузыря у детей с инфекционным мононуклеозом по данным УЗИ</a:t>
            </a:r>
            <a:br>
              <a:rPr lang="ru-RU" sz="28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74FE660-7110-49D9-B6F3-765392CCE6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0293" y="5290457"/>
            <a:ext cx="10891157" cy="979713"/>
          </a:xfrm>
        </p:spPr>
        <p:txBody>
          <a:bodyPr>
            <a:normAutofit fontScale="775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Выполнили:</a:t>
            </a:r>
          </a:p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д.м.н., проф., доцент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кафеды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педиатрии №1 Пшеничная Е. В., </a:t>
            </a:r>
          </a:p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аспирант кафедры педиатрии №1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Лепихова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Л. П.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03044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B8DD08-8D0E-43CC-9FCA-1E8E976E8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186" y="365125"/>
            <a:ext cx="10847614" cy="835025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sz="3600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-образная деформация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бъект 9">
            <a:extLst>
              <a:ext uri="{FF2B5EF4-FFF2-40B4-BE49-F238E27FC236}">
                <a16:creationId xmlns:a16="http://schemas.microsoft.com/office/drawing/2014/main" id="{79CDE4B1-ABB3-4CBF-BBA5-102CB0A642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967" y="2299450"/>
            <a:ext cx="5388033" cy="4351338"/>
          </a:xfrm>
        </p:spPr>
        <p:txBody>
          <a:bodyPr/>
          <a:lstStyle/>
          <a:p>
            <a:pPr marL="0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92E9680-D4CB-4DA6-B3A4-FEBF5A938C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919" y="2503032"/>
            <a:ext cx="9956147" cy="328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650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6D91AF-02FB-4734-B27F-DF4FCEA37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Неполная перегородка шейки, тела ЖП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3CBC6D5E-E1CF-4DCD-8492-2A5D0C850D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182" y="2145216"/>
            <a:ext cx="6011636" cy="3869838"/>
          </a:xfrm>
        </p:spPr>
      </p:pic>
    </p:spTree>
    <p:extLst>
      <p:ext uri="{BB962C8B-B14F-4D97-AF65-F5344CB8AC3E}">
        <p14:creationId xmlns:p14="http://schemas.microsoft.com/office/powerpoint/2010/main" val="3665644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5A5350-ED58-4C77-857A-D9D2C33D6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61596"/>
          </a:xfrm>
        </p:spPr>
        <p:txBody>
          <a:bodyPr>
            <a:normAutofit/>
          </a:bodyPr>
          <a:lstStyle/>
          <a:p>
            <a:pPr algn="ctr"/>
            <a:r>
              <a:rPr lang="ru-RU" sz="36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Перегиб или перетяжки ЖП</a:t>
            </a: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0EB212-59D5-43DF-8D8E-697EAD1F0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79913"/>
            <a:ext cx="5257800" cy="3597049"/>
          </a:xfrm>
        </p:spPr>
        <p:txBody>
          <a:bodyPr/>
          <a:lstStyle/>
          <a:p>
            <a:pPr marL="0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469A0E6-9240-4F6D-8A1E-1018851E2C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540" y="2462212"/>
            <a:ext cx="8228919" cy="3406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2867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C99FB1-07C6-4547-8181-C92563846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Аномалии развития желчного пузыря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BA69D5-88C5-4852-9076-4C1D5DC7A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49335"/>
            <a:ext cx="10515600" cy="3327627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ru-RU" sz="2400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 данном исследовании не выявлено редких форм аномалий количества, размеров и положения желчного пузыря. 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ru-RU" sz="2400" dirty="0">
              <a:solidFill>
                <a:srgbClr val="21252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400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Основной акцент в исследовании сделан на аномалиях формы, что объясняется их более высокой частотой.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0526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B8A3C6-C38C-4960-8312-C171F3686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50826"/>
            <a:ext cx="10820400" cy="1047296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Результаты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6B2A86-2322-4C38-BF19-2A49C5A867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73729"/>
            <a:ext cx="10725150" cy="444137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ru-RU" sz="20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Связь ИМ и патологии ЖП:</a:t>
            </a:r>
            <a:r>
              <a:rPr lang="ru-RU" sz="2000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Высокая частота дисфункций и воспалительных процессов в желчевыводящей системе у детей с ИМ указывает на системное влияние вирусной инфекции на гепатобилиарную систему.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ru-RU" sz="2000" b="0" i="0" dirty="0">
              <a:solidFill>
                <a:srgbClr val="212529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0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Роль деформаций:</a:t>
            </a:r>
            <a:r>
              <a:rPr lang="ru-RU" sz="2000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Отмечена высокая распространенность различных деформаций желчного пузыря (загибы, перетяжки, перегородки). Эти аномалии могут способствовать нарушению оттока желчи, застою желчи, что, в свою очередь, является предрасполагающим фактором для развития воспалительных процессов (холециститы, холангиты).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ru-RU" sz="2000" b="0" i="0" dirty="0">
              <a:solidFill>
                <a:srgbClr val="212529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0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Практическое значение:</a:t>
            </a:r>
            <a:r>
              <a:rPr lang="ru-RU" sz="2000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Полученные данные подчеркивают необходимость проведения УЗИ желчевыводящей системы всем детям с диагностированным ИМ, особенно при наличии симптомов, указывающих на вовлечение ГБС.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26443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04A33B-8304-4C06-9C9B-B357141F0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246" y="389619"/>
            <a:ext cx="10643507" cy="9901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36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орреляция между ИМ и частотой патологии ЖВП</a:t>
            </a:r>
            <a:br>
              <a:rPr lang="ru-RU" b="1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</a:b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DE6C6D7-5286-41DD-956D-BF709CB22E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5107654"/>
              </p:ext>
            </p:extLst>
          </p:nvPr>
        </p:nvGraphicFramePr>
        <p:xfrm>
          <a:off x="838200" y="1825624"/>
          <a:ext cx="10515600" cy="45670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160981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0ACC3C-4841-4C60-8A4F-A8AC56CF5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543" y="365125"/>
            <a:ext cx="10929257" cy="884011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Выводы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32240A-F8DE-45F3-BB59-600C9D71A3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679" y="2220686"/>
            <a:ext cx="10823121" cy="3956277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ru-RU" sz="2000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ИМ у детей ассоциирован с повышенным риском развития дисфункций и воспалительных заболеваний желчевыводящей системы.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000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Наиболее частыми патологиями, выявляемыми при УЗИ у детей с ИМ, являются различные формы деформаций желчного пузыря (загибы, перетяжки, перегородки), достигающие высокой частоты.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000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Данные исследования подчеркивают важность включения УЗИ желчевыводящей системы в комплексное обследование детей с инфекционным мононуклеозом для своевременного выявления и коррекции выявленных нарушений, что позволяет предотвратить прогрессирование патологии.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98498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A970B9-0B3B-453D-BA52-97A7E27AC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10304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200789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42E5AD-CB5E-4838-8306-A770E9A2D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050" y="365126"/>
            <a:ext cx="10953750" cy="875846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Актуальность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341E1D-60F2-4D68-9B49-6CED75BDD7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2114550"/>
            <a:ext cx="10953750" cy="4533446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20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Инфекционный мононуклеоз (ИМ), вызванный вирусом Эпштейна-Барр (ВЭБ), представляет собой нозологическую единицу, характеризующуюся широким спектром клинических проявлений.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20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ВЭБ-инфекция может оказывать </a:t>
            </a:r>
            <a:r>
              <a:rPr lang="ru-RU" sz="2200" i="0" dirty="0" err="1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мультисистемное</a:t>
            </a:r>
            <a:r>
              <a:rPr lang="ru-RU" sz="220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воздействие, включая существенное влияние на гепатобилиарную систему (ГБС).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20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Желчевыводящая система является критически важным компонентом пищеварительного тракта.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20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Нарушения ее функций (дисфункции) или возникновение воспалительных процессов (холангиты, холециститы) ассоциированы с развитием серьезных нарушений состояния здоровья.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20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 педиатрической практике клинические проявления ИМ у детей зачастую отличаются от классической картины и могут включать субклинические или атипичные поражения внутренних органов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20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Ультразвуковое исследование (УЗИ) является доступным, неинвазивным и объективно высокоинформативным методом для оценки морфофункционального состояния ГБС.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1805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19B082-5E67-4733-BBB7-4547CD1E5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867"/>
            <a:ext cx="10515600" cy="943655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исследования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38FF49-4D3A-41CA-AE06-95438E57E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1653" y="3028951"/>
            <a:ext cx="10768693" cy="3118756"/>
          </a:xfrm>
        </p:spPr>
        <p:txBody>
          <a:bodyPr>
            <a:normAutofit/>
          </a:bodyPr>
          <a:lstStyle/>
          <a:p>
            <a:pPr algn="just"/>
            <a:r>
              <a:rPr lang="ru-RU" sz="200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Изучение и систематизация особенностей патоморфологических изменений и функциональных нарушений желчевыводящей системы у детей с инфекционным мононуклеозом, выявленных посредством ультразвукового исследования.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327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59C134-599C-4070-9A28-66DD5A2C8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914" y="403453"/>
            <a:ext cx="10588171" cy="1017133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методы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53EB76B-879B-42C8-875A-A26FB8E968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5236" y="2449286"/>
            <a:ext cx="11141527" cy="3820886"/>
          </a:xfrm>
        </p:spPr>
        <p:txBody>
          <a:bodyPr>
            <a:norm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Обследовано 122 ребенка с ИМ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7DADCA66-388F-4BE2-BCB7-6CA9EC3207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30940"/>
              </p:ext>
            </p:extLst>
          </p:nvPr>
        </p:nvGraphicFramePr>
        <p:xfrm>
          <a:off x="710293" y="3077936"/>
          <a:ext cx="10515600" cy="2530928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7028877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66375988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73749691"/>
                    </a:ext>
                  </a:extLst>
                </a:gridCol>
              </a:tblGrid>
              <a:tr h="970984"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Частота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Процент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443767232"/>
                  </a:ext>
                </a:extLst>
              </a:tr>
              <a:tr h="779972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мужской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67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54,9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100276835"/>
                  </a:ext>
                </a:extLst>
              </a:tr>
              <a:tr h="779972"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женский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55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45,1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390562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9422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19ABE2-9433-4018-BE7A-57D0DC790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435" y="1113611"/>
            <a:ext cx="11327130" cy="64237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наблюдением находилось</a:t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A31553F-2DC6-4D91-8663-A3EAC83597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 flipV="1">
            <a:off x="677636" y="5698670"/>
            <a:ext cx="45719" cy="45719"/>
          </a:xfrm>
        </p:spPr>
        <p:txBody>
          <a:bodyPr>
            <a:normAutofit fontScale="25000" lnSpcReduction="20000"/>
          </a:bodyPr>
          <a:lstStyle/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FC5D302A-CBD1-4960-A2E7-44A2C212CB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51735503"/>
              </p:ext>
            </p:extLst>
          </p:nvPr>
        </p:nvGraphicFramePr>
        <p:xfrm>
          <a:off x="813571" y="1526721"/>
          <a:ext cx="10564858" cy="4914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81339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C9906A-874B-4040-BBE2-448D7B7F6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230867"/>
            <a:ext cx="10782300" cy="900339"/>
          </a:xfrm>
        </p:spPr>
        <p:txBody>
          <a:bodyPr>
            <a:normAutofit/>
          </a:bodyPr>
          <a:lstStyle/>
          <a:p>
            <a:pPr algn="ctr"/>
            <a:r>
              <a:rPr lang="ru-RU" sz="32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Метод исследования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22F5F50-B8A4-493E-B4EC-1D137495068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13039" y="2905325"/>
            <a:ext cx="10365921" cy="221599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Основным методом лучевой диагностики гепатобилиарной системы (ГБС) являлось ультразвуковое исследование (УЗИ), выполненное на аппарате высокого разрешения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Sono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Scape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S 8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exp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Аппарат был оборудован двумя видами ультразвуковых датчиков –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конвексный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датчик частотой 5–6 МГц (идеален для глубокого проникновения сигнала и осмотра больших объемов тканей, удобен для осмотра глубоко расположенных органов: печень, поджелудочная железа) и линейный датчик частотой 9–16 МГц (используется для поверхностного исследования мелких структур и деталей: желчный пузырь, желчные протоки, локальные образования в печени)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8085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41C31C-E244-4C40-BCD7-C3B58F6D3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Распределение по патологиям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531F88C2-0AAD-42A1-AA8F-286059BD75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5563291"/>
              </p:ext>
            </p:extLst>
          </p:nvPr>
        </p:nvGraphicFramePr>
        <p:xfrm>
          <a:off x="612321" y="2323646"/>
          <a:ext cx="10829925" cy="3889376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701597">
                  <a:extLst>
                    <a:ext uri="{9D8B030D-6E8A-4147-A177-3AD203B41FA5}">
                      <a16:colId xmlns:a16="http://schemas.microsoft.com/office/drawing/2014/main" val="1726106359"/>
                    </a:ext>
                  </a:extLst>
                </a:gridCol>
                <a:gridCol w="3564164">
                  <a:extLst>
                    <a:ext uri="{9D8B030D-6E8A-4147-A177-3AD203B41FA5}">
                      <a16:colId xmlns:a16="http://schemas.microsoft.com/office/drawing/2014/main" val="4176822109"/>
                    </a:ext>
                  </a:extLst>
                </a:gridCol>
                <a:gridCol w="3564164">
                  <a:extLst>
                    <a:ext uri="{9D8B030D-6E8A-4147-A177-3AD203B41FA5}">
                      <a16:colId xmlns:a16="http://schemas.microsoft.com/office/drawing/2014/main" val="3424459022"/>
                    </a:ext>
                  </a:extLst>
                </a:gridCol>
              </a:tblGrid>
              <a:tr h="1395880"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Дети с дисфункциями желчевыводящей системы 37 детей (30%)</a:t>
                      </a:r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Дети с воспалительными заболеваниями желчных путей 28 детей (23%)</a:t>
                      </a:r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Дети, с минимальными или транзиторными изменениями в </a:t>
                      </a: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билиарных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ферментах – 56 детей (46%)</a:t>
                      </a:r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256758"/>
                  </a:ext>
                </a:extLst>
              </a:tr>
              <a:tr h="751628">
                <a:tc>
                  <a:txBody>
                    <a:bodyPr/>
                    <a:lstStyle/>
                    <a:p>
                      <a:pPr algn="just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</a:rPr>
                        <a:t>ДЖВП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</a:rPr>
                        <a:t>гипо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</a:rPr>
                        <a:t>- или гиперкинетического типа – 30%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Некалькулезный</a:t>
                      </a:r>
                      <a:r>
                        <a:rPr lang="ru-RU" sz="1800" b="0" kern="1200" dirty="0">
                          <a:solidFill>
                            <a:schemeClr val="dk1"/>
                          </a:solidFill>
                          <a:effectLst/>
                        </a:rPr>
                        <a:t> холецистит -  8%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0719933"/>
                  </a:ext>
                </a:extLst>
              </a:tr>
              <a:tr h="435467">
                <a:tc>
                  <a:txBody>
                    <a:bodyPr/>
                    <a:lstStyle/>
                    <a:p>
                      <a:pPr algn="just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Калькулезный холецистит - 0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1058501"/>
                  </a:ext>
                </a:extLst>
              </a:tr>
              <a:tr h="435467">
                <a:tc>
                  <a:txBody>
                    <a:bodyPr/>
                    <a:lstStyle/>
                    <a:p>
                      <a:pPr algn="just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Холангит – 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3249477"/>
                  </a:ext>
                </a:extLst>
              </a:tr>
              <a:tr h="435467">
                <a:tc>
                  <a:txBody>
                    <a:bodyPr/>
                    <a:lstStyle/>
                    <a:p>
                      <a:pPr algn="just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err="1"/>
                        <a:t>Холецистохолангит</a:t>
                      </a:r>
                      <a:r>
                        <a:rPr lang="ru-RU" dirty="0"/>
                        <a:t> – 11%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810351"/>
                  </a:ext>
                </a:extLst>
              </a:tr>
              <a:tr h="435467">
                <a:tc>
                  <a:txBody>
                    <a:bodyPr/>
                    <a:lstStyle/>
                    <a:p>
                      <a:pPr algn="just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0842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0579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827041-4327-4758-9C22-1D7581681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400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Особенности структуры ЖП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Объект 10">
            <a:extLst>
              <a:ext uri="{FF2B5EF4-FFF2-40B4-BE49-F238E27FC236}">
                <a16:creationId xmlns:a16="http://schemas.microsoft.com/office/drawing/2014/main" id="{5CEBBEF6-8AD8-42DD-8D97-C6EEF82380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9210127"/>
              </p:ext>
            </p:extLst>
          </p:nvPr>
        </p:nvGraphicFramePr>
        <p:xfrm>
          <a:off x="1085850" y="1469571"/>
          <a:ext cx="9633860" cy="510268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2408465">
                  <a:extLst>
                    <a:ext uri="{9D8B030D-6E8A-4147-A177-3AD203B41FA5}">
                      <a16:colId xmlns:a16="http://schemas.microsoft.com/office/drawing/2014/main" val="1048969648"/>
                    </a:ext>
                  </a:extLst>
                </a:gridCol>
                <a:gridCol w="2408465">
                  <a:extLst>
                    <a:ext uri="{9D8B030D-6E8A-4147-A177-3AD203B41FA5}">
                      <a16:colId xmlns:a16="http://schemas.microsoft.com/office/drawing/2014/main" val="1953842084"/>
                    </a:ext>
                  </a:extLst>
                </a:gridCol>
                <a:gridCol w="2408465">
                  <a:extLst>
                    <a:ext uri="{9D8B030D-6E8A-4147-A177-3AD203B41FA5}">
                      <a16:colId xmlns:a16="http://schemas.microsoft.com/office/drawing/2014/main" val="2717932941"/>
                    </a:ext>
                  </a:extLst>
                </a:gridCol>
                <a:gridCol w="2408465">
                  <a:extLst>
                    <a:ext uri="{9D8B030D-6E8A-4147-A177-3AD203B41FA5}">
                      <a16:colId xmlns:a16="http://schemas.microsoft.com/office/drawing/2014/main" val="4189758531"/>
                    </a:ext>
                  </a:extLst>
                </a:gridCol>
              </a:tblGrid>
              <a:tr h="616123">
                <a:tc>
                  <a:txBody>
                    <a:bodyPr/>
                    <a:lstStyle/>
                    <a:p>
                      <a:pPr algn="l"/>
                      <a:r>
                        <a:rPr lang="ru-RU" sz="1500" b="1" dirty="0">
                          <a:effectLst/>
                        </a:rPr>
                        <a:t>№</a:t>
                      </a:r>
                    </a:p>
                  </a:txBody>
                  <a:tcPr marL="81275" marR="81275" marT="37512" marB="3751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 b="1">
                          <a:effectLst/>
                        </a:rPr>
                        <a:t>Деформации желчного пузыря</a:t>
                      </a:r>
                    </a:p>
                  </a:txBody>
                  <a:tcPr marL="81275" marR="81275" marT="37512" marB="3751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 b="1">
                          <a:effectLst/>
                        </a:rPr>
                        <a:t>Абс.</a:t>
                      </a:r>
                    </a:p>
                  </a:txBody>
                  <a:tcPr marL="81275" marR="81275" marT="37512" marB="3751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 b="1">
                          <a:effectLst/>
                        </a:rPr>
                        <a:t>% (от </a:t>
                      </a:r>
                      <a:r>
                        <a:rPr lang="en-US" sz="1500" b="1">
                          <a:effectLst/>
                        </a:rPr>
                        <a:t>n=122)</a:t>
                      </a:r>
                    </a:p>
                  </a:txBody>
                  <a:tcPr marL="81275" marR="81275" marT="37512" marB="37512" anchor="ctr"/>
                </a:tc>
                <a:extLst>
                  <a:ext uri="{0D108BD9-81ED-4DB2-BD59-A6C34878D82A}">
                    <a16:rowId xmlns:a16="http://schemas.microsoft.com/office/drawing/2014/main" val="1785036416"/>
                  </a:ext>
                </a:extLst>
              </a:tr>
              <a:tr h="351486">
                <a:tc>
                  <a:txBody>
                    <a:bodyPr/>
                    <a:lstStyle/>
                    <a:p>
                      <a:pPr algn="l"/>
                      <a:r>
                        <a:rPr lang="ru-RU" sz="1500" dirty="0">
                          <a:effectLst/>
                        </a:rPr>
                        <a:t>1</a:t>
                      </a:r>
                    </a:p>
                  </a:txBody>
                  <a:tcPr marL="81275" marR="81275" marT="37512" marB="3751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effectLst/>
                        </a:rPr>
                        <a:t>Загибы</a:t>
                      </a:r>
                    </a:p>
                  </a:txBody>
                  <a:tcPr marL="81275" marR="81275" marT="37512" marB="3751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effectLst/>
                        </a:rPr>
                        <a:t>62</a:t>
                      </a:r>
                    </a:p>
                  </a:txBody>
                  <a:tcPr marL="81275" marR="81275" marT="37512" marB="3751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>
                          <a:effectLst/>
                        </a:rPr>
                        <a:t>50,8</a:t>
                      </a:r>
                      <a:endParaRPr lang="ru-RU" sz="1500">
                        <a:effectLst/>
                      </a:endParaRPr>
                    </a:p>
                  </a:txBody>
                  <a:tcPr marL="81275" marR="81275" marT="37512" marB="37512" anchor="ctr"/>
                </a:tc>
                <a:extLst>
                  <a:ext uri="{0D108BD9-81ED-4DB2-BD59-A6C34878D82A}">
                    <a16:rowId xmlns:a16="http://schemas.microsoft.com/office/drawing/2014/main" val="108035669"/>
                  </a:ext>
                </a:extLst>
              </a:tr>
              <a:tr h="616123"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effectLst/>
                        </a:rPr>
                        <a:t>2</a:t>
                      </a:r>
                    </a:p>
                  </a:txBody>
                  <a:tcPr marL="81275" marR="81275" marT="37512" marB="3751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effectLst/>
                        </a:rPr>
                        <a:t>Загибы в сочетании с неполной перегородкой</a:t>
                      </a:r>
                    </a:p>
                  </a:txBody>
                  <a:tcPr marL="81275" marR="81275" marT="37512" marB="3751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>
                          <a:effectLst/>
                        </a:rPr>
                        <a:t>10</a:t>
                      </a:r>
                    </a:p>
                  </a:txBody>
                  <a:tcPr marL="81275" marR="81275" marT="37512" marB="3751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>
                          <a:effectLst/>
                        </a:rPr>
                        <a:t>8,2</a:t>
                      </a:r>
                      <a:endParaRPr lang="ru-RU" sz="1500">
                        <a:effectLst/>
                      </a:endParaRPr>
                    </a:p>
                  </a:txBody>
                  <a:tcPr marL="81275" marR="81275" marT="37512" marB="37512" anchor="ctr"/>
                </a:tc>
                <a:extLst>
                  <a:ext uri="{0D108BD9-81ED-4DB2-BD59-A6C34878D82A}">
                    <a16:rowId xmlns:a16="http://schemas.microsoft.com/office/drawing/2014/main" val="275671107"/>
                  </a:ext>
                </a:extLst>
              </a:tr>
              <a:tr h="351486"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effectLst/>
                        </a:rPr>
                        <a:t>3</a:t>
                      </a:r>
                    </a:p>
                  </a:txBody>
                  <a:tcPr marL="81275" marR="81275" marT="37512" marB="3751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effectLst/>
                        </a:rPr>
                        <a:t>Перетяжка (перетяжки)</a:t>
                      </a:r>
                    </a:p>
                  </a:txBody>
                  <a:tcPr marL="81275" marR="81275" marT="37512" marB="3751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>
                          <a:effectLst/>
                        </a:rPr>
                        <a:t>52</a:t>
                      </a:r>
                    </a:p>
                  </a:txBody>
                  <a:tcPr marL="81275" marR="81275" marT="37512" marB="3751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>
                          <a:effectLst/>
                        </a:rPr>
                        <a:t>42,6</a:t>
                      </a:r>
                      <a:endParaRPr lang="ru-RU" sz="1500">
                        <a:effectLst/>
                      </a:endParaRPr>
                    </a:p>
                  </a:txBody>
                  <a:tcPr marL="81275" marR="81275" marT="37512" marB="37512" anchor="ctr"/>
                </a:tc>
                <a:extLst>
                  <a:ext uri="{0D108BD9-81ED-4DB2-BD59-A6C34878D82A}">
                    <a16:rowId xmlns:a16="http://schemas.microsoft.com/office/drawing/2014/main" val="681419144"/>
                  </a:ext>
                </a:extLst>
              </a:tr>
              <a:tr h="616123"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effectLst/>
                        </a:rPr>
                        <a:t>4</a:t>
                      </a:r>
                    </a:p>
                  </a:txBody>
                  <a:tcPr marL="81275" marR="81275" marT="37512" marB="3751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effectLst/>
                        </a:rPr>
                        <a:t>Неполная перегородка (перегородки)</a:t>
                      </a:r>
                    </a:p>
                  </a:txBody>
                  <a:tcPr marL="81275" marR="81275" marT="37512" marB="3751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>
                          <a:effectLst/>
                        </a:rPr>
                        <a:t>39</a:t>
                      </a:r>
                    </a:p>
                  </a:txBody>
                  <a:tcPr marL="81275" marR="81275" marT="37512" marB="3751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>
                          <a:effectLst/>
                        </a:rPr>
                        <a:t>32,0</a:t>
                      </a:r>
                      <a:endParaRPr lang="ru-RU" sz="1500">
                        <a:effectLst/>
                      </a:endParaRPr>
                    </a:p>
                  </a:txBody>
                  <a:tcPr marL="81275" marR="81275" marT="37512" marB="37512" anchor="ctr"/>
                </a:tc>
                <a:extLst>
                  <a:ext uri="{0D108BD9-81ED-4DB2-BD59-A6C34878D82A}">
                    <a16:rowId xmlns:a16="http://schemas.microsoft.com/office/drawing/2014/main" val="277010747"/>
                  </a:ext>
                </a:extLst>
              </a:tr>
              <a:tr h="880758"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effectLst/>
                        </a:rPr>
                        <a:t>5</a:t>
                      </a:r>
                    </a:p>
                  </a:txBody>
                  <a:tcPr marL="81275" marR="81275" marT="37512" marB="3751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effectLst/>
                        </a:rPr>
                        <a:t>Множественные перетяжки в сочетании с перегородками</a:t>
                      </a:r>
                    </a:p>
                  </a:txBody>
                  <a:tcPr marL="81275" marR="81275" marT="37512" marB="3751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>
                          <a:effectLst/>
                        </a:rPr>
                        <a:t>49</a:t>
                      </a:r>
                    </a:p>
                  </a:txBody>
                  <a:tcPr marL="81275" marR="81275" marT="37512" marB="3751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>
                          <a:effectLst/>
                        </a:rPr>
                        <a:t>40,2</a:t>
                      </a:r>
                      <a:endParaRPr lang="ru-RU" sz="1500">
                        <a:effectLst/>
                      </a:endParaRPr>
                    </a:p>
                  </a:txBody>
                  <a:tcPr marL="81275" marR="81275" marT="37512" marB="37512" anchor="ctr"/>
                </a:tc>
                <a:extLst>
                  <a:ext uri="{0D108BD9-81ED-4DB2-BD59-A6C34878D82A}">
                    <a16:rowId xmlns:a16="http://schemas.microsoft.com/office/drawing/2014/main" val="4040718337"/>
                  </a:ext>
                </a:extLst>
              </a:tr>
              <a:tr h="351486"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effectLst/>
                        </a:rPr>
                        <a:t>6</a:t>
                      </a:r>
                    </a:p>
                  </a:txBody>
                  <a:tcPr marL="81275" marR="81275" marT="37512" marB="3751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>
                          <a:effectLst/>
                        </a:rPr>
                        <a:t>S-</a:t>
                      </a:r>
                      <a:r>
                        <a:rPr lang="ru-RU" sz="1500">
                          <a:effectLst/>
                        </a:rPr>
                        <a:t>образная деформация</a:t>
                      </a:r>
                    </a:p>
                  </a:txBody>
                  <a:tcPr marL="81275" marR="81275" marT="37512" marB="3751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>
                          <a:effectLst/>
                        </a:rPr>
                        <a:t>28</a:t>
                      </a:r>
                    </a:p>
                  </a:txBody>
                  <a:tcPr marL="81275" marR="81275" marT="37512" marB="3751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>
                          <a:effectLst/>
                        </a:rPr>
                        <a:t>23,0</a:t>
                      </a:r>
                      <a:endParaRPr lang="ru-RU" sz="1500">
                        <a:effectLst/>
                      </a:endParaRPr>
                    </a:p>
                  </a:txBody>
                  <a:tcPr marL="81275" marR="81275" marT="37512" marB="37512" anchor="ctr"/>
                </a:tc>
                <a:extLst>
                  <a:ext uri="{0D108BD9-81ED-4DB2-BD59-A6C34878D82A}">
                    <a16:rowId xmlns:a16="http://schemas.microsoft.com/office/drawing/2014/main" val="1470555459"/>
                  </a:ext>
                </a:extLst>
              </a:tr>
              <a:tr h="351486"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effectLst/>
                        </a:rPr>
                        <a:t>7</a:t>
                      </a:r>
                    </a:p>
                  </a:txBody>
                  <a:tcPr marL="81275" marR="81275" marT="37512" marB="3751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effectLst/>
                        </a:rPr>
                        <a:t>Киста</a:t>
                      </a:r>
                    </a:p>
                  </a:txBody>
                  <a:tcPr marL="81275" marR="81275" marT="37512" marB="3751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>
                          <a:effectLst/>
                        </a:rPr>
                        <a:t>6</a:t>
                      </a:r>
                    </a:p>
                  </a:txBody>
                  <a:tcPr marL="81275" marR="81275" marT="37512" marB="3751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>
                          <a:effectLst/>
                        </a:rPr>
                        <a:t>4,9</a:t>
                      </a:r>
                      <a:endParaRPr lang="ru-RU" sz="1500">
                        <a:effectLst/>
                      </a:endParaRPr>
                    </a:p>
                  </a:txBody>
                  <a:tcPr marL="81275" marR="81275" marT="37512" marB="37512" anchor="ctr"/>
                </a:tc>
                <a:extLst>
                  <a:ext uri="{0D108BD9-81ED-4DB2-BD59-A6C34878D82A}">
                    <a16:rowId xmlns:a16="http://schemas.microsoft.com/office/drawing/2014/main" val="3527812542"/>
                  </a:ext>
                </a:extLst>
              </a:tr>
              <a:tr h="351486"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effectLst/>
                        </a:rPr>
                        <a:t>8</a:t>
                      </a:r>
                    </a:p>
                  </a:txBody>
                  <a:tcPr marL="81275" marR="81275" marT="37512" marB="3751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effectLst/>
                        </a:rPr>
                        <a:t>Неполное удвоение</a:t>
                      </a:r>
                    </a:p>
                  </a:txBody>
                  <a:tcPr marL="81275" marR="81275" marT="37512" marB="3751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>
                          <a:effectLst/>
                        </a:rPr>
                        <a:t>5</a:t>
                      </a:r>
                    </a:p>
                  </a:txBody>
                  <a:tcPr marL="81275" marR="81275" marT="37512" marB="3751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>
                          <a:effectLst/>
                        </a:rPr>
                        <a:t>4,1</a:t>
                      </a:r>
                      <a:endParaRPr lang="ru-RU" sz="1500">
                        <a:effectLst/>
                      </a:endParaRPr>
                    </a:p>
                  </a:txBody>
                  <a:tcPr marL="81275" marR="81275" marT="37512" marB="37512" anchor="ctr"/>
                </a:tc>
                <a:extLst>
                  <a:ext uri="{0D108BD9-81ED-4DB2-BD59-A6C34878D82A}">
                    <a16:rowId xmlns:a16="http://schemas.microsoft.com/office/drawing/2014/main" val="2977365051"/>
                  </a:ext>
                </a:extLst>
              </a:tr>
              <a:tr h="616123"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effectLst/>
                        </a:rPr>
                        <a:t>9</a:t>
                      </a:r>
                    </a:p>
                  </a:txBody>
                  <a:tcPr marL="81275" marR="81275" marT="37512" marB="3751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effectLst/>
                        </a:rPr>
                        <a:t>Клапанная деформация шейки</a:t>
                      </a:r>
                    </a:p>
                  </a:txBody>
                  <a:tcPr marL="81275" marR="81275" marT="37512" marB="3751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>
                          <a:effectLst/>
                        </a:rPr>
                        <a:t>8</a:t>
                      </a:r>
                    </a:p>
                  </a:txBody>
                  <a:tcPr marL="81275" marR="81275" marT="37512" marB="3751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>
                          <a:effectLst/>
                        </a:rPr>
                        <a:t>6,6</a:t>
                      </a:r>
                      <a:endParaRPr lang="ru-RU" sz="1500" dirty="0">
                        <a:effectLst/>
                      </a:endParaRPr>
                    </a:p>
                  </a:txBody>
                  <a:tcPr marL="81275" marR="81275" marT="37512" marB="37512" anchor="ctr"/>
                </a:tc>
                <a:extLst>
                  <a:ext uri="{0D108BD9-81ED-4DB2-BD59-A6C34878D82A}">
                    <a16:rowId xmlns:a16="http://schemas.microsoft.com/office/drawing/2014/main" val="602334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7487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1D802B-C98E-4449-B6A0-F899B7DD4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b="1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Особенности структуры ЖП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F91751-2D15-411E-88A2-166845E332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693" y="1796143"/>
            <a:ext cx="10872107" cy="4808764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ru-RU" sz="220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 ходе </a:t>
            </a:r>
            <a:r>
              <a:rPr lang="ru-RU" sz="2200" i="0" dirty="0" err="1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эхографического</a:t>
            </a:r>
            <a:r>
              <a:rPr lang="ru-RU" sz="220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мониторинга 122 пациентов с инфекционным мононуклеозом нами был выявлен широкий спектр анатомических деформаций желчного пузыря. Суммарное количество зарегистрированных деформаций (259) превышает общее число детей (122), что указывает на наличие множественных деформаций у части пациентов.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20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Наиболее часто выявляемыми структурными аномалиями являются: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20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Загибы, присутствующие у </a:t>
            </a:r>
            <a:r>
              <a:rPr lang="ru-RU" sz="2200" i="0" dirty="0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50,8</a:t>
            </a:r>
            <a:r>
              <a:rPr lang="ru-RU" sz="220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% детей.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20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Перетяжки различной степени выраженности, отмечающиеся у </a:t>
            </a:r>
            <a:r>
              <a:rPr lang="ru-RU" sz="2200" i="0" dirty="0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42,6</a:t>
            </a:r>
            <a:r>
              <a:rPr lang="ru-RU" sz="220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% пациентов.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20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Неполные перегородки (</a:t>
            </a:r>
            <a:r>
              <a:rPr lang="ru-RU" sz="2200" i="0" dirty="0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32,0</a:t>
            </a:r>
            <a:r>
              <a:rPr lang="ru-RU" sz="220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%) и их комбинации с множественными перетяжками (</a:t>
            </a:r>
            <a:r>
              <a:rPr lang="ru-RU" sz="2200" i="0" dirty="0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40,2</a:t>
            </a:r>
            <a:r>
              <a:rPr lang="ru-RU" sz="220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%).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20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Также значительную долю составляют S-образные деформации (</a:t>
            </a:r>
            <a:r>
              <a:rPr lang="ru-RU" sz="2200" i="0" dirty="0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23,0</a:t>
            </a:r>
            <a:r>
              <a:rPr lang="ru-RU" sz="220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%). Более редкими, но все же встречающимися, являются кисты (</a:t>
            </a:r>
            <a:r>
              <a:rPr lang="ru-RU" sz="2200" i="0" dirty="0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4,9</a:t>
            </a:r>
            <a:r>
              <a:rPr lang="ru-RU" sz="220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%), неполное удвоение (</a:t>
            </a:r>
            <a:r>
              <a:rPr lang="ru-RU" sz="2200" i="0" dirty="0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4,1</a:t>
            </a:r>
            <a:r>
              <a:rPr lang="ru-RU" sz="220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%) и клапанная деформация шейки (</a:t>
            </a:r>
            <a:r>
              <a:rPr lang="ru-RU" sz="2200" i="0" dirty="0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6,6</a:t>
            </a:r>
            <a:r>
              <a:rPr lang="ru-RU" sz="220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%). Эти данные свидетельствуют о выраженном влиянии перенесенной инфекции на морфологию желчного пузыря у детей, что может быть ассоциировано с нарушениями его функции.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5752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819</TotalTime>
  <Words>840</Words>
  <Application>Microsoft Office PowerPoint</Application>
  <PresentationFormat>Широкоэкранный</PresentationFormat>
  <Paragraphs>106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Poppins</vt:lpstr>
      <vt:lpstr>Times New Roman</vt:lpstr>
      <vt:lpstr>Wingdings</vt:lpstr>
      <vt:lpstr>Тема Office</vt:lpstr>
      <vt:lpstr>ФГБОУ ВО ДонГМУ Минздрава России Кафедра педиатрии №1    Частота и характер аномалий желчного пузыря у детей с инфекционным мононуклеозом по данным УЗИ   </vt:lpstr>
      <vt:lpstr>Актуальность</vt:lpstr>
      <vt:lpstr>Цель исследования</vt:lpstr>
      <vt:lpstr>Материалы и методы</vt:lpstr>
      <vt:lpstr>Под наблюдением находилось   </vt:lpstr>
      <vt:lpstr>Метод исследования</vt:lpstr>
      <vt:lpstr>Распределение по патологиям</vt:lpstr>
      <vt:lpstr>Особенности структуры ЖП</vt:lpstr>
      <vt:lpstr>Особенности структуры ЖП</vt:lpstr>
      <vt:lpstr>S-образная деформация</vt:lpstr>
      <vt:lpstr>Неполная перегородка шейки, тела ЖП</vt:lpstr>
      <vt:lpstr>Перегиб или перетяжки ЖП</vt:lpstr>
      <vt:lpstr> Аномалии развития желчного пузыря</vt:lpstr>
      <vt:lpstr>Результаты</vt:lpstr>
      <vt:lpstr>Корреляция между ИМ и частотой патологии ЖВП </vt:lpstr>
      <vt:lpstr>Выводы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ФГБОУ ВО ДонГМУ Минздрава России   ЭПИДЕМИОЛОГИЧЕСКИЕ ОСОБЕННОСТИ  ИНФЕКЦИОННОГО МОНОНУКЛЕОЗА  У ДЕТЕЙ ДОНЕЦКОЙ НАРОДНОЙ РЕСПУБЛИКИ</dc:title>
  <dc:creator>Пользователь</dc:creator>
  <cp:lastModifiedBy>Пользователь</cp:lastModifiedBy>
  <cp:revision>33</cp:revision>
  <dcterms:created xsi:type="dcterms:W3CDTF">2024-04-08T07:46:03Z</dcterms:created>
  <dcterms:modified xsi:type="dcterms:W3CDTF">2026-04-09T07:54:18Z</dcterms:modified>
</cp:coreProperties>
</file>