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278" r:id="rId3"/>
    <p:sldId id="313" r:id="rId4"/>
    <p:sldId id="286" r:id="rId5"/>
    <p:sldId id="312" r:id="rId6"/>
    <p:sldId id="315" r:id="rId7"/>
    <p:sldId id="316" r:id="rId8"/>
    <p:sldId id="317" r:id="rId9"/>
    <p:sldId id="318" r:id="rId10"/>
    <p:sldId id="319" r:id="rId11"/>
    <p:sldId id="320" r:id="rId12"/>
    <p:sldId id="353" r:id="rId13"/>
    <p:sldId id="356" r:id="rId14"/>
    <p:sldId id="372" r:id="rId15"/>
    <p:sldId id="383" r:id="rId16"/>
    <p:sldId id="377" r:id="rId17"/>
    <p:sldId id="368" r:id="rId18"/>
    <p:sldId id="370" r:id="rId19"/>
    <p:sldId id="384" r:id="rId20"/>
    <p:sldId id="351" r:id="rId21"/>
    <p:sldId id="38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8736" autoAdjust="0"/>
  </p:normalViewPr>
  <p:slideViewPr>
    <p:cSldViewPr snapToGrid="0">
      <p:cViewPr varScale="1">
        <p:scale>
          <a:sx n="95" d="100"/>
          <a:sy n="95" d="100"/>
        </p:scale>
        <p:origin x="36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1CF1A-AEA6-974B-7DDE-0650B273F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85D782-E357-4693-CFCF-A4431915C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076302-DE1B-47AC-8C7F-675C9235D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D2A4-54BD-4BEE-8F7D-D163F71B49B5}" type="datetimeFigureOut">
              <a:rPr lang="ru-RU" smtClean="0"/>
              <a:pPr/>
              <a:t>23.05.2026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B3A3D9-8735-0AF1-FC65-0CB3E1BD0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C7207D-67FB-1E9A-927B-E414F5AE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2538-3660-4F2E-93AF-D4B29C17F8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020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95CAF-EF29-D3F8-4FA8-1E20B0C4A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BB5F39-5B98-76D4-C73B-09E630529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DC0B60-70CA-0849-C04E-2723D1D70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D2A4-54BD-4BEE-8F7D-D163F71B49B5}" type="datetimeFigureOut">
              <a:rPr lang="ru-RU" smtClean="0"/>
              <a:pPr/>
              <a:t>23.05.2026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78F14F-9ECB-EF82-EB54-552336570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AB7E1-F8A4-D26B-155E-4A1B3370C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2538-3660-4F2E-93AF-D4B29C17F8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358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1F93934-EA5F-1CEC-1570-893EBF7FAE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F90C76-1670-E266-DB78-B218B4E18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34EEA8-7DDB-9470-DBE3-073D62A19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D2A4-54BD-4BEE-8F7D-D163F71B49B5}" type="datetimeFigureOut">
              <a:rPr lang="ru-RU" smtClean="0"/>
              <a:pPr/>
              <a:t>23.05.2026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922803-F912-2BD1-7DCC-11E0C6328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A72283-08BA-9E58-1745-82AF4BE13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2538-3660-4F2E-93AF-D4B29C17F8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729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21"/>
          </p:nvPr>
        </p:nvSpPr>
        <p:spPr>
          <a:xfrm>
            <a:off x="600671" y="5929931"/>
            <a:ext cx="10985501" cy="318491"/>
          </a:xfrm>
          <a:prstGeom prst="rect">
            <a:avLst/>
          </a:prstGeom>
        </p:spPr>
        <p:txBody>
          <a:bodyPr lIns="27306" tIns="27306" rIns="27306" bIns="27306"/>
          <a:lstStyle>
            <a:lvl1pPr marL="0" indent="0" defTabSz="346650">
              <a:lnSpc>
                <a:spcPct val="100000"/>
              </a:lnSpc>
              <a:spcBef>
                <a:spcPts val="0"/>
              </a:spcBef>
              <a:buSzTx/>
              <a:buNone/>
              <a:defRPr sz="1476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/>
          </p:nvPr>
        </p:nvSpPr>
        <p:spPr>
          <a:xfrm>
            <a:off x="603249" y="1287496"/>
            <a:ext cx="10985503" cy="2324100"/>
          </a:xfrm>
          <a:prstGeom prst="rect">
            <a:avLst/>
          </a:prstGeom>
        </p:spPr>
        <p:txBody>
          <a:bodyPr anchor="b"/>
          <a:lstStyle>
            <a:lvl1pPr>
              <a:defRPr sz="4922" spc="-98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0673" y="3611597"/>
            <a:ext cx="10985500" cy="952500"/>
          </a:xfrm>
          <a:prstGeom prst="rect">
            <a:avLst/>
          </a:prstGeom>
        </p:spPr>
        <p:txBody>
          <a:bodyPr/>
          <a:lstStyle>
            <a:lvl1pPr marL="0" indent="0" defTabSz="346650">
              <a:lnSpc>
                <a:spcPct val="100000"/>
              </a:lnSpc>
              <a:spcBef>
                <a:spcPts val="0"/>
              </a:spcBef>
              <a:buSzTx/>
              <a:buNone/>
              <a:defRPr sz="2321" b="1"/>
            </a:lvl1pPr>
            <a:lvl2pPr marL="0" indent="191992" defTabSz="346650">
              <a:lnSpc>
                <a:spcPct val="100000"/>
              </a:lnSpc>
              <a:spcBef>
                <a:spcPts val="0"/>
              </a:spcBef>
              <a:buSzTx/>
              <a:buNone/>
              <a:defRPr sz="2321" b="1"/>
            </a:lvl2pPr>
            <a:lvl3pPr marL="0" indent="383982" defTabSz="346650">
              <a:lnSpc>
                <a:spcPct val="100000"/>
              </a:lnSpc>
              <a:spcBef>
                <a:spcPts val="0"/>
              </a:spcBef>
              <a:buSzTx/>
              <a:buNone/>
              <a:defRPr sz="2321" b="1"/>
            </a:lvl3pPr>
            <a:lvl4pPr marL="0" indent="575974" defTabSz="346650">
              <a:lnSpc>
                <a:spcPct val="100000"/>
              </a:lnSpc>
              <a:spcBef>
                <a:spcPts val="0"/>
              </a:spcBef>
              <a:buSzTx/>
              <a:buNone/>
              <a:defRPr sz="2321" b="1"/>
            </a:lvl4pPr>
            <a:lvl5pPr marL="0" indent="767965" defTabSz="346650">
              <a:lnSpc>
                <a:spcPct val="100000"/>
              </a:lnSpc>
              <a:spcBef>
                <a:spcPts val="0"/>
              </a:spcBef>
              <a:buSzTx/>
              <a:buNone/>
              <a:defRPr sz="2321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D70ABC68-6FFA-4187-906D-109BB9F899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642070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579592-DB4F-2F1C-2027-FBC8B23F3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713CEC-7E18-70CA-BCA7-60B16C8AB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CB4EC9-BDEF-17BB-2F66-85194A89C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D2A4-54BD-4BEE-8F7D-D163F71B49B5}" type="datetimeFigureOut">
              <a:rPr lang="ru-RU" smtClean="0"/>
              <a:pPr/>
              <a:t>23.05.2026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0C1131-3FCE-F797-5096-4C5F109BE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795F86-7C19-C6E0-57FD-0BF03621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2538-3660-4F2E-93AF-D4B29C17F8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556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EF001-C4F1-9788-0DC6-1ABA69DAA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C1A3AA-EA2D-D47D-F2D3-3FE609797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994812-1961-E3F2-BC59-D819AEC2B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D2A4-54BD-4BEE-8F7D-D163F71B49B5}" type="datetimeFigureOut">
              <a:rPr lang="ru-RU" smtClean="0"/>
              <a:pPr/>
              <a:t>23.05.2026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39DF27-2F11-CA36-0EFE-7E1E48AA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AD1FFB-483C-021A-3062-BC6BAB878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2538-3660-4F2E-93AF-D4B29C17F8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94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F60752-7754-E335-BA43-E5612B638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36CE71-2FF4-61D6-B2A2-4CF3AD30FF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1595B1-A40A-97DD-85C3-41F77F592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B9CEBA-9FC3-DBC1-D733-C44FF65EE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D2A4-54BD-4BEE-8F7D-D163F71B49B5}" type="datetimeFigureOut">
              <a:rPr lang="ru-RU" smtClean="0"/>
              <a:pPr/>
              <a:t>23.05.2026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8C6188-1E43-3BF2-4D9B-0A8E2766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FD5224-19BF-4F38-591B-E2D983C2F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2538-3660-4F2E-93AF-D4B29C17F8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5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176C10-3E89-BAFD-BD3A-88596BB8B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EAA1FF-38C4-7BA0-92E3-865175A61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5CF917-A3E4-D829-19B3-C4400CAA1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073E785-0BAC-B5B1-B1EB-05EF4D29C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8CBDC3-CC10-888D-AEF5-BCC8948002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88B3CE7-5CCF-DC18-6CFB-866474EE8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D2A4-54BD-4BEE-8F7D-D163F71B49B5}" type="datetimeFigureOut">
              <a:rPr lang="ru-RU" smtClean="0"/>
              <a:pPr/>
              <a:t>23.05.2026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E9F5C74-5ED1-6198-5B74-6787E963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096675-82C9-421D-B57D-0185186BF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2538-3660-4F2E-93AF-D4B29C17F8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615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CDE16F-37F2-B78E-9B0C-C945BAC1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A4D6F9B-014E-EBFF-CE26-78F4F2AFA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D2A4-54BD-4BEE-8F7D-D163F71B49B5}" type="datetimeFigureOut">
              <a:rPr lang="ru-RU" smtClean="0"/>
              <a:pPr/>
              <a:t>23.05.2026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369FD4-23D1-41C6-A81A-41FC85F81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AE65FC-EF91-E534-1233-99984C638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2538-3660-4F2E-93AF-D4B29C17F8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845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DCEDE99-FAD8-087A-36E7-F6BEB5C4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D2A4-54BD-4BEE-8F7D-D163F71B49B5}" type="datetimeFigureOut">
              <a:rPr lang="ru-RU" smtClean="0"/>
              <a:pPr/>
              <a:t>23.05.2026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1D20F81-E8A2-89D7-2DAF-C3ADCF59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BC94FA7-AD80-E9BF-5D98-E76BC10F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2538-3660-4F2E-93AF-D4B29C17F8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43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0E366-ADF7-B447-9788-08E04830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0319A4-530D-FA18-8D98-B0C501A33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84D5FE-2943-4910-529C-7B00F81EC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D32ACC-4220-FABA-B07F-A571CCFD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D2A4-54BD-4BEE-8F7D-D163F71B49B5}" type="datetimeFigureOut">
              <a:rPr lang="ru-RU" smtClean="0"/>
              <a:pPr/>
              <a:t>23.05.2026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009328-5E1A-D929-22D0-3F4C2CD4C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96602C-DB06-82E0-E052-8923DEAE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2538-3660-4F2E-93AF-D4B29C17F8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523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DA044-CABF-B773-B913-C021ADEFB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4FD306-44EE-392F-2566-3DE6603B21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215238-D2EE-CDDD-1163-F0FDC18D2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88A373-6D13-9942-8349-65FA2D846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D2A4-54BD-4BEE-8F7D-D163F71B49B5}" type="datetimeFigureOut">
              <a:rPr lang="ru-RU" smtClean="0"/>
              <a:pPr/>
              <a:t>23.05.2026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4C441E-7855-8ED6-3C03-B6697445B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BBCA36-7822-8B2B-0884-4CEC2CC1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2538-3660-4F2E-93AF-D4B29C17F8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091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02F3BD-5D00-3C2E-E3FD-9483B6445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A74114-36EB-E041-B145-09E78894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967C73-EFBB-C07A-504A-71B10894A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9FD2A4-54BD-4BEE-8F7D-D163F71B49B5}" type="datetimeFigureOut">
              <a:rPr lang="ru-RU" smtClean="0"/>
              <a:pPr/>
              <a:t>23.05.2026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911E80-39B8-985F-7539-50B9ADADF0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ED825F-F0B5-5874-784E-618D120B4C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F82538-3660-4F2E-93AF-D4B29C17F8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43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E33686-49BB-434A-A6B3-3B1BF9283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602" y="0"/>
            <a:ext cx="955956" cy="93107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5F27E39-0C9D-4D60-9656-813E8565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2027" y="427462"/>
            <a:ext cx="8583507" cy="19170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НАУЧНО-ПРАКТИЧЕСКАЯ КОНФЕРЕНЦИЯ С МЕЖДУНАРОДНЫМ УЧАСТИЕМ (В ON-LINE РЕЖИМЕ)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«СОВРЕМЕННЫЕ ПОДХОДЫ ДИАГНОСТИКИ, ЛЕЧЕНИЯ И ПРОФИЛАКТИКИ СТОМАТОЛОГИЧЕСКИХ ЗАБОЛЕВАНИЙ»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26.06.2026 г.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Донецк</a:t>
            </a:r>
            <a:endParaRPr lang="ru-RU" sz="25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rcRect b="8898"/>
          <a:stretch>
            <a:fillRect/>
          </a:stretch>
        </p:blipFill>
        <p:spPr>
          <a:xfrm>
            <a:off x="6096000" y="2767263"/>
            <a:ext cx="5901915" cy="3312141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0F444E1E-6CF8-43A7-9200-820C62FB0670}"/>
              </a:ext>
            </a:extLst>
          </p:cNvPr>
          <p:cNvSpPr txBox="1">
            <a:spLocks/>
          </p:cNvSpPr>
          <p:nvPr/>
        </p:nvSpPr>
        <p:spPr>
          <a:xfrm>
            <a:off x="11628578" y="6502173"/>
            <a:ext cx="528980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2026 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DFC78217-B7D2-4D34-AA0F-074C2BF5B101}"/>
              </a:ext>
            </a:extLst>
          </p:cNvPr>
          <p:cNvSpPr txBox="1">
            <a:spLocks/>
          </p:cNvSpPr>
          <p:nvPr/>
        </p:nvSpPr>
        <p:spPr>
          <a:xfrm>
            <a:off x="34442" y="6498604"/>
            <a:ext cx="2605776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91B9D8-BB0C-91ED-A7B5-9EBABA60D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65" y="2767263"/>
            <a:ext cx="5901915" cy="330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99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DFC78217-B7D2-4D34-AA0F-074C2BF5B101}"/>
              </a:ext>
            </a:extLst>
          </p:cNvPr>
          <p:cNvSpPr txBox="1">
            <a:spLocks/>
          </p:cNvSpPr>
          <p:nvPr/>
        </p:nvSpPr>
        <p:spPr>
          <a:xfrm>
            <a:off x="57516" y="6429982"/>
            <a:ext cx="2605776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0F444E1E-6CF8-43A7-9200-820C62FB0670}"/>
              </a:ext>
            </a:extLst>
          </p:cNvPr>
          <p:cNvSpPr txBox="1">
            <a:spLocks/>
          </p:cNvSpPr>
          <p:nvPr/>
        </p:nvSpPr>
        <p:spPr>
          <a:xfrm>
            <a:off x="11663020" y="6429983"/>
            <a:ext cx="528980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2026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E33686-49BB-434A-A6B3-3B1BF9283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7130" y="71660"/>
            <a:ext cx="955956" cy="931072"/>
          </a:xfrm>
          <a:prstGeom prst="rect">
            <a:avLst/>
          </a:prstGeom>
        </p:spPr>
      </p:pic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545D8951-1550-452B-922D-B4A10970F007}"/>
              </a:ext>
            </a:extLst>
          </p:cNvPr>
          <p:cNvSpPr txBox="1">
            <a:spLocks/>
          </p:cNvSpPr>
          <p:nvPr/>
        </p:nvSpPr>
        <p:spPr>
          <a:xfrm>
            <a:off x="2663292" y="2070771"/>
            <a:ext cx="6400522" cy="1358229"/>
          </a:xfrm>
          <a:prstGeom prst="rect">
            <a:avLst/>
          </a:prstGeom>
        </p:spPr>
        <p:txBody>
          <a:bodyPr vert="horz" lIns="62210" tIns="31105" rIns="62210" bIns="31105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903" dirty="0">
              <a:latin typeface="+mj-lt"/>
            </a:endParaRP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545D8951-1550-452B-922D-B4A10970F007}"/>
              </a:ext>
            </a:extLst>
          </p:cNvPr>
          <p:cNvSpPr txBox="1">
            <a:spLocks/>
          </p:cNvSpPr>
          <p:nvPr/>
        </p:nvSpPr>
        <p:spPr>
          <a:xfrm>
            <a:off x="2663292" y="3429000"/>
            <a:ext cx="6660979" cy="2534864"/>
          </a:xfrm>
          <a:prstGeom prst="rect">
            <a:avLst/>
          </a:prstGeom>
        </p:spPr>
        <p:txBody>
          <a:bodyPr vert="horz" lIns="62210" tIns="31105" rIns="62210" bIns="31105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177" dirty="0">
              <a:latin typeface="Alegreya Sans" panose="00000500000000000000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5A0975-FFF7-FAD5-AD0F-04E3FAFA15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6719" t="1436" r="19806" b="4583"/>
          <a:stretch>
            <a:fillRect/>
          </a:stretch>
        </p:blipFill>
        <p:spPr>
          <a:xfrm>
            <a:off x="518600" y="1163782"/>
            <a:ext cx="5034302" cy="45553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92706A-51B6-8424-1853-2F2C8B21C296}"/>
              </a:ext>
            </a:extLst>
          </p:cNvPr>
          <p:cNvSpPr txBox="1"/>
          <p:nvPr/>
        </p:nvSpPr>
        <p:spPr>
          <a:xfrm>
            <a:off x="5843847" y="1483945"/>
            <a:ext cx="58994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анализа диаграммы модели верхней челюсти делаем вывод, что форма зубной дуги не соответствует норме. Черным цветом обозначена норма зубной дуги, красным – фактическая форма зубной дуги верхней челюсти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70839-6E56-6DD1-2016-A735FD57FC81}"/>
              </a:ext>
            </a:extLst>
          </p:cNvPr>
          <p:cNvSpPr txBox="1">
            <a:spLocks/>
          </p:cNvSpPr>
          <p:nvPr/>
        </p:nvSpPr>
        <p:spPr>
          <a:xfrm>
            <a:off x="359751" y="239826"/>
            <a:ext cx="6889388" cy="451419"/>
          </a:xfrm>
          <a:prstGeom prst="rect">
            <a:avLst/>
          </a:prstGeom>
        </p:spPr>
        <p:txBody>
          <a:bodyPr vert="horz" lIns="82953" tIns="41476" rIns="82953" bIns="41476" rtlCol="0" anchor="b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25" kern="1200" spc="-108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903" b="1" dirty="0">
                <a:solidFill>
                  <a:srgbClr val="0788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№ 5:</a:t>
            </a:r>
          </a:p>
        </p:txBody>
      </p:sp>
    </p:spTree>
    <p:extLst>
      <p:ext uri="{BB962C8B-B14F-4D97-AF65-F5344CB8AC3E}">
        <p14:creationId xmlns:p14="http://schemas.microsoft.com/office/powerpoint/2010/main" val="393840054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DFC78217-B7D2-4D34-AA0F-074C2BF5B101}"/>
              </a:ext>
            </a:extLst>
          </p:cNvPr>
          <p:cNvSpPr txBox="1">
            <a:spLocks/>
          </p:cNvSpPr>
          <p:nvPr/>
        </p:nvSpPr>
        <p:spPr>
          <a:xfrm>
            <a:off x="57516" y="6429983"/>
            <a:ext cx="2605776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0F444E1E-6CF8-43A7-9200-820C62FB0670}"/>
              </a:ext>
            </a:extLst>
          </p:cNvPr>
          <p:cNvSpPr txBox="1">
            <a:spLocks/>
          </p:cNvSpPr>
          <p:nvPr/>
        </p:nvSpPr>
        <p:spPr>
          <a:xfrm>
            <a:off x="11663020" y="6429983"/>
            <a:ext cx="528980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2026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E33686-49BB-434A-A6B3-3B1BF9283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85042" y="0"/>
            <a:ext cx="955956" cy="931072"/>
          </a:xfrm>
          <a:prstGeom prst="rect">
            <a:avLst/>
          </a:prstGeom>
        </p:spPr>
      </p:pic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545D8951-1550-452B-922D-B4A10970F007}"/>
              </a:ext>
            </a:extLst>
          </p:cNvPr>
          <p:cNvSpPr txBox="1">
            <a:spLocks/>
          </p:cNvSpPr>
          <p:nvPr/>
        </p:nvSpPr>
        <p:spPr>
          <a:xfrm>
            <a:off x="2663292" y="2070771"/>
            <a:ext cx="6400522" cy="1358229"/>
          </a:xfrm>
          <a:prstGeom prst="rect">
            <a:avLst/>
          </a:prstGeom>
        </p:spPr>
        <p:txBody>
          <a:bodyPr vert="horz" lIns="62210" tIns="31105" rIns="62210" bIns="31105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903" dirty="0">
              <a:latin typeface="+mj-lt"/>
            </a:endParaRP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545D8951-1550-452B-922D-B4A10970F007}"/>
              </a:ext>
            </a:extLst>
          </p:cNvPr>
          <p:cNvSpPr txBox="1">
            <a:spLocks/>
          </p:cNvSpPr>
          <p:nvPr/>
        </p:nvSpPr>
        <p:spPr>
          <a:xfrm>
            <a:off x="2663292" y="3429000"/>
            <a:ext cx="6660979" cy="2534864"/>
          </a:xfrm>
          <a:prstGeom prst="rect">
            <a:avLst/>
          </a:prstGeom>
        </p:spPr>
        <p:txBody>
          <a:bodyPr vert="horz" lIns="62210" tIns="31105" rIns="62210" bIns="31105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177" dirty="0">
              <a:latin typeface="Alegreya Sans" panose="00000500000000000000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3C16B4-FAE2-B00B-2B79-48FAA5C5AA9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2843" t="6514" r="24104" b="3540"/>
          <a:stretch/>
        </p:blipFill>
        <p:spPr>
          <a:xfrm>
            <a:off x="502758" y="1134687"/>
            <a:ext cx="4729942" cy="4588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804FFD-B107-61DA-A967-951E534AF527}"/>
              </a:ext>
            </a:extLst>
          </p:cNvPr>
          <p:cNvSpPr txBox="1"/>
          <p:nvPr/>
        </p:nvSpPr>
        <p:spPr>
          <a:xfrm>
            <a:off x="6301946" y="1254495"/>
            <a:ext cx="465446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анализа диаграммы моделей челюстей можно сделать вывод, что форма зубной дуги верхней челюсти  не соответствует норме. Нижняя челюсть соответствует норме. Черным цветом обозначена норма зубной дуги, красным – фактическая форма зубной дуги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6916F07-AA6C-DF37-B949-6EADB80B06F7}"/>
              </a:ext>
            </a:extLst>
          </p:cNvPr>
          <p:cNvSpPr txBox="1">
            <a:spLocks/>
          </p:cNvSpPr>
          <p:nvPr/>
        </p:nvSpPr>
        <p:spPr>
          <a:xfrm>
            <a:off x="359751" y="215763"/>
            <a:ext cx="6889388" cy="451419"/>
          </a:xfrm>
          <a:prstGeom prst="rect">
            <a:avLst/>
          </a:prstGeom>
        </p:spPr>
        <p:txBody>
          <a:bodyPr vert="horz" lIns="82953" tIns="41476" rIns="82953" bIns="41476" rtlCol="0" anchor="b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25" kern="1200" spc="-108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788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№ 6:</a:t>
            </a:r>
          </a:p>
        </p:txBody>
      </p:sp>
    </p:spTree>
    <p:extLst>
      <p:ext uri="{BB962C8B-B14F-4D97-AF65-F5344CB8AC3E}">
        <p14:creationId xmlns:p14="http://schemas.microsoft.com/office/powerpoint/2010/main" val="35718739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DFC78217-B7D2-4D34-AA0F-074C2BF5B101}"/>
              </a:ext>
            </a:extLst>
          </p:cNvPr>
          <p:cNvSpPr txBox="1">
            <a:spLocks/>
          </p:cNvSpPr>
          <p:nvPr/>
        </p:nvSpPr>
        <p:spPr>
          <a:xfrm>
            <a:off x="57516" y="6429982"/>
            <a:ext cx="2605776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0F444E1E-6CF8-43A7-9200-820C62FB0670}"/>
              </a:ext>
            </a:extLst>
          </p:cNvPr>
          <p:cNvSpPr txBox="1">
            <a:spLocks/>
          </p:cNvSpPr>
          <p:nvPr/>
        </p:nvSpPr>
        <p:spPr>
          <a:xfrm>
            <a:off x="11652642" y="6429983"/>
            <a:ext cx="528980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2026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E33686-49BB-434A-A6B3-3B1BF9283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25666" y="71660"/>
            <a:ext cx="955956" cy="931072"/>
          </a:xfrm>
          <a:prstGeom prst="rect">
            <a:avLst/>
          </a:prstGeom>
        </p:spPr>
      </p:pic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545D8951-1550-452B-922D-B4A10970F007}"/>
              </a:ext>
            </a:extLst>
          </p:cNvPr>
          <p:cNvSpPr txBox="1">
            <a:spLocks/>
          </p:cNvSpPr>
          <p:nvPr/>
        </p:nvSpPr>
        <p:spPr>
          <a:xfrm>
            <a:off x="2663292" y="2070771"/>
            <a:ext cx="6400522" cy="1358229"/>
          </a:xfrm>
          <a:prstGeom prst="rect">
            <a:avLst/>
          </a:prstGeom>
        </p:spPr>
        <p:txBody>
          <a:bodyPr vert="horz" lIns="62210" tIns="31105" rIns="62210" bIns="31105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903" dirty="0">
              <a:latin typeface="+mj-lt"/>
            </a:endParaRP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545D8951-1550-452B-922D-B4A10970F007}"/>
              </a:ext>
            </a:extLst>
          </p:cNvPr>
          <p:cNvSpPr txBox="1">
            <a:spLocks/>
          </p:cNvSpPr>
          <p:nvPr/>
        </p:nvSpPr>
        <p:spPr>
          <a:xfrm>
            <a:off x="2663292" y="3429000"/>
            <a:ext cx="6660979" cy="2534864"/>
          </a:xfrm>
          <a:prstGeom prst="rect">
            <a:avLst/>
          </a:prstGeom>
        </p:spPr>
        <p:txBody>
          <a:bodyPr vert="horz" lIns="62210" tIns="31105" rIns="62210" bIns="31105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177" dirty="0">
              <a:latin typeface="Alegreya Sans" panose="00000500000000000000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37E0FD-E3C9-41AB-4E1C-CF433A87293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1628" t="-213" r="22219"/>
          <a:stretch>
            <a:fillRect/>
          </a:stretch>
        </p:blipFill>
        <p:spPr>
          <a:xfrm>
            <a:off x="631767" y="798022"/>
            <a:ext cx="4123113" cy="33999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A9EBA7-5878-C4D9-4411-D9F80E9CDF1B}"/>
              </a:ext>
            </a:extLst>
          </p:cNvPr>
          <p:cNvPicPr/>
          <p:nvPr/>
        </p:nvPicPr>
        <p:blipFill>
          <a:blip r:embed="rId4" cstate="print"/>
          <a:srcRect t="4838" r="6154" b="17511"/>
          <a:stretch>
            <a:fillRect/>
          </a:stretch>
        </p:blipFill>
        <p:spPr>
          <a:xfrm>
            <a:off x="7107382" y="3150524"/>
            <a:ext cx="4214553" cy="3183774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F17845-ACBD-6EC6-8125-E6C11F7885BE}"/>
              </a:ext>
            </a:extLst>
          </p:cNvPr>
          <p:cNvSpPr txBox="1"/>
          <p:nvPr/>
        </p:nvSpPr>
        <p:spPr>
          <a:xfrm>
            <a:off x="4994546" y="989181"/>
            <a:ext cx="60433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Анализ диаграммы моделей челюстей:  форма зубной дуги верхней челюсти  не соответствует норме, форма зубной дуги нижней челюсти соответствует норме. Чёрным цветом обозначена норма зубной дуги верхней челюсти, красным – фактическая форма зубной дуги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47405" y="4638502"/>
            <a:ext cx="59934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Клиническая картина: у пациента: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протрузия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фронтальной группы зубов верхней челюсти. Щель по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сагиттали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мм. Дистальное положение нижней челюсти.  Пациенту 4 года.</a:t>
            </a:r>
          </a:p>
          <a:p>
            <a:pPr indent="457200"/>
            <a:endParaRPr lang="ru-RU" sz="20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171F188-5FB8-1EF9-77A5-3C0230EAAEDA}"/>
              </a:ext>
            </a:extLst>
          </p:cNvPr>
          <p:cNvSpPr txBox="1">
            <a:spLocks/>
          </p:cNvSpPr>
          <p:nvPr/>
        </p:nvSpPr>
        <p:spPr>
          <a:xfrm>
            <a:off x="359751" y="239826"/>
            <a:ext cx="6889388" cy="451419"/>
          </a:xfrm>
          <a:prstGeom prst="rect">
            <a:avLst/>
          </a:prstGeom>
        </p:spPr>
        <p:txBody>
          <a:bodyPr vert="horz" lIns="82953" tIns="41476" rIns="82953" bIns="41476" rtlCol="0" anchor="b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25" kern="1200" spc="-108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903" b="1" dirty="0">
                <a:solidFill>
                  <a:srgbClr val="0788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№ 7:</a:t>
            </a:r>
          </a:p>
        </p:txBody>
      </p:sp>
    </p:spTree>
    <p:extLst>
      <p:ext uri="{BB962C8B-B14F-4D97-AF65-F5344CB8AC3E}">
        <p14:creationId xmlns:p14="http://schemas.microsoft.com/office/powerpoint/2010/main" val="310349935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.kortodont4285\Desktop\20251015_180238.jpg"/>
          <p:cNvPicPr>
            <a:picLocks noChangeAspect="1" noChangeArrowheads="1"/>
          </p:cNvPicPr>
          <p:nvPr/>
        </p:nvPicPr>
        <p:blipFill>
          <a:blip r:embed="rId2" cstate="print"/>
          <a:srcRect l="57159" t="26088" b="2317"/>
          <a:stretch>
            <a:fillRect/>
          </a:stretch>
        </p:blipFill>
        <p:spPr bwMode="auto">
          <a:xfrm rot="5400000">
            <a:off x="1560377" y="636046"/>
            <a:ext cx="3410046" cy="378941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765649" y="4235774"/>
            <a:ext cx="49959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анализа диаграммы моделей челюстей делаем  вывод, что форма зубной дуги верхней челюсти  не соответствует норме. Красным цветом обозначена фактическая форма зубной дуги верхней челюсти, черным – норма формы зубной дуги </a:t>
            </a:r>
          </a:p>
        </p:txBody>
      </p:sp>
      <p:pic>
        <p:nvPicPr>
          <p:cNvPr id="4" name="Содержимое 8" descr="IMG_997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681150" y="1043892"/>
            <a:ext cx="3770966" cy="3244073"/>
          </a:xfrm>
          <a:prstGeom prst="rect">
            <a:avLst/>
          </a:prstGeom>
        </p:spPr>
      </p:pic>
      <p:sp>
        <p:nvSpPr>
          <p:cNvPr id="15" name="Полилиния 14"/>
          <p:cNvSpPr/>
          <p:nvPr/>
        </p:nvSpPr>
        <p:spPr>
          <a:xfrm>
            <a:off x="2161713" y="1886116"/>
            <a:ext cx="2125363" cy="1973332"/>
          </a:xfrm>
          <a:custGeom>
            <a:avLst/>
            <a:gdLst>
              <a:gd name="connsiteX0" fmla="*/ 0 w 2125363"/>
              <a:gd name="connsiteY0" fmla="*/ 1596768 h 1596768"/>
              <a:gd name="connsiteX1" fmla="*/ 98854 w 2125363"/>
              <a:gd name="connsiteY1" fmla="*/ 690605 h 1596768"/>
              <a:gd name="connsiteX2" fmla="*/ 345990 w 2125363"/>
              <a:gd name="connsiteY2" fmla="*/ 254000 h 1596768"/>
              <a:gd name="connsiteX3" fmla="*/ 1079157 w 2125363"/>
              <a:gd name="connsiteY3" fmla="*/ 163384 h 1596768"/>
              <a:gd name="connsiteX4" fmla="*/ 1005017 w 2125363"/>
              <a:gd name="connsiteY4" fmla="*/ 15103 h 1596768"/>
              <a:gd name="connsiteX5" fmla="*/ 1425146 w 2125363"/>
              <a:gd name="connsiteY5" fmla="*/ 72768 h 1596768"/>
              <a:gd name="connsiteX6" fmla="*/ 1738184 w 2125363"/>
              <a:gd name="connsiteY6" fmla="*/ 221049 h 1596768"/>
              <a:gd name="connsiteX7" fmla="*/ 2059460 w 2125363"/>
              <a:gd name="connsiteY7" fmla="*/ 599989 h 1596768"/>
              <a:gd name="connsiteX8" fmla="*/ 2125363 w 2125363"/>
              <a:gd name="connsiteY8" fmla="*/ 814173 h 159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5363" h="1596768">
                <a:moveTo>
                  <a:pt x="0" y="1596768"/>
                </a:moveTo>
                <a:cubicBezTo>
                  <a:pt x="20594" y="1255584"/>
                  <a:pt x="41189" y="914400"/>
                  <a:pt x="98854" y="690605"/>
                </a:cubicBezTo>
                <a:cubicBezTo>
                  <a:pt x="156519" y="466810"/>
                  <a:pt x="182606" y="341870"/>
                  <a:pt x="345990" y="254000"/>
                </a:cubicBezTo>
                <a:cubicBezTo>
                  <a:pt x="509374" y="166130"/>
                  <a:pt x="969319" y="203200"/>
                  <a:pt x="1079157" y="163384"/>
                </a:cubicBezTo>
                <a:cubicBezTo>
                  <a:pt x="1188995" y="123568"/>
                  <a:pt x="947352" y="30206"/>
                  <a:pt x="1005017" y="15103"/>
                </a:cubicBezTo>
                <a:cubicBezTo>
                  <a:pt x="1062682" y="0"/>
                  <a:pt x="1302952" y="38444"/>
                  <a:pt x="1425146" y="72768"/>
                </a:cubicBezTo>
                <a:cubicBezTo>
                  <a:pt x="1547340" y="107092"/>
                  <a:pt x="1632465" y="133179"/>
                  <a:pt x="1738184" y="221049"/>
                </a:cubicBezTo>
                <a:cubicBezTo>
                  <a:pt x="1843903" y="308919"/>
                  <a:pt x="1994930" y="501135"/>
                  <a:pt x="2059460" y="599989"/>
                </a:cubicBezTo>
                <a:cubicBezTo>
                  <a:pt x="2123990" y="698843"/>
                  <a:pt x="2124676" y="756508"/>
                  <a:pt x="2125363" y="814173"/>
                </a:cubicBezTo>
              </a:path>
            </a:pathLst>
          </a:cu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4228811" y="2802833"/>
            <a:ext cx="204573" cy="753762"/>
          </a:xfrm>
          <a:custGeom>
            <a:avLst/>
            <a:gdLst>
              <a:gd name="connsiteX0" fmla="*/ 0 w 204573"/>
              <a:gd name="connsiteY0" fmla="*/ 0 h 753762"/>
              <a:gd name="connsiteX1" fmla="*/ 148281 w 204573"/>
              <a:gd name="connsiteY1" fmla="*/ 181232 h 753762"/>
              <a:gd name="connsiteX2" fmla="*/ 197708 w 204573"/>
              <a:gd name="connsiteY2" fmla="*/ 667265 h 753762"/>
              <a:gd name="connsiteX3" fmla="*/ 189471 w 204573"/>
              <a:gd name="connsiteY3" fmla="*/ 700216 h 753762"/>
              <a:gd name="connsiteX4" fmla="*/ 197708 w 204573"/>
              <a:gd name="connsiteY4" fmla="*/ 700216 h 75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573" h="753762">
                <a:moveTo>
                  <a:pt x="0" y="0"/>
                </a:moveTo>
                <a:cubicBezTo>
                  <a:pt x="57665" y="35010"/>
                  <a:pt x="115330" y="70021"/>
                  <a:pt x="148281" y="181232"/>
                </a:cubicBezTo>
                <a:cubicBezTo>
                  <a:pt x="181232" y="292443"/>
                  <a:pt x="190843" y="580768"/>
                  <a:pt x="197708" y="667265"/>
                </a:cubicBezTo>
                <a:cubicBezTo>
                  <a:pt x="204573" y="753762"/>
                  <a:pt x="189471" y="694724"/>
                  <a:pt x="189471" y="700216"/>
                </a:cubicBezTo>
                <a:cubicBezTo>
                  <a:pt x="189471" y="705708"/>
                  <a:pt x="193589" y="702962"/>
                  <a:pt x="197708" y="700216"/>
                </a:cubicBezTo>
              </a:path>
            </a:pathLst>
          </a:cu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Дуга 8"/>
          <p:cNvSpPr/>
          <p:nvPr/>
        </p:nvSpPr>
        <p:spPr>
          <a:xfrm flipH="1">
            <a:off x="1959586" y="1526528"/>
            <a:ext cx="2471352" cy="3679466"/>
          </a:xfrm>
          <a:prstGeom prst="arc">
            <a:avLst>
              <a:gd name="adj1" fmla="val 10661182"/>
              <a:gd name="adj2" fmla="val 0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081F94C0-5F67-4DB3-2944-60F02F7182F8}"/>
              </a:ext>
            </a:extLst>
          </p:cNvPr>
          <p:cNvSpPr txBox="1">
            <a:spLocks/>
          </p:cNvSpPr>
          <p:nvPr/>
        </p:nvSpPr>
        <p:spPr>
          <a:xfrm>
            <a:off x="57516" y="6429982"/>
            <a:ext cx="2605776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C96F600C-ABF1-0E3C-6D37-930679B7A0FC}"/>
              </a:ext>
            </a:extLst>
          </p:cNvPr>
          <p:cNvSpPr txBox="1">
            <a:spLocks/>
          </p:cNvSpPr>
          <p:nvPr/>
        </p:nvSpPr>
        <p:spPr>
          <a:xfrm>
            <a:off x="11652642" y="6429983"/>
            <a:ext cx="528980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2026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D63F10-730F-68AD-E79D-2A2A2FC9F4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25666" y="71660"/>
            <a:ext cx="955956" cy="931072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90521F7-228D-D69D-F2B6-0F6B7A1E52A3}"/>
              </a:ext>
            </a:extLst>
          </p:cNvPr>
          <p:cNvSpPr txBox="1">
            <a:spLocks/>
          </p:cNvSpPr>
          <p:nvPr/>
        </p:nvSpPr>
        <p:spPr>
          <a:xfrm>
            <a:off x="57516" y="15940"/>
            <a:ext cx="6889388" cy="451419"/>
          </a:xfrm>
          <a:prstGeom prst="rect">
            <a:avLst/>
          </a:prstGeom>
        </p:spPr>
        <p:txBody>
          <a:bodyPr vert="horz" lIns="82953" tIns="41476" rIns="82953" bIns="41476" rtlCol="0" anchor="b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25" kern="1200" spc="-108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788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№ 8:</a:t>
            </a:r>
          </a:p>
        </p:txBody>
      </p:sp>
      <p:sp>
        <p:nvSpPr>
          <p:cNvPr id="14" name="Подзаголовок 13"/>
          <p:cNvSpPr>
            <a:spLocks noGrp="1"/>
          </p:cNvSpPr>
          <p:nvPr>
            <p:ph type="subTitle" idx="1"/>
          </p:nvPr>
        </p:nvSpPr>
        <p:spPr>
          <a:xfrm>
            <a:off x="7095750" y="4620563"/>
            <a:ext cx="4821382" cy="100168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Клиническая картина соответствует  формирующейся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мезиальной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дизокклюзии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Ретрузия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фронтальной группы  зубов верхней челюсти.   Пациенту 4 года</a:t>
            </a:r>
            <a:endParaRPr lang="ru-RU"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DFC78217-B7D2-4D34-AA0F-074C2BF5B101}"/>
              </a:ext>
            </a:extLst>
          </p:cNvPr>
          <p:cNvSpPr txBox="1">
            <a:spLocks/>
          </p:cNvSpPr>
          <p:nvPr/>
        </p:nvSpPr>
        <p:spPr>
          <a:xfrm>
            <a:off x="57516" y="6541281"/>
            <a:ext cx="2605776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0F444E1E-6CF8-43A7-9200-820C62FB0670}"/>
              </a:ext>
            </a:extLst>
          </p:cNvPr>
          <p:cNvSpPr txBox="1">
            <a:spLocks/>
          </p:cNvSpPr>
          <p:nvPr/>
        </p:nvSpPr>
        <p:spPr>
          <a:xfrm>
            <a:off x="11663020" y="6541281"/>
            <a:ext cx="528980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2026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E33686-49BB-434A-A6B3-3B1BF9283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9004" y="71660"/>
            <a:ext cx="955956" cy="931072"/>
          </a:xfrm>
          <a:prstGeom prst="rect">
            <a:avLst/>
          </a:prstGeom>
        </p:spPr>
      </p:pic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545D8951-1550-452B-922D-B4A10970F007}"/>
              </a:ext>
            </a:extLst>
          </p:cNvPr>
          <p:cNvSpPr txBox="1">
            <a:spLocks/>
          </p:cNvSpPr>
          <p:nvPr/>
        </p:nvSpPr>
        <p:spPr>
          <a:xfrm>
            <a:off x="2663292" y="2070771"/>
            <a:ext cx="6400522" cy="1358229"/>
          </a:xfrm>
          <a:prstGeom prst="rect">
            <a:avLst/>
          </a:prstGeom>
        </p:spPr>
        <p:txBody>
          <a:bodyPr vert="horz" lIns="62210" tIns="31105" rIns="62210" bIns="31105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903" dirty="0">
              <a:latin typeface="+mj-lt"/>
            </a:endParaRP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545D8951-1550-452B-922D-B4A10970F007}"/>
              </a:ext>
            </a:extLst>
          </p:cNvPr>
          <p:cNvSpPr txBox="1">
            <a:spLocks/>
          </p:cNvSpPr>
          <p:nvPr/>
        </p:nvSpPr>
        <p:spPr>
          <a:xfrm>
            <a:off x="2663292" y="3429000"/>
            <a:ext cx="6660979" cy="2534864"/>
          </a:xfrm>
          <a:prstGeom prst="rect">
            <a:avLst/>
          </a:prstGeom>
        </p:spPr>
        <p:txBody>
          <a:bodyPr vert="horz" lIns="62210" tIns="31105" rIns="62210" bIns="31105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177" dirty="0">
              <a:latin typeface="Alegreya Sans" panose="00000500000000000000" pitchFamily="2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5F27E39-0C9D-4D60-9656-813E85654411}"/>
              </a:ext>
            </a:extLst>
          </p:cNvPr>
          <p:cNvSpPr txBox="1">
            <a:spLocks/>
          </p:cNvSpPr>
          <p:nvPr/>
        </p:nvSpPr>
        <p:spPr>
          <a:xfrm>
            <a:off x="271914" y="79720"/>
            <a:ext cx="9946907" cy="537102"/>
          </a:xfrm>
          <a:prstGeom prst="rect">
            <a:avLst/>
          </a:prstGeom>
        </p:spPr>
        <p:txBody>
          <a:bodyPr vert="horz" lIns="82953" tIns="41476" rIns="82953" bIns="41476" rtlCol="0" anchor="b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25" kern="1200" spc="-108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0788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Ранняя профилактика аномалий прикуса: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1F82C64-6686-4919-F08C-057DE486B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914" y="753160"/>
            <a:ext cx="6192011" cy="470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http://dent-smile.ru/images/plastiny_MUPPY_s_kozyrkom.jpg">
            <a:extLst>
              <a:ext uri="{FF2B5EF4-FFF2-40B4-BE49-F238E27FC236}">
                <a16:creationId xmlns:a16="http://schemas.microsoft.com/office/drawing/2014/main" id="{7F45C0B7-C59F-5278-90BD-606B21D9E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61347" y="1110194"/>
            <a:ext cx="2923465" cy="191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demosmed.ru/_pu/0/54213234.jpg">
            <a:extLst>
              <a:ext uri="{FF2B5EF4-FFF2-40B4-BE49-F238E27FC236}">
                <a16:creationId xmlns:a16="http://schemas.microsoft.com/office/drawing/2014/main" id="{923E73EE-F2B6-7CD8-8691-C3E518361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510407" y="4192401"/>
            <a:ext cx="3681593" cy="23488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19FED5-17AA-4EC7-90B6-5834EB2E2F0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2464" t="9854" r="2464" b="7846"/>
          <a:stretch/>
        </p:blipFill>
        <p:spPr>
          <a:xfrm>
            <a:off x="4358309" y="4756792"/>
            <a:ext cx="2802993" cy="2101208"/>
          </a:xfrm>
          <a:prstGeom prst="rect">
            <a:avLst/>
          </a:prstGeom>
        </p:spPr>
      </p:pic>
      <p:pic>
        <p:nvPicPr>
          <p:cNvPr id="5" name="Picture 4" descr="http://www.logopedplus.ru/files/Image/muppy3.jpg">
            <a:extLst>
              <a:ext uri="{FF2B5EF4-FFF2-40B4-BE49-F238E27FC236}">
                <a16:creationId xmlns:a16="http://schemas.microsoft.com/office/drawing/2014/main" id="{3DF06D32-16B0-872B-E45E-FC31B8967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7572" y="2695375"/>
            <a:ext cx="318814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936012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65222" y="751957"/>
            <a:ext cx="5891096" cy="390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 rot="10800000" flipV="1">
            <a:off x="492929" y="4669057"/>
            <a:ext cx="58633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Перевернули пластинку.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Использовали при формирующейся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мезиальной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дизокклюзии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(Пациенту 3 года)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25081" r="33830" b="4632"/>
          <a:stretch>
            <a:fillRect/>
          </a:stretch>
        </p:blipFill>
        <p:spPr bwMode="auto">
          <a:xfrm>
            <a:off x="6841957" y="2705543"/>
            <a:ext cx="4884821" cy="355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D63F10-730F-68AD-E79D-2A2A2FC9F4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1554" y="79720"/>
            <a:ext cx="955956" cy="931072"/>
          </a:xfrm>
          <a:prstGeom prst="rect">
            <a:avLst/>
          </a:prstGeom>
        </p:spPr>
      </p:pic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373D27BB-CE6A-57DD-B6C4-2F3124CB7FA7}"/>
              </a:ext>
            </a:extLst>
          </p:cNvPr>
          <p:cNvSpPr txBox="1">
            <a:spLocks/>
          </p:cNvSpPr>
          <p:nvPr/>
        </p:nvSpPr>
        <p:spPr>
          <a:xfrm>
            <a:off x="57516" y="6429983"/>
            <a:ext cx="2605776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F440ED-EBC0-0884-322E-238699D734C2}"/>
              </a:ext>
            </a:extLst>
          </p:cNvPr>
          <p:cNvSpPr txBox="1">
            <a:spLocks/>
          </p:cNvSpPr>
          <p:nvPr/>
        </p:nvSpPr>
        <p:spPr>
          <a:xfrm>
            <a:off x="11663020" y="6541281"/>
            <a:ext cx="528980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2026 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FABB33F-6F53-860C-9540-E3E0C25E0101}"/>
              </a:ext>
            </a:extLst>
          </p:cNvPr>
          <p:cNvSpPr txBox="1">
            <a:spLocks/>
          </p:cNvSpPr>
          <p:nvPr/>
        </p:nvSpPr>
        <p:spPr>
          <a:xfrm>
            <a:off x="271914" y="79720"/>
            <a:ext cx="9946907" cy="537102"/>
          </a:xfrm>
          <a:prstGeom prst="rect">
            <a:avLst/>
          </a:prstGeom>
        </p:spPr>
        <p:txBody>
          <a:bodyPr vert="horz" lIns="82953" tIns="41476" rIns="82953" bIns="41476" rtlCol="0" anchor="b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25" kern="1200" spc="-108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0788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Ранняя профилактика аномалий прикуса: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.kortodont4285\Desktop\image1.jpeg"/>
          <p:cNvPicPr>
            <a:picLocks noChangeAspect="1" noChangeArrowheads="1"/>
          </p:cNvPicPr>
          <p:nvPr/>
        </p:nvPicPr>
        <p:blipFill>
          <a:blip r:embed="rId2" cstate="print"/>
          <a:srcRect l="8077" t="1730" r="2130" b="44906"/>
          <a:stretch>
            <a:fillRect/>
          </a:stretch>
        </p:blipFill>
        <p:spPr bwMode="auto">
          <a:xfrm>
            <a:off x="246998" y="1085860"/>
            <a:ext cx="5046409" cy="3008589"/>
          </a:xfrm>
          <a:prstGeom prst="rect">
            <a:avLst/>
          </a:prstGeom>
          <a:noFill/>
        </p:spPr>
      </p:pic>
      <p:pic>
        <p:nvPicPr>
          <p:cNvPr id="7" name="Picture 2" descr="C:\Users\user.kortodont4285\Desktop\image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771061"/>
            <a:ext cx="5046409" cy="3008589"/>
          </a:xfrm>
          <a:prstGeom prst="rect">
            <a:avLst/>
          </a:prstGeom>
          <a:noFill/>
        </p:spPr>
      </p:pic>
      <p:pic>
        <p:nvPicPr>
          <p:cNvPr id="9" name="Picture 6" descr="http://dent-smile.ru/images/plastiny_MUPPY_s_kozyrk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105940" y="4518856"/>
            <a:ext cx="2923465" cy="191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5251" t="45738" r="48800" b="3335"/>
          <a:stretch/>
        </p:blipFill>
        <p:spPr bwMode="auto">
          <a:xfrm rot="10800000" flipH="1">
            <a:off x="7447005" y="1301575"/>
            <a:ext cx="4135396" cy="229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D63F10-730F-68AD-E79D-2A2A2FC9F4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1469" y="154788"/>
            <a:ext cx="955956" cy="931072"/>
          </a:xfrm>
          <a:prstGeom prst="rect">
            <a:avLst/>
          </a:prstGeom>
        </p:spPr>
      </p:pic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B08799A2-44C9-EE83-AB3D-5830C759C4A2}"/>
              </a:ext>
            </a:extLst>
          </p:cNvPr>
          <p:cNvSpPr txBox="1">
            <a:spLocks/>
          </p:cNvSpPr>
          <p:nvPr/>
        </p:nvSpPr>
        <p:spPr>
          <a:xfrm>
            <a:off x="57516" y="6429983"/>
            <a:ext cx="2605776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7671F3-779A-9E9B-0BC7-F2DC1637B78F}"/>
              </a:ext>
            </a:extLst>
          </p:cNvPr>
          <p:cNvSpPr txBox="1">
            <a:spLocks/>
          </p:cNvSpPr>
          <p:nvPr/>
        </p:nvSpPr>
        <p:spPr>
          <a:xfrm>
            <a:off x="11663020" y="6541281"/>
            <a:ext cx="528980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2026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B6C11AF-5920-4371-C2BD-FDFD8EA734CD}"/>
              </a:ext>
            </a:extLst>
          </p:cNvPr>
          <p:cNvSpPr txBox="1">
            <a:spLocks/>
          </p:cNvSpPr>
          <p:nvPr/>
        </p:nvSpPr>
        <p:spPr>
          <a:xfrm>
            <a:off x="140087" y="158885"/>
            <a:ext cx="12152697" cy="816193"/>
          </a:xfrm>
          <a:prstGeom prst="rect">
            <a:avLst/>
          </a:prstGeom>
        </p:spPr>
        <p:txBody>
          <a:bodyPr vert="horz" lIns="82953" tIns="41476" rIns="82953" bIns="41476" rtlCol="0" anchor="b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25" kern="1200" spc="-108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788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 применения вестибулярной пластинки</a:t>
            </a:r>
            <a:br>
              <a:rPr lang="ru-RU" sz="2800" b="1" dirty="0">
                <a:solidFill>
                  <a:srgbClr val="0788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788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MUPPY в периоде сформированного молочного прикуса: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858" t="14958" r="27867" b="23352"/>
          <a:stretch>
            <a:fillRect/>
          </a:stretch>
        </p:blipFill>
        <p:spPr bwMode="auto">
          <a:xfrm>
            <a:off x="325883" y="1150479"/>
            <a:ext cx="2790201" cy="285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4151" t="9434" r="15095" b="25831"/>
          <a:stretch>
            <a:fillRect/>
          </a:stretch>
        </p:blipFill>
        <p:spPr bwMode="auto">
          <a:xfrm>
            <a:off x="3705702" y="1399492"/>
            <a:ext cx="4076760" cy="253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13692" t="10125" r="6439" b="41250"/>
          <a:stretch>
            <a:fillRect/>
          </a:stretch>
        </p:blipFill>
        <p:spPr bwMode="auto">
          <a:xfrm>
            <a:off x="8146473" y="1354976"/>
            <a:ext cx="4045527" cy="260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 descr="C:\Users\Виктория\Desktop\DSC04930.JPG"/>
          <p:cNvPicPr>
            <a:picLocks noChangeAspect="1" noChangeArrowheads="1"/>
          </p:cNvPicPr>
          <p:nvPr/>
        </p:nvPicPr>
        <p:blipFill>
          <a:blip r:embed="rId5" cstate="print"/>
          <a:srcRect l="14386" t="-2886" r="7064" b="37383"/>
          <a:stretch>
            <a:fillRect/>
          </a:stretch>
        </p:blipFill>
        <p:spPr bwMode="auto">
          <a:xfrm>
            <a:off x="7380449" y="4072756"/>
            <a:ext cx="4547061" cy="245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Изображение выглядит как Зуб, зубы, крупный план, яз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CAFDC5-2378-CDB2-A2C3-312F972C06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t="8974" r="1111" b="30246"/>
          <a:stretch/>
        </p:blipFill>
        <p:spPr>
          <a:xfrm>
            <a:off x="3740600" y="4164194"/>
            <a:ext cx="3374050" cy="22693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A83AAC-1D86-AF4F-BDA6-4DB214DBF11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14643" t="19364" r="18690" b="35556"/>
          <a:stretch/>
        </p:blipFill>
        <p:spPr>
          <a:xfrm>
            <a:off x="325883" y="4147569"/>
            <a:ext cx="3148919" cy="2286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19813277">
            <a:off x="2038151" y="2747971"/>
            <a:ext cx="932208" cy="2143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0148E6-3860-0C94-08C1-F21B73B12CD7}"/>
              </a:ext>
            </a:extLst>
          </p:cNvPr>
          <p:cNvSpPr txBox="1">
            <a:spLocks/>
          </p:cNvSpPr>
          <p:nvPr/>
        </p:nvSpPr>
        <p:spPr>
          <a:xfrm>
            <a:off x="57516" y="6583678"/>
            <a:ext cx="2605776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71280C-215C-02DD-28A1-54CAF0BC81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9004" y="71660"/>
            <a:ext cx="955956" cy="931072"/>
          </a:xfrm>
          <a:prstGeom prst="rect">
            <a:avLst/>
          </a:prstGeom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1F48818D-4E47-D9A6-A512-7896AB8535E5}"/>
              </a:ext>
            </a:extLst>
          </p:cNvPr>
          <p:cNvSpPr txBox="1">
            <a:spLocks/>
          </p:cNvSpPr>
          <p:nvPr/>
        </p:nvSpPr>
        <p:spPr>
          <a:xfrm>
            <a:off x="11663020" y="6541281"/>
            <a:ext cx="528980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2026 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11BEA854-303A-6E1D-1D2A-B1A470B5B4C5}"/>
              </a:ext>
            </a:extLst>
          </p:cNvPr>
          <p:cNvSpPr txBox="1">
            <a:spLocks/>
          </p:cNvSpPr>
          <p:nvPr/>
        </p:nvSpPr>
        <p:spPr>
          <a:xfrm>
            <a:off x="140087" y="158885"/>
            <a:ext cx="10988917" cy="816193"/>
          </a:xfrm>
          <a:prstGeom prst="rect">
            <a:avLst/>
          </a:prstGeom>
        </p:spPr>
        <p:txBody>
          <a:bodyPr vert="horz" lIns="82953" tIns="41476" rIns="82953" bIns="41476" rtlCol="0" anchor="b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25" kern="1200" spc="-108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788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Усугубление патологии при несвоевременном ортодонтическим лечением. Формирование дистальной окклюзии: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989" t="26437" r="18813" b="21028"/>
          <a:stretch>
            <a:fillRect/>
          </a:stretch>
        </p:blipFill>
        <p:spPr bwMode="auto">
          <a:xfrm>
            <a:off x="4389120" y="4015048"/>
            <a:ext cx="3258590" cy="240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7557" y="1375062"/>
            <a:ext cx="2992582" cy="223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Users\Вика\Desktop\IMG_8792.JPG"/>
          <p:cNvPicPr>
            <a:picLocks noChangeAspect="1" noChangeArrowheads="1"/>
          </p:cNvPicPr>
          <p:nvPr/>
        </p:nvPicPr>
        <p:blipFill>
          <a:blip r:embed="rId4" cstate="print"/>
          <a:srcRect l="8917" t="9708" r="7910" b="18841"/>
          <a:stretch>
            <a:fillRect/>
          </a:stretch>
        </p:blipFill>
        <p:spPr bwMode="auto">
          <a:xfrm>
            <a:off x="7922028" y="4039985"/>
            <a:ext cx="3865419" cy="2427316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EC3427-1BFC-0BA0-16D3-9DF3063A075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7531" t="28009" r="19526" b="17527"/>
          <a:stretch/>
        </p:blipFill>
        <p:spPr>
          <a:xfrm>
            <a:off x="7647709" y="1151527"/>
            <a:ext cx="4101737" cy="2243889"/>
          </a:xfrm>
          <a:prstGeom prst="rect">
            <a:avLst/>
          </a:prstGeom>
        </p:spPr>
      </p:pic>
      <p:pic>
        <p:nvPicPr>
          <p:cNvPr id="7" name="Picture 2" descr="F:\пациенты\Денисова\DSC04938.JPG"/>
          <p:cNvPicPr>
            <a:picLocks noChangeAspect="1" noChangeArrowheads="1"/>
          </p:cNvPicPr>
          <p:nvPr/>
        </p:nvPicPr>
        <p:blipFill>
          <a:blip r:embed="rId6" cstate="print"/>
          <a:srcRect t="-2353" r="22196"/>
          <a:stretch>
            <a:fillRect/>
          </a:stretch>
        </p:blipFill>
        <p:spPr bwMode="auto">
          <a:xfrm>
            <a:off x="116378" y="1172094"/>
            <a:ext cx="4114800" cy="361596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 rot="20533184">
            <a:off x="2637068" y="2697377"/>
            <a:ext cx="1396162" cy="2626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Вика\Downloads\Новая папка\олег митяев песня для старшей дочери - Поиск в Google_files\opisanie-mezialnogo-prikus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13" y="4946960"/>
            <a:ext cx="3318081" cy="1659041"/>
          </a:xfrm>
          <a:prstGeom prst="rect">
            <a:avLst/>
          </a:prstGeom>
          <a:noFill/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CBDACC-CBD4-C8A7-B9EF-7DD7229FB2D3}"/>
              </a:ext>
            </a:extLst>
          </p:cNvPr>
          <p:cNvSpPr txBox="1">
            <a:spLocks/>
          </p:cNvSpPr>
          <p:nvPr/>
        </p:nvSpPr>
        <p:spPr>
          <a:xfrm>
            <a:off x="93915" y="6606001"/>
            <a:ext cx="2605776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4E9BB9-071A-9FF3-BA5C-1689B91896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9004" y="71660"/>
            <a:ext cx="955956" cy="931072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410DE4BE-1C4E-CD97-AB5C-63BF7E3F8A4B}"/>
              </a:ext>
            </a:extLst>
          </p:cNvPr>
          <p:cNvSpPr txBox="1">
            <a:spLocks/>
          </p:cNvSpPr>
          <p:nvPr/>
        </p:nvSpPr>
        <p:spPr>
          <a:xfrm>
            <a:off x="11663020" y="6541281"/>
            <a:ext cx="528980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2026 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D1D9BBC-3540-8F3C-8C64-60E8E741AB3C}"/>
              </a:ext>
            </a:extLst>
          </p:cNvPr>
          <p:cNvSpPr txBox="1">
            <a:spLocks/>
          </p:cNvSpPr>
          <p:nvPr/>
        </p:nvSpPr>
        <p:spPr>
          <a:xfrm>
            <a:off x="93915" y="88377"/>
            <a:ext cx="10988917" cy="816193"/>
          </a:xfrm>
          <a:prstGeom prst="rect">
            <a:avLst/>
          </a:prstGeom>
        </p:spPr>
        <p:txBody>
          <a:bodyPr vert="horz" lIns="82953" tIns="41476" rIns="82953" bIns="41476" rtlCol="0" anchor="b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25" kern="1200" spc="-108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788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Усугубление патологии при несвоевременном ортодонтическим лечением. Формирование </a:t>
            </a:r>
            <a:r>
              <a:rPr lang="ru-RU" sz="2800" b="1" dirty="0" err="1">
                <a:solidFill>
                  <a:srgbClr val="0788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мезиальной</a:t>
            </a:r>
            <a:r>
              <a:rPr lang="ru-RU" sz="2800" b="1" dirty="0">
                <a:solidFill>
                  <a:srgbClr val="0788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окклюзии: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DFC78217-B7D2-4D34-AA0F-074C2BF5B101}"/>
              </a:ext>
            </a:extLst>
          </p:cNvPr>
          <p:cNvSpPr txBox="1">
            <a:spLocks/>
          </p:cNvSpPr>
          <p:nvPr/>
        </p:nvSpPr>
        <p:spPr>
          <a:xfrm>
            <a:off x="57516" y="6429983"/>
            <a:ext cx="2605776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0F444E1E-6CF8-43A7-9200-820C62FB0670}"/>
              </a:ext>
            </a:extLst>
          </p:cNvPr>
          <p:cNvSpPr txBox="1">
            <a:spLocks/>
          </p:cNvSpPr>
          <p:nvPr/>
        </p:nvSpPr>
        <p:spPr>
          <a:xfrm>
            <a:off x="11663020" y="6429983"/>
            <a:ext cx="528980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2026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E33686-49BB-434A-A6B3-3B1BF9283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9004" y="71660"/>
            <a:ext cx="955956" cy="931072"/>
          </a:xfrm>
          <a:prstGeom prst="rect">
            <a:avLst/>
          </a:prstGeom>
        </p:spPr>
      </p:pic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545D8951-1550-452B-922D-B4A10970F007}"/>
              </a:ext>
            </a:extLst>
          </p:cNvPr>
          <p:cNvSpPr txBox="1">
            <a:spLocks/>
          </p:cNvSpPr>
          <p:nvPr/>
        </p:nvSpPr>
        <p:spPr>
          <a:xfrm>
            <a:off x="2663292" y="2070771"/>
            <a:ext cx="6400522" cy="1358229"/>
          </a:xfrm>
          <a:prstGeom prst="rect">
            <a:avLst/>
          </a:prstGeom>
        </p:spPr>
        <p:txBody>
          <a:bodyPr vert="horz" lIns="62210" tIns="31105" rIns="62210" bIns="31105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903" dirty="0">
              <a:latin typeface="+mj-lt"/>
            </a:endParaRP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545D8951-1550-452B-922D-B4A10970F007}"/>
              </a:ext>
            </a:extLst>
          </p:cNvPr>
          <p:cNvSpPr txBox="1">
            <a:spLocks/>
          </p:cNvSpPr>
          <p:nvPr/>
        </p:nvSpPr>
        <p:spPr>
          <a:xfrm>
            <a:off x="2663292" y="3429000"/>
            <a:ext cx="6660979" cy="2534864"/>
          </a:xfrm>
          <a:prstGeom prst="rect">
            <a:avLst/>
          </a:prstGeom>
        </p:spPr>
        <p:txBody>
          <a:bodyPr vert="horz" lIns="62210" tIns="31105" rIns="62210" bIns="31105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177" dirty="0">
              <a:latin typeface="Alegreya Sans" panose="00000500000000000000" pitchFamily="2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5F27E39-0C9D-4D60-9656-813E85654411}"/>
              </a:ext>
            </a:extLst>
          </p:cNvPr>
          <p:cNvSpPr txBox="1">
            <a:spLocks/>
          </p:cNvSpPr>
          <p:nvPr/>
        </p:nvSpPr>
        <p:spPr>
          <a:xfrm>
            <a:off x="295978" y="283001"/>
            <a:ext cx="6889388" cy="508389"/>
          </a:xfrm>
          <a:prstGeom prst="rect">
            <a:avLst/>
          </a:prstGeom>
        </p:spPr>
        <p:txBody>
          <a:bodyPr vert="horz" lIns="82953" tIns="41476" rIns="82953" bIns="41476" rtlCol="0" anchor="b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25" kern="1200" spc="-108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b="1" dirty="0">
                <a:solidFill>
                  <a:srgbClr val="0788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6AC969-2A4B-E34B-903B-4544A4769EB8}"/>
              </a:ext>
            </a:extLst>
          </p:cNvPr>
          <p:cNvSpPr txBox="1"/>
          <p:nvPr/>
        </p:nvSpPr>
        <p:spPr>
          <a:xfrm>
            <a:off x="1118426" y="1405982"/>
            <a:ext cx="995514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Проведенный анализ геометрически-графических репродукций форм зубных  рядов у пациентов 3-5 лет - один из антропометрических методов расчета гипсовых диагностических моделей, который    можно  использовать как критерий прогнозирования  зубочелюстных аномалий в клинике ортодонтии.  Своевременно начатое раннее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ортодонтическое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лечение позволяет в дальнейшем  избежать развития сложной патологии, требующей  длительного 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ортодонтического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лечения. 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08048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4348" y="2053389"/>
            <a:ext cx="8403303" cy="1375611"/>
          </a:xfrm>
        </p:spPr>
        <p:txBody>
          <a:bodyPr vert="horz" lIns="62210" tIns="31105" rIns="62210" bIns="31105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Геометрически-графическая репродукция формы зубных рядов у пациентов 3-5 лет как критерий прогнозирования аномалий прикуса</a:t>
            </a:r>
            <a:endParaRPr lang="ru-RU" sz="2800" b="1" dirty="0">
              <a:solidFill>
                <a:srgbClr val="007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4" y="287980"/>
            <a:ext cx="2884845" cy="977533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903369" y="3826042"/>
            <a:ext cx="3124049" cy="2644646"/>
          </a:xfrm>
          <a:prstGeom prst="rect">
            <a:avLst/>
          </a:prstGeom>
        </p:spPr>
        <p:txBody>
          <a:bodyPr vert="horz" lIns="62210" tIns="31105" rIns="62210" bIns="31105" rtlCol="0" anchor="b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 Богдан Михайлович</a:t>
            </a:r>
          </a:p>
          <a:p>
            <a:pPr algn="r">
              <a:lnSpc>
                <a:spcPct val="10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5 курса 3 группы</a:t>
            </a:r>
          </a:p>
          <a:p>
            <a:pPr algn="r">
              <a:lnSpc>
                <a:spcPct val="10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стоматологического факультета </a:t>
            </a:r>
          </a:p>
          <a:p>
            <a:pPr algn="r">
              <a:lnSpc>
                <a:spcPct val="100000"/>
              </a:lnSpc>
            </a:pP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Мацейчук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Юлия Руслановна</a:t>
            </a:r>
          </a:p>
          <a:p>
            <a:pPr algn="r">
              <a:lnSpc>
                <a:spcPct val="10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4 курса 4 группы</a:t>
            </a:r>
          </a:p>
          <a:p>
            <a:pPr algn="r">
              <a:lnSpc>
                <a:spcPct val="10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стоматологического факультета </a:t>
            </a:r>
          </a:p>
          <a:p>
            <a:pPr algn="r">
              <a:lnSpc>
                <a:spcPct val="10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руководители:  к.м.н.,</a:t>
            </a:r>
          </a:p>
          <a:p>
            <a:pPr algn="r">
              <a:lnSpc>
                <a:spcPct val="10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доц. кафедры стоматологии </a:t>
            </a:r>
          </a:p>
          <a:p>
            <a:pPr algn="r">
              <a:lnSpc>
                <a:spcPct val="10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возраста Бавлакова В. В.</a:t>
            </a:r>
          </a:p>
          <a:p>
            <a:pPr algn="r">
              <a:lnSpc>
                <a:spcPct val="10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к.м.н., доц. кафедры стоматологии </a:t>
            </a:r>
          </a:p>
          <a:p>
            <a:pPr algn="r">
              <a:lnSpc>
                <a:spcPct val="10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возраста Касаткина А. Л. </a:t>
            </a:r>
          </a:p>
          <a:p>
            <a:pPr algn="r">
              <a:lnSpc>
                <a:spcPct val="10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консультант: зав. каф.</a:t>
            </a:r>
          </a:p>
          <a:p>
            <a:pPr algn="r">
              <a:lnSpc>
                <a:spcPct val="10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стоматологии детского возраста,</a:t>
            </a:r>
          </a:p>
          <a:p>
            <a:pPr algn="r">
              <a:lnSpc>
                <a:spcPct val="10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д.м.н., проф. Фоменко И. В.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604054" y="6234998"/>
            <a:ext cx="4983892" cy="447317"/>
          </a:xfrm>
          <a:prstGeom prst="rect">
            <a:avLst/>
          </a:prstGeom>
        </p:spPr>
        <p:txBody>
          <a:bodyPr vert="horz" lIns="62210" tIns="31105" rIns="62210" bIns="31105" rtlCol="0" anchor="b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Волгоград,  2026</a:t>
            </a:r>
          </a:p>
        </p:txBody>
      </p:sp>
    </p:spTree>
    <p:extLst>
      <p:ext uri="{BB962C8B-B14F-4D97-AF65-F5344CB8AC3E}">
        <p14:creationId xmlns:p14="http://schemas.microsoft.com/office/powerpoint/2010/main" val="3649140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4" descr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05" name="БЛАГОДАРЮ  ЗА ВНИМАНИЕ!"/>
          <p:cNvSpPr txBox="1">
            <a:spLocks noGrp="1"/>
          </p:cNvSpPr>
          <p:nvPr>
            <p:ph type="ctrTitle"/>
          </p:nvPr>
        </p:nvSpPr>
        <p:spPr>
          <a:xfrm>
            <a:off x="3913681" y="2829626"/>
            <a:ext cx="4364637" cy="1198747"/>
          </a:xfrm>
        </p:spPr>
        <p:txBody>
          <a:bodyPr vert="horz" lIns="38397" tIns="38397" rIns="38397" bIns="38397" rtlCol="0" anchor="ctr">
            <a:noAutofit/>
          </a:bodyPr>
          <a:lstStyle/>
          <a:p>
            <a:pPr defTabSz="858312"/>
            <a:r>
              <a:rPr lang="ru-RU" altLang="ru-RU" sz="435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</a:t>
            </a:r>
            <a:br>
              <a:rPr lang="ru-RU" altLang="ru-RU" sz="435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35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  <p:sp>
        <p:nvSpPr>
          <p:cNvPr id="59396" name="Подзаголовок 2"/>
          <p:cNvSpPr txBox="1">
            <a:spLocks noChangeArrowheads="1"/>
          </p:cNvSpPr>
          <p:nvPr/>
        </p:nvSpPr>
        <p:spPr bwMode="auto">
          <a:xfrm>
            <a:off x="10388034" y="5977757"/>
            <a:ext cx="1517967" cy="67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3665" tIns="33665" rIns="33665" bIns="33665">
            <a:spAutoFit/>
          </a:bodyPr>
          <a:lstStyle>
            <a:lvl1pPr defTabSz="2011363" eaLnBrk="0">
              <a:defRPr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lvl1pPr>
            <a:lvl2pPr marL="742950" indent="-285750" defTabSz="2011363" eaLnBrk="0">
              <a:defRPr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lvl2pPr>
            <a:lvl3pPr marL="1143000" indent="-228600" defTabSz="2011363" eaLnBrk="0">
              <a:defRPr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lvl3pPr>
            <a:lvl4pPr marL="1600200" indent="-228600" defTabSz="2011363" eaLnBrk="0">
              <a:defRPr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lvl4pPr>
            <a:lvl5pPr marL="2057400" indent="-228600" defTabSz="2011363" eaLnBrk="0">
              <a:defRPr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lvl5pPr>
            <a:lvl6pPr marL="2514600" indent="-228600" algn="ctr" defTabSz="2011363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lvl6pPr>
            <a:lvl7pPr marL="2971800" indent="-228600" algn="ctr" defTabSz="2011363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lvl7pPr>
            <a:lvl8pPr marL="3429000" indent="-228600" algn="ctr" defTabSz="2011363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lvl8pPr>
            <a:lvl9pPr marL="3886200" indent="-228600" algn="ctr" defTabSz="2011363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lvl9pPr>
          </a:lstStyle>
          <a:p>
            <a:pPr eaLnBrk="1">
              <a:lnSpc>
                <a:spcPct val="90000"/>
              </a:lnSpc>
              <a:spcBef>
                <a:spcPts val="1547"/>
              </a:spcBef>
            </a:pPr>
            <a:r>
              <a:rPr lang="ru-RU" altLang="ru-RU" sz="4355" dirty="0">
                <a:solidFill>
                  <a:schemeClr val="bg1"/>
                </a:solidFill>
                <a:ea typeface="Alegreya Sans" panose="00000500000000000000"/>
                <a:cs typeface="Alegreya Sans" panose="00000500000000000000"/>
                <a:sym typeface="Alegreya Sans" panose="00000500000000000000"/>
              </a:rPr>
              <a:t>2026 </a:t>
            </a:r>
          </a:p>
        </p:txBody>
      </p:sp>
      <p:pic>
        <p:nvPicPr>
          <p:cNvPr id="59397" name="Рисунок 2" descr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424" y="209077"/>
            <a:ext cx="4735577" cy="112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62407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E33686-49BB-434A-A6B3-3B1BF9283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602" y="0"/>
            <a:ext cx="955956" cy="93107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5F27E39-0C9D-4D60-9656-813E8565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2027" y="427462"/>
            <a:ext cx="8583507" cy="19170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НАУЧНО-ПРАКТИЧЕСКАЯ КОНФЕРЕНЦИЯ С МЕЖДУНАРОДНЫМ УЧАСТИЕМ (В ON-LINE РЕЖИМЕ)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«СОВРЕМЕННЫЕ ПОДХОДЫ ДИАГНОСТИКИ, ЛЕЧЕНИЯ И ПРОФИЛАКТИКИ СТОМАТОЛОГИЧЕСКИХ ЗАБОЛЕВАНИЙ»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26.06.2026 г.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Донецк</a:t>
            </a:r>
            <a:endParaRPr lang="ru-RU" sz="25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rcRect b="8898"/>
          <a:stretch>
            <a:fillRect/>
          </a:stretch>
        </p:blipFill>
        <p:spPr>
          <a:xfrm>
            <a:off x="6096000" y="2767263"/>
            <a:ext cx="5901915" cy="3312141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0F444E1E-6CF8-43A7-9200-820C62FB0670}"/>
              </a:ext>
            </a:extLst>
          </p:cNvPr>
          <p:cNvSpPr txBox="1">
            <a:spLocks/>
          </p:cNvSpPr>
          <p:nvPr/>
        </p:nvSpPr>
        <p:spPr>
          <a:xfrm>
            <a:off x="11628578" y="6502173"/>
            <a:ext cx="528980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2026 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DFC78217-B7D2-4D34-AA0F-074C2BF5B101}"/>
              </a:ext>
            </a:extLst>
          </p:cNvPr>
          <p:cNvSpPr txBox="1">
            <a:spLocks/>
          </p:cNvSpPr>
          <p:nvPr/>
        </p:nvSpPr>
        <p:spPr>
          <a:xfrm>
            <a:off x="34442" y="6498604"/>
            <a:ext cx="2605776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91B9D8-BB0C-91ED-A7B5-9EBABA60D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65" y="2767263"/>
            <a:ext cx="5901915" cy="330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39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DFC78217-B7D2-4D34-AA0F-074C2BF5B101}"/>
              </a:ext>
            </a:extLst>
          </p:cNvPr>
          <p:cNvSpPr txBox="1">
            <a:spLocks/>
          </p:cNvSpPr>
          <p:nvPr/>
        </p:nvSpPr>
        <p:spPr>
          <a:xfrm>
            <a:off x="57516" y="6429983"/>
            <a:ext cx="2605776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0F444E1E-6CF8-43A7-9200-820C62FB0670}"/>
              </a:ext>
            </a:extLst>
          </p:cNvPr>
          <p:cNvSpPr txBox="1">
            <a:spLocks/>
          </p:cNvSpPr>
          <p:nvPr/>
        </p:nvSpPr>
        <p:spPr>
          <a:xfrm>
            <a:off x="11663020" y="6510194"/>
            <a:ext cx="528980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2026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E33686-49BB-434A-A6B3-3B1BF9283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6044" y="0"/>
            <a:ext cx="955956" cy="931072"/>
          </a:xfrm>
          <a:prstGeom prst="rect">
            <a:avLst/>
          </a:prstGeom>
        </p:spPr>
      </p:pic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545D8951-1550-452B-922D-B4A10970F007}"/>
              </a:ext>
            </a:extLst>
          </p:cNvPr>
          <p:cNvSpPr txBox="1">
            <a:spLocks/>
          </p:cNvSpPr>
          <p:nvPr/>
        </p:nvSpPr>
        <p:spPr>
          <a:xfrm>
            <a:off x="260888" y="799070"/>
            <a:ext cx="11670223" cy="1994539"/>
          </a:xfrm>
          <a:prstGeom prst="rect">
            <a:avLst/>
          </a:prstGeom>
        </p:spPr>
        <p:txBody>
          <a:bodyPr vert="horz" lIns="62210" tIns="31105" rIns="62210" bIns="31105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Геометрически-графическая репродукция зубной дуги в молочном прикусе была предложена группой авторов ( Рис.1). Описанная зубная дуга является индивидуальной, нормальной формы и размера для каждого ребенка. Она зависит от длины бокового сегмента, что является стабильной величиной зубной дуги (Рис.2).  При определении нормальной формы и размера молочного зубного ряда можно выявить сужение или расширение боковых сегментов,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протрузию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ретрузию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передней группы зубов. Предложенный метод позволяет на ранних сроках выявить аномалии форм зубных рядов в молочном прикусе и провести вовремя профилактическое лечение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</a:t>
            </a:r>
          </a:p>
          <a:p>
            <a:pPr algn="l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5F27E39-0C9D-4D60-9656-813E85654411}"/>
              </a:ext>
            </a:extLst>
          </p:cNvPr>
          <p:cNvSpPr txBox="1">
            <a:spLocks/>
          </p:cNvSpPr>
          <p:nvPr/>
        </p:nvSpPr>
        <p:spPr>
          <a:xfrm>
            <a:off x="260888" y="238028"/>
            <a:ext cx="6889388" cy="451419"/>
          </a:xfrm>
          <a:prstGeom prst="rect">
            <a:avLst/>
          </a:prstGeom>
        </p:spPr>
        <p:txBody>
          <a:bodyPr vert="horz" lIns="82953" tIns="41476" rIns="82953" bIns="41476" rtlCol="0" anchor="b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25" kern="1200" spc="-108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788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Введение: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DE80D4-589A-7619-718D-4B15E094FF4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87591" y="2986104"/>
            <a:ext cx="3904660" cy="31732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5B41C1-2165-9961-8176-E69406E8B7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6539" t="-1028" b="4441"/>
          <a:stretch>
            <a:fillRect/>
          </a:stretch>
        </p:blipFill>
        <p:spPr>
          <a:xfrm>
            <a:off x="2108365" y="2969172"/>
            <a:ext cx="4338000" cy="32890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ABAADD-58B6-1D03-2A9C-7EE91F13E48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7563" t="6756" r="4657" b="4543"/>
          <a:stretch>
            <a:fillRect/>
          </a:stretch>
        </p:blipFill>
        <p:spPr>
          <a:xfrm>
            <a:off x="346443" y="3174968"/>
            <a:ext cx="2068339" cy="29244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50091" y="6241409"/>
            <a:ext cx="109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Рис.2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098958" y="6274965"/>
            <a:ext cx="103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306664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DFC78217-B7D2-4D34-AA0F-074C2BF5B101}"/>
              </a:ext>
            </a:extLst>
          </p:cNvPr>
          <p:cNvSpPr txBox="1">
            <a:spLocks/>
          </p:cNvSpPr>
          <p:nvPr/>
        </p:nvSpPr>
        <p:spPr>
          <a:xfrm>
            <a:off x="57516" y="6443124"/>
            <a:ext cx="2605776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0F444E1E-6CF8-43A7-9200-820C62FB0670}"/>
              </a:ext>
            </a:extLst>
          </p:cNvPr>
          <p:cNvSpPr txBox="1">
            <a:spLocks/>
          </p:cNvSpPr>
          <p:nvPr/>
        </p:nvSpPr>
        <p:spPr>
          <a:xfrm>
            <a:off x="11663020" y="6429983"/>
            <a:ext cx="528980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2026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E33686-49BB-434A-A6B3-3B1BF9283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6044" y="0"/>
            <a:ext cx="955956" cy="931072"/>
          </a:xfrm>
          <a:prstGeom prst="rect">
            <a:avLst/>
          </a:prstGeom>
        </p:spPr>
      </p:pic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545D8951-1550-452B-922D-B4A10970F007}"/>
              </a:ext>
            </a:extLst>
          </p:cNvPr>
          <p:cNvSpPr txBox="1">
            <a:spLocks/>
          </p:cNvSpPr>
          <p:nvPr/>
        </p:nvSpPr>
        <p:spPr>
          <a:xfrm>
            <a:off x="2663292" y="2070771"/>
            <a:ext cx="6400522" cy="1358229"/>
          </a:xfrm>
          <a:prstGeom prst="rect">
            <a:avLst/>
          </a:prstGeom>
        </p:spPr>
        <p:txBody>
          <a:bodyPr vert="horz" lIns="62210" tIns="31105" rIns="62210" bIns="31105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903" dirty="0">
              <a:latin typeface="+mj-lt"/>
            </a:endParaRP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545D8951-1550-452B-922D-B4A10970F007}"/>
              </a:ext>
            </a:extLst>
          </p:cNvPr>
          <p:cNvSpPr txBox="1">
            <a:spLocks/>
          </p:cNvSpPr>
          <p:nvPr/>
        </p:nvSpPr>
        <p:spPr>
          <a:xfrm>
            <a:off x="2663292" y="3429000"/>
            <a:ext cx="6660979" cy="2534864"/>
          </a:xfrm>
          <a:prstGeom prst="rect">
            <a:avLst/>
          </a:prstGeom>
        </p:spPr>
        <p:txBody>
          <a:bodyPr vert="horz" lIns="62210" tIns="31105" rIns="62210" bIns="31105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177" dirty="0">
              <a:latin typeface="Alegreya Sans" panose="00000500000000000000" pitchFamily="2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5F27E39-0C9D-4D60-9656-813E85654411}"/>
              </a:ext>
            </a:extLst>
          </p:cNvPr>
          <p:cNvSpPr txBox="1">
            <a:spLocks/>
          </p:cNvSpPr>
          <p:nvPr/>
        </p:nvSpPr>
        <p:spPr>
          <a:xfrm>
            <a:off x="514320" y="341294"/>
            <a:ext cx="6889388" cy="462463"/>
          </a:xfrm>
          <a:prstGeom prst="rect">
            <a:avLst/>
          </a:prstGeom>
        </p:spPr>
        <p:txBody>
          <a:bodyPr vert="horz" lIns="82953" tIns="41476" rIns="82953" bIns="41476" rtlCol="0" anchor="b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25" kern="1200" spc="-108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903" b="1" dirty="0">
                <a:solidFill>
                  <a:srgbClr val="0788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и методы: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07E379-A33A-3002-0A51-EAA2C62E202F}"/>
              </a:ext>
            </a:extLst>
          </p:cNvPr>
          <p:cNvSpPr>
            <a:spLocks/>
          </p:cNvSpPr>
          <p:nvPr/>
        </p:nvSpPr>
        <p:spPr bwMode="auto">
          <a:xfrm>
            <a:off x="796587" y="1653054"/>
            <a:ext cx="5357751" cy="376544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square" lIns="35716" tIns="35716" rIns="35716" bIns="35716" anchor="ctr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Материалы исследования:  диагностические гипсовые модели 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пацие-тов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возрасте от 3 до 5 лет.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Методикой, позволяющей определить отличие нормы формы зубной дуги в молочном прикусе от фактически имеющейся у пациента, являлась геометрически-графическая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репро-дукция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зубной дуги в молочном прикусе.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44131" y="4890780"/>
            <a:ext cx="5276673" cy="1495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C:\Users\Виктория\Desktop\лекция\IMG_00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120467" y="260354"/>
            <a:ext cx="2108193" cy="1644645"/>
          </a:xfrm>
          <a:prstGeom prst="rect">
            <a:avLst/>
          </a:prstGeom>
          <a:noFill/>
        </p:spPr>
      </p:pic>
      <p:pic>
        <p:nvPicPr>
          <p:cNvPr id="11" name="Picture 2" descr="C:\Users\Виктория\Desktop\лекция\IMG_75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35067" y="1278467"/>
            <a:ext cx="2209800" cy="1837266"/>
          </a:xfrm>
          <a:prstGeom prst="rect">
            <a:avLst/>
          </a:prstGeom>
          <a:noFill/>
        </p:spPr>
      </p:pic>
      <p:pic>
        <p:nvPicPr>
          <p:cNvPr id="13" name="Picture 6" descr="C:\Users\Виктория\Desktop\IMG_75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09666" y="3920068"/>
            <a:ext cx="2345267" cy="2015064"/>
          </a:xfrm>
          <a:prstGeom prst="rect">
            <a:avLst/>
          </a:prstGeom>
          <a:noFill/>
        </p:spPr>
      </p:pic>
      <p:pic>
        <p:nvPicPr>
          <p:cNvPr id="18" name="Picture 2" descr="F:\DCIM\101MSDCF\DSC04787.JPG"/>
          <p:cNvPicPr>
            <a:picLocks noChangeAspect="1" noChangeArrowheads="1"/>
          </p:cNvPicPr>
          <p:nvPr/>
        </p:nvPicPr>
        <p:blipFill>
          <a:blip r:embed="rId7" cstate="print"/>
          <a:srcRect t="20200" r="2545" b="21251"/>
          <a:stretch>
            <a:fillRect/>
          </a:stretch>
        </p:blipFill>
        <p:spPr bwMode="auto">
          <a:xfrm rot="16200000">
            <a:off x="7150104" y="4508500"/>
            <a:ext cx="2108198" cy="2082798"/>
          </a:xfrm>
          <a:prstGeom prst="rect">
            <a:avLst/>
          </a:prstGeom>
          <a:noFill/>
        </p:spPr>
      </p:pic>
      <p:pic>
        <p:nvPicPr>
          <p:cNvPr id="20" name="Picture 2" descr="C:\Users\Вика\Desktop\IMG_7505.jpg"/>
          <p:cNvPicPr>
            <a:picLocks noChangeAspect="1" noChangeArrowheads="1"/>
          </p:cNvPicPr>
          <p:nvPr/>
        </p:nvPicPr>
        <p:blipFill>
          <a:blip r:embed="rId8" cstate="print"/>
          <a:srcRect l="8777" t="-3826" r="30457" b="4290"/>
          <a:stretch>
            <a:fillRect/>
          </a:stretch>
        </p:blipFill>
        <p:spPr>
          <a:xfrm>
            <a:off x="7171267" y="2192868"/>
            <a:ext cx="2031999" cy="19642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319148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DFC78217-B7D2-4D34-AA0F-074C2BF5B101}"/>
              </a:ext>
            </a:extLst>
          </p:cNvPr>
          <p:cNvSpPr txBox="1">
            <a:spLocks/>
          </p:cNvSpPr>
          <p:nvPr/>
        </p:nvSpPr>
        <p:spPr>
          <a:xfrm>
            <a:off x="57516" y="6454327"/>
            <a:ext cx="2605776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25">
                <a:solidFill>
                  <a:srgbClr val="078877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225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  <a:endParaRPr lang="ru-RU" sz="1225" dirty="0">
              <a:solidFill>
                <a:srgbClr val="078877"/>
              </a:solidFill>
              <a:latin typeface="Alegreya Sans" panose="00000500000000000000" pitchFamily="2" charset="0"/>
            </a:endParaRP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0F444E1E-6CF8-43A7-9200-820C62FB0670}"/>
              </a:ext>
            </a:extLst>
          </p:cNvPr>
          <p:cNvSpPr txBox="1">
            <a:spLocks/>
          </p:cNvSpPr>
          <p:nvPr/>
        </p:nvSpPr>
        <p:spPr>
          <a:xfrm>
            <a:off x="11544420" y="6429983"/>
            <a:ext cx="528980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2026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E33686-49BB-434A-A6B3-3B1BF9283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7352" y="99867"/>
            <a:ext cx="1014137" cy="987739"/>
          </a:xfrm>
          <a:prstGeom prst="rect">
            <a:avLst/>
          </a:prstGeom>
        </p:spPr>
      </p:pic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545D8951-1550-452B-922D-B4A10970F007}"/>
              </a:ext>
            </a:extLst>
          </p:cNvPr>
          <p:cNvSpPr txBox="1">
            <a:spLocks/>
          </p:cNvSpPr>
          <p:nvPr/>
        </p:nvSpPr>
        <p:spPr>
          <a:xfrm>
            <a:off x="4601149" y="2934837"/>
            <a:ext cx="6400522" cy="1358229"/>
          </a:xfrm>
          <a:prstGeom prst="rect">
            <a:avLst/>
          </a:prstGeom>
        </p:spPr>
        <p:txBody>
          <a:bodyPr vert="horz" lIns="62210" tIns="31105" rIns="62210" bIns="31105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903" dirty="0">
              <a:latin typeface="+mj-lt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5F27E39-0C9D-4D60-9656-813E85654411}"/>
              </a:ext>
            </a:extLst>
          </p:cNvPr>
          <p:cNvSpPr txBox="1">
            <a:spLocks/>
          </p:cNvSpPr>
          <p:nvPr/>
        </p:nvSpPr>
        <p:spPr>
          <a:xfrm>
            <a:off x="238652" y="1895111"/>
            <a:ext cx="6889388" cy="451419"/>
          </a:xfrm>
          <a:prstGeom prst="rect">
            <a:avLst/>
          </a:prstGeom>
        </p:spPr>
        <p:txBody>
          <a:bodyPr vert="horz" lIns="82953" tIns="41476" rIns="82953" bIns="41476" rtlCol="0" anchor="b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25" kern="1200" spc="-108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2903" b="1" dirty="0">
              <a:solidFill>
                <a:srgbClr val="0788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 descr="Wb7VI5xEzcA">
            <a:extLst>
              <a:ext uri="{FF2B5EF4-FFF2-40B4-BE49-F238E27FC236}">
                <a16:creationId xmlns:a16="http://schemas.microsoft.com/office/drawing/2014/main" id="{A3FFC843-F189-37DF-7233-7688200846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042" y="3437313"/>
            <a:ext cx="3449786" cy="2750635"/>
          </a:xfrm>
          <a:prstGeom prst="rect">
            <a:avLst/>
          </a:prstGeom>
          <a:noFill/>
        </p:spPr>
      </p:pic>
      <p:pic>
        <p:nvPicPr>
          <p:cNvPr id="3" name="Рисунок 2" descr="pDo1lNHzGIw">
            <a:extLst>
              <a:ext uri="{FF2B5EF4-FFF2-40B4-BE49-F238E27FC236}">
                <a16:creationId xmlns:a16="http://schemas.microsoft.com/office/drawing/2014/main" id="{BC5FA81A-AA07-5794-A624-C4F2C1F8BC1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4827" y="2616318"/>
            <a:ext cx="3411851" cy="2714157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B80A45-13D6-310F-B7F8-38C3B13FC5A6}"/>
              </a:ext>
            </a:extLst>
          </p:cNvPr>
          <p:cNvSpPr txBox="1"/>
          <p:nvPr/>
        </p:nvSpPr>
        <p:spPr>
          <a:xfrm rot="10800000" flipV="1">
            <a:off x="8167772" y="5392574"/>
            <a:ext cx="3761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диаграммы нижней челюсти</a:t>
            </a:r>
          </a:p>
        </p:txBody>
      </p:sp>
      <p:pic>
        <p:nvPicPr>
          <p:cNvPr id="5" name="Рисунок 4" descr="асмывм&#10;uNKwItFT6Us">
            <a:extLst>
              <a:ext uri="{FF2B5EF4-FFF2-40B4-BE49-F238E27FC236}">
                <a16:creationId xmlns:a16="http://schemas.microsoft.com/office/drawing/2014/main" id="{CC82B8B7-BF52-1A1A-D4E9-F54E396A1D6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5921" y="2622536"/>
            <a:ext cx="3433196" cy="2747042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5FBA2D-A539-C2DA-25B2-AF54F036DA85}"/>
              </a:ext>
            </a:extLst>
          </p:cNvPr>
          <p:cNvSpPr txBox="1"/>
          <p:nvPr/>
        </p:nvSpPr>
        <p:spPr>
          <a:xfrm rot="10800000" flipV="1">
            <a:off x="4601149" y="5392575"/>
            <a:ext cx="2894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диаграммы верхней челюсти</a:t>
            </a: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 rot="10800000" flipV="1">
            <a:off x="3255250" y="423950"/>
            <a:ext cx="7764089" cy="192916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Методика построения диаграммы описана  в сборнике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 Актуальные вопросы стоматологии». Том ХХХХ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Х, Выпуск 1</a:t>
            </a:r>
            <a:br>
              <a:rPr lang="ru-RU" sz="2400" dirty="0"/>
            </a:b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Нормой формы зубного ряда в период сформированного молочного прикуса является полукруг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3ABAADD-58B6-1D03-2A9C-7EE91F13E48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7563" t="6756" r="4657" b="4543"/>
          <a:stretch>
            <a:fillRect/>
          </a:stretch>
        </p:blipFill>
        <p:spPr>
          <a:xfrm>
            <a:off x="515322" y="231736"/>
            <a:ext cx="2532678" cy="307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0193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DFC78217-B7D2-4D34-AA0F-074C2BF5B101}"/>
              </a:ext>
            </a:extLst>
          </p:cNvPr>
          <p:cNvSpPr txBox="1">
            <a:spLocks/>
          </p:cNvSpPr>
          <p:nvPr/>
        </p:nvSpPr>
        <p:spPr>
          <a:xfrm>
            <a:off x="119119" y="6429983"/>
            <a:ext cx="2605776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0F444E1E-6CF8-43A7-9200-820C62FB0670}"/>
              </a:ext>
            </a:extLst>
          </p:cNvPr>
          <p:cNvSpPr txBox="1">
            <a:spLocks/>
          </p:cNvSpPr>
          <p:nvPr/>
        </p:nvSpPr>
        <p:spPr>
          <a:xfrm>
            <a:off x="11663020" y="6429983"/>
            <a:ext cx="528980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2026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E33686-49BB-434A-A6B3-3B1BF9283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6044" y="0"/>
            <a:ext cx="955956" cy="931072"/>
          </a:xfrm>
          <a:prstGeom prst="rect">
            <a:avLst/>
          </a:prstGeom>
        </p:spPr>
      </p:pic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545D8951-1550-452B-922D-B4A10970F007}"/>
              </a:ext>
            </a:extLst>
          </p:cNvPr>
          <p:cNvSpPr txBox="1">
            <a:spLocks/>
          </p:cNvSpPr>
          <p:nvPr/>
        </p:nvSpPr>
        <p:spPr>
          <a:xfrm>
            <a:off x="2663292" y="2070771"/>
            <a:ext cx="6400522" cy="1358229"/>
          </a:xfrm>
          <a:prstGeom prst="rect">
            <a:avLst/>
          </a:prstGeom>
        </p:spPr>
        <p:txBody>
          <a:bodyPr vert="horz" lIns="62210" tIns="31105" rIns="62210" bIns="31105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903" dirty="0">
              <a:latin typeface="+mj-lt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5F27E39-0C9D-4D60-9656-813E85654411}"/>
              </a:ext>
            </a:extLst>
          </p:cNvPr>
          <p:cNvSpPr txBox="1">
            <a:spLocks/>
          </p:cNvSpPr>
          <p:nvPr/>
        </p:nvSpPr>
        <p:spPr>
          <a:xfrm>
            <a:off x="1683225" y="303466"/>
            <a:ext cx="6889388" cy="451419"/>
          </a:xfrm>
          <a:prstGeom prst="rect">
            <a:avLst/>
          </a:prstGeom>
        </p:spPr>
        <p:txBody>
          <a:bodyPr vert="horz" lIns="82953" tIns="41476" rIns="82953" bIns="41476" rtlCol="0" anchor="b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25" kern="1200" spc="-108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2903" b="1" dirty="0">
              <a:solidFill>
                <a:srgbClr val="0788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BDFA17-154B-7F39-1D75-F7EC260F32B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4583"/>
          <a:stretch>
            <a:fillRect/>
          </a:stretch>
        </p:blipFill>
        <p:spPr>
          <a:xfrm>
            <a:off x="606829" y="1080655"/>
            <a:ext cx="5353701" cy="4547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86B603-DAB3-4646-F4F4-67E08D6E3B80}"/>
              </a:ext>
            </a:extLst>
          </p:cNvPr>
          <p:cNvSpPr txBox="1"/>
          <p:nvPr/>
        </p:nvSpPr>
        <p:spPr>
          <a:xfrm rot="10800000" flipV="1">
            <a:off x="6525210" y="1536174"/>
            <a:ext cx="460734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Проведя анализ диаграммы модели верхней челюсти, делаем вывод, что форма зубной дуги не соответствует норме.  Чёрным цветом обозначена норма зубной дуги, красным – фактическая форма зубной дуги. Имеется </a:t>
            </a:r>
            <a:r>
              <a:rPr lang="ru-RU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протрузия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фронтальной группы зубов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D264D4-5B93-F902-D9EE-3795A60C3D25}"/>
              </a:ext>
            </a:extLst>
          </p:cNvPr>
          <p:cNvSpPr txBox="1">
            <a:spLocks/>
          </p:cNvSpPr>
          <p:nvPr/>
        </p:nvSpPr>
        <p:spPr>
          <a:xfrm>
            <a:off x="504131" y="239826"/>
            <a:ext cx="6889388" cy="451419"/>
          </a:xfrm>
          <a:prstGeom prst="rect">
            <a:avLst/>
          </a:prstGeom>
        </p:spPr>
        <p:txBody>
          <a:bodyPr vert="horz" lIns="82953" tIns="41476" rIns="82953" bIns="41476" rtlCol="0" anchor="b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25" kern="1200" spc="-108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903" b="1" dirty="0">
                <a:solidFill>
                  <a:srgbClr val="0788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№ 1:</a:t>
            </a:r>
          </a:p>
        </p:txBody>
      </p:sp>
    </p:spTree>
    <p:extLst>
      <p:ext uri="{BB962C8B-B14F-4D97-AF65-F5344CB8AC3E}">
        <p14:creationId xmlns:p14="http://schemas.microsoft.com/office/powerpoint/2010/main" val="244802741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DFC78217-B7D2-4D34-AA0F-074C2BF5B101}"/>
              </a:ext>
            </a:extLst>
          </p:cNvPr>
          <p:cNvSpPr txBox="1">
            <a:spLocks/>
          </p:cNvSpPr>
          <p:nvPr/>
        </p:nvSpPr>
        <p:spPr>
          <a:xfrm>
            <a:off x="57515" y="6429983"/>
            <a:ext cx="2605776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0F444E1E-6CF8-43A7-9200-820C62FB0670}"/>
              </a:ext>
            </a:extLst>
          </p:cNvPr>
          <p:cNvSpPr txBox="1">
            <a:spLocks/>
          </p:cNvSpPr>
          <p:nvPr/>
        </p:nvSpPr>
        <p:spPr>
          <a:xfrm>
            <a:off x="11663020" y="6429983"/>
            <a:ext cx="528980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2026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E33686-49BB-434A-A6B3-3B1BF9283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85042" y="0"/>
            <a:ext cx="955956" cy="931072"/>
          </a:xfrm>
          <a:prstGeom prst="rect">
            <a:avLst/>
          </a:prstGeom>
        </p:spPr>
      </p:pic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545D8951-1550-452B-922D-B4A10970F007}"/>
              </a:ext>
            </a:extLst>
          </p:cNvPr>
          <p:cNvSpPr txBox="1">
            <a:spLocks/>
          </p:cNvSpPr>
          <p:nvPr/>
        </p:nvSpPr>
        <p:spPr>
          <a:xfrm>
            <a:off x="2663292" y="2070771"/>
            <a:ext cx="6400522" cy="1358229"/>
          </a:xfrm>
          <a:prstGeom prst="rect">
            <a:avLst/>
          </a:prstGeom>
        </p:spPr>
        <p:txBody>
          <a:bodyPr vert="horz" lIns="62210" tIns="31105" rIns="62210" bIns="31105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903" dirty="0">
              <a:latin typeface="+mj-lt"/>
            </a:endParaRP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545D8951-1550-452B-922D-B4A10970F007}"/>
              </a:ext>
            </a:extLst>
          </p:cNvPr>
          <p:cNvSpPr txBox="1">
            <a:spLocks/>
          </p:cNvSpPr>
          <p:nvPr/>
        </p:nvSpPr>
        <p:spPr>
          <a:xfrm>
            <a:off x="2663292" y="3429000"/>
            <a:ext cx="6660979" cy="2534864"/>
          </a:xfrm>
          <a:prstGeom prst="rect">
            <a:avLst/>
          </a:prstGeom>
        </p:spPr>
        <p:txBody>
          <a:bodyPr vert="horz" lIns="62210" tIns="31105" rIns="62210" bIns="31105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177" dirty="0">
              <a:latin typeface="Alegreya Sans" panose="00000500000000000000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049985-1576-B04C-9BEC-0D7C28C95D2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4" t="19843" r="9323" b="22444"/>
          <a:stretch>
            <a:fillRect/>
          </a:stretch>
        </p:blipFill>
        <p:spPr>
          <a:xfrm>
            <a:off x="374073" y="1163782"/>
            <a:ext cx="5827222" cy="45470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118C0F-FE7D-4BBB-AFCE-7B3867F2E740}"/>
              </a:ext>
            </a:extLst>
          </p:cNvPr>
          <p:cNvSpPr txBox="1"/>
          <p:nvPr/>
        </p:nvSpPr>
        <p:spPr>
          <a:xfrm>
            <a:off x="6550896" y="2261854"/>
            <a:ext cx="42836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Проведя анализ диаграммы  модели верхней челюсти, делаем  вывод, что форма зубной дуги  соответствует норме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16DAF03-898B-D4CF-9FBC-EB14EA9F24C6}"/>
              </a:ext>
            </a:extLst>
          </p:cNvPr>
          <p:cNvSpPr txBox="1">
            <a:spLocks/>
          </p:cNvSpPr>
          <p:nvPr/>
        </p:nvSpPr>
        <p:spPr>
          <a:xfrm>
            <a:off x="359751" y="239826"/>
            <a:ext cx="6889388" cy="451419"/>
          </a:xfrm>
          <a:prstGeom prst="rect">
            <a:avLst/>
          </a:prstGeom>
        </p:spPr>
        <p:txBody>
          <a:bodyPr vert="horz" lIns="82953" tIns="41476" rIns="82953" bIns="41476" rtlCol="0" anchor="b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25" kern="1200" spc="-108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903" b="1" dirty="0">
                <a:solidFill>
                  <a:srgbClr val="0788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№ 2:</a:t>
            </a:r>
          </a:p>
        </p:txBody>
      </p:sp>
    </p:spTree>
    <p:extLst>
      <p:ext uri="{BB962C8B-B14F-4D97-AF65-F5344CB8AC3E}">
        <p14:creationId xmlns:p14="http://schemas.microsoft.com/office/powerpoint/2010/main" val="133064412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DFC78217-B7D2-4D34-AA0F-074C2BF5B101}"/>
              </a:ext>
            </a:extLst>
          </p:cNvPr>
          <p:cNvSpPr txBox="1">
            <a:spLocks/>
          </p:cNvSpPr>
          <p:nvPr/>
        </p:nvSpPr>
        <p:spPr>
          <a:xfrm>
            <a:off x="57516" y="6429983"/>
            <a:ext cx="2605776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0F444E1E-6CF8-43A7-9200-820C62FB0670}"/>
              </a:ext>
            </a:extLst>
          </p:cNvPr>
          <p:cNvSpPr txBox="1">
            <a:spLocks/>
          </p:cNvSpPr>
          <p:nvPr/>
        </p:nvSpPr>
        <p:spPr>
          <a:xfrm>
            <a:off x="11663020" y="6429983"/>
            <a:ext cx="528980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2026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E33686-49BB-434A-A6B3-3B1BF9283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6044" y="0"/>
            <a:ext cx="955956" cy="931072"/>
          </a:xfrm>
          <a:prstGeom prst="rect">
            <a:avLst/>
          </a:prstGeom>
        </p:spPr>
      </p:pic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545D8951-1550-452B-922D-B4A10970F007}"/>
              </a:ext>
            </a:extLst>
          </p:cNvPr>
          <p:cNvSpPr txBox="1">
            <a:spLocks/>
          </p:cNvSpPr>
          <p:nvPr/>
        </p:nvSpPr>
        <p:spPr>
          <a:xfrm>
            <a:off x="2663292" y="2070771"/>
            <a:ext cx="6400522" cy="1358229"/>
          </a:xfrm>
          <a:prstGeom prst="rect">
            <a:avLst/>
          </a:prstGeom>
        </p:spPr>
        <p:txBody>
          <a:bodyPr vert="horz" lIns="62210" tIns="31105" rIns="62210" bIns="31105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903" dirty="0">
              <a:latin typeface="+mj-lt"/>
            </a:endParaRP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545D8951-1550-452B-922D-B4A10970F007}"/>
              </a:ext>
            </a:extLst>
          </p:cNvPr>
          <p:cNvSpPr txBox="1">
            <a:spLocks/>
          </p:cNvSpPr>
          <p:nvPr/>
        </p:nvSpPr>
        <p:spPr>
          <a:xfrm>
            <a:off x="6417425" y="2070771"/>
            <a:ext cx="4716532" cy="2125513"/>
          </a:xfrm>
          <a:prstGeom prst="rect">
            <a:avLst/>
          </a:prstGeom>
        </p:spPr>
        <p:txBody>
          <a:bodyPr vert="horz" lIns="62210" tIns="31105" rIns="62210" bIns="31105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анализа диаграммы модели челюсти   делаем вывод, что  форма зубной дуги  верхней челюсти  соответствует норме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7FCF86-EECF-E04B-4BC9-9249F2810823}"/>
              </a:ext>
            </a:extLst>
          </p:cNvPr>
          <p:cNvPicPr/>
          <p:nvPr/>
        </p:nvPicPr>
        <p:blipFill>
          <a:blip r:embed="rId3" cstate="print"/>
          <a:srcRect l="9472" t="14162" r="6447"/>
          <a:stretch>
            <a:fillRect/>
          </a:stretch>
        </p:blipFill>
        <p:spPr>
          <a:xfrm>
            <a:off x="565265" y="1130531"/>
            <a:ext cx="5469774" cy="4563687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344AE6E-3F22-C186-5570-120262215094}"/>
              </a:ext>
            </a:extLst>
          </p:cNvPr>
          <p:cNvSpPr txBox="1">
            <a:spLocks/>
          </p:cNvSpPr>
          <p:nvPr/>
        </p:nvSpPr>
        <p:spPr>
          <a:xfrm>
            <a:off x="359751" y="239826"/>
            <a:ext cx="6889388" cy="451419"/>
          </a:xfrm>
          <a:prstGeom prst="rect">
            <a:avLst/>
          </a:prstGeom>
        </p:spPr>
        <p:txBody>
          <a:bodyPr vert="horz" lIns="82953" tIns="41476" rIns="82953" bIns="41476" rtlCol="0" anchor="b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25" kern="1200" spc="-108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903" b="1" dirty="0">
                <a:solidFill>
                  <a:srgbClr val="0788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№ 3:</a:t>
            </a:r>
          </a:p>
        </p:txBody>
      </p:sp>
    </p:spTree>
    <p:extLst>
      <p:ext uri="{BB962C8B-B14F-4D97-AF65-F5344CB8AC3E}">
        <p14:creationId xmlns:p14="http://schemas.microsoft.com/office/powerpoint/2010/main" val="109306548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DFC78217-B7D2-4D34-AA0F-074C2BF5B101}"/>
              </a:ext>
            </a:extLst>
          </p:cNvPr>
          <p:cNvSpPr txBox="1">
            <a:spLocks/>
          </p:cNvSpPr>
          <p:nvPr/>
        </p:nvSpPr>
        <p:spPr>
          <a:xfrm>
            <a:off x="57516" y="6429983"/>
            <a:ext cx="2605776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0F444E1E-6CF8-43A7-9200-820C62FB0670}"/>
              </a:ext>
            </a:extLst>
          </p:cNvPr>
          <p:cNvSpPr txBox="1">
            <a:spLocks/>
          </p:cNvSpPr>
          <p:nvPr/>
        </p:nvSpPr>
        <p:spPr>
          <a:xfrm>
            <a:off x="11663020" y="6429982"/>
            <a:ext cx="528980" cy="428017"/>
          </a:xfrm>
          <a:prstGeom prst="rect">
            <a:avLst/>
          </a:prstGeom>
        </p:spPr>
        <p:txBody>
          <a:bodyPr vert="horz" lIns="62210" tIns="31105" rIns="62210" bIns="31105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25" dirty="0">
                <a:solidFill>
                  <a:srgbClr val="078877"/>
                </a:solidFill>
                <a:latin typeface="Alegreya Sans" panose="00000500000000000000" pitchFamily="2" charset="0"/>
              </a:rPr>
              <a:t>2026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E33686-49BB-434A-A6B3-3B1BF9283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85042" y="41011"/>
            <a:ext cx="955956" cy="931072"/>
          </a:xfrm>
          <a:prstGeom prst="rect">
            <a:avLst/>
          </a:prstGeom>
        </p:spPr>
      </p:pic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545D8951-1550-452B-922D-B4A10970F007}"/>
              </a:ext>
            </a:extLst>
          </p:cNvPr>
          <p:cNvSpPr txBox="1">
            <a:spLocks/>
          </p:cNvSpPr>
          <p:nvPr/>
        </p:nvSpPr>
        <p:spPr>
          <a:xfrm>
            <a:off x="2663292" y="2070771"/>
            <a:ext cx="6400522" cy="1358229"/>
          </a:xfrm>
          <a:prstGeom prst="rect">
            <a:avLst/>
          </a:prstGeom>
        </p:spPr>
        <p:txBody>
          <a:bodyPr vert="horz" lIns="62210" tIns="31105" rIns="62210" bIns="31105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903" dirty="0">
              <a:latin typeface="+mj-lt"/>
            </a:endParaRP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545D8951-1550-452B-922D-B4A10970F007}"/>
              </a:ext>
            </a:extLst>
          </p:cNvPr>
          <p:cNvSpPr txBox="1">
            <a:spLocks/>
          </p:cNvSpPr>
          <p:nvPr/>
        </p:nvSpPr>
        <p:spPr>
          <a:xfrm>
            <a:off x="2663292" y="3429000"/>
            <a:ext cx="6660979" cy="2534864"/>
          </a:xfrm>
          <a:prstGeom prst="rect">
            <a:avLst/>
          </a:prstGeom>
        </p:spPr>
        <p:txBody>
          <a:bodyPr vert="horz" lIns="62210" tIns="31105" rIns="62210" bIns="31105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177" dirty="0">
              <a:latin typeface="Alegreya Sans" panose="00000500000000000000" pitchFamily="2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5F27E39-0C9D-4D60-9656-813E85654411}"/>
              </a:ext>
            </a:extLst>
          </p:cNvPr>
          <p:cNvSpPr txBox="1">
            <a:spLocks/>
          </p:cNvSpPr>
          <p:nvPr/>
        </p:nvSpPr>
        <p:spPr>
          <a:xfrm>
            <a:off x="1651141" y="311487"/>
            <a:ext cx="6889388" cy="451419"/>
          </a:xfrm>
          <a:prstGeom prst="rect">
            <a:avLst/>
          </a:prstGeom>
        </p:spPr>
        <p:txBody>
          <a:bodyPr vert="horz" lIns="82953" tIns="41476" rIns="82953" bIns="41476" rtlCol="0" anchor="b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25" kern="1200" spc="-108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2903" b="1" dirty="0">
              <a:solidFill>
                <a:srgbClr val="0788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B8A563-29EC-BB8D-3AF6-DDAE152331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9927" t="4027" r="23771"/>
          <a:stretch>
            <a:fillRect/>
          </a:stretch>
        </p:blipFill>
        <p:spPr>
          <a:xfrm>
            <a:off x="515389" y="1188720"/>
            <a:ext cx="4879571" cy="47548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3CA38E-F6B2-4DD1-1BF8-7E80C3EA6803}"/>
              </a:ext>
            </a:extLst>
          </p:cNvPr>
          <p:cNvSpPr txBox="1"/>
          <p:nvPr/>
        </p:nvSpPr>
        <p:spPr>
          <a:xfrm>
            <a:off x="5853730" y="1798342"/>
            <a:ext cx="508925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результатам анализа диаграммы  модели делаем  вывод, что  форма зубной дуги не соответствует норме. Черным цветом обозначена норма зубной дуги, красным фактическая форма зубной дуги верхней челюсти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2170D3-86F9-B961-BFB3-A3BB06BCC9D1}"/>
              </a:ext>
            </a:extLst>
          </p:cNvPr>
          <p:cNvSpPr txBox="1">
            <a:spLocks/>
          </p:cNvSpPr>
          <p:nvPr/>
        </p:nvSpPr>
        <p:spPr>
          <a:xfrm>
            <a:off x="359751" y="239826"/>
            <a:ext cx="6889388" cy="451419"/>
          </a:xfrm>
          <a:prstGeom prst="rect">
            <a:avLst/>
          </a:prstGeom>
        </p:spPr>
        <p:txBody>
          <a:bodyPr vert="horz" lIns="82953" tIns="41476" rIns="82953" bIns="41476" rtlCol="0" anchor="b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25" kern="1200" spc="-108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903" b="1" dirty="0">
                <a:solidFill>
                  <a:srgbClr val="0788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№ 4:</a:t>
            </a:r>
          </a:p>
        </p:txBody>
      </p:sp>
    </p:spTree>
    <p:extLst>
      <p:ext uri="{BB962C8B-B14F-4D97-AF65-F5344CB8AC3E}">
        <p14:creationId xmlns:p14="http://schemas.microsoft.com/office/powerpoint/2010/main" val="377568878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867</Words>
  <Application>Microsoft Office PowerPoint</Application>
  <PresentationFormat>Широкоэкранный</PresentationFormat>
  <Paragraphs>102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Alegreya Sans</vt:lpstr>
      <vt:lpstr>Aptos</vt:lpstr>
      <vt:lpstr>Aptos Display</vt:lpstr>
      <vt:lpstr>Arial</vt:lpstr>
      <vt:lpstr>Calibri</vt:lpstr>
      <vt:lpstr>Times New Roman</vt:lpstr>
      <vt:lpstr>Тема Office</vt:lpstr>
      <vt:lpstr>НАУЧНО-ПРАКТИЧЕСКАЯ КОНФЕРЕНЦИЯ С МЕЖДУНАРОДНЫМ УЧАСТИЕМ (В ON-LINE РЕЖИМЕ)  «СОВРЕМЕННЫЕ ПОДХОДЫ ДИАГНОСТИКИ, ЛЕЧЕНИЯ И ПРОФИЛАКТИКИ СТОМАТОЛОГИЧЕСКИХ ЗАБОЛЕВАНИЙ» 26.06.2026 г.  г. Донецк</vt:lpstr>
      <vt:lpstr>Геометрически-графическая репродукция формы зубных рядов у пациентов 3-5 лет как критерий прогнозирования аномалий прикуса</vt:lpstr>
      <vt:lpstr>Презентация PowerPoint</vt:lpstr>
      <vt:lpstr>Презентация PowerPoint</vt:lpstr>
      <vt:lpstr>Методика построения диаграммы описана  в сборнике « Актуальные вопросы стоматологии». Том ХХХХIХ, Выпуск 1  Нормой формы зубного ряда в период сформированного молочного прикуса является полукруг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 ЗА ВНИМАНИЕ!</vt:lpstr>
      <vt:lpstr>НАУЧНО-ПРАКТИЧЕСКАЯ КОНФЕРЕНЦИЯ С МЕЖДУНАРОДНЫМ УЧАСТИЕМ (В ON-LINE РЕЖИМЕ)  «СОВРЕМЕННЫЕ ПОДХОДЫ ДИАГНОСТИКИ, ЛЕЧЕНИЯ И ПРОФИЛАКТИКИ СТОМАТОЛОГИЧЕСКИХ ЗАБОЛЕВАНИЙ» 26.06.2026 г.  г. Донецк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84 Международная научно-практическая конференция молодых ученых и студентов ВолгГМУ «Актуальные вопросы экспериментальной и клинической медицины»</dc:title>
  <dc:creator>Admin</dc:creator>
  <cp:lastModifiedBy>Admin</cp:lastModifiedBy>
  <cp:revision>78</cp:revision>
  <dcterms:created xsi:type="dcterms:W3CDTF">2025-09-30T19:31:06Z</dcterms:created>
  <dcterms:modified xsi:type="dcterms:W3CDTF">2026-05-23T10:19:38Z</dcterms:modified>
</cp:coreProperties>
</file>