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78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643314"/>
            <a:ext cx="6858000" cy="12334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Щитовидная железа и сердце: хронический аутоиммунный тиреоидит в детском и подростковом возрасте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072074"/>
            <a:ext cx="6858000" cy="533400"/>
          </a:xfrm>
        </p:spPr>
        <p:txBody>
          <a:bodyPr/>
          <a:lstStyle/>
          <a:p>
            <a:pPr algn="ctr"/>
            <a:r>
              <a:rPr lang="ru-RU" b="1" dirty="0" smtClean="0"/>
              <a:t>Доцент Лимаренко М.П.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7824" y1="80000" x2="47824" y2="80000"/>
                        <a14:foregroundMark x1="51606" y1="78848" x2="51606" y2="78848"/>
                        <a14:foregroundMark x1="43212" y1="80727" x2="60984" y2="79273"/>
                        <a14:foregroundMark x1="39793" y1="75333" x2="48601" y2="81152"/>
                        <a14:foregroundMark x1="35596" y1="85636" x2="45026" y2="83030"/>
                        <a14:foregroundMark x1="47617" y1="88667" x2="52798" y2="81394"/>
                        <a14:foregroundMark x1="63212" y1="86061" x2="44611" y2="80485"/>
                        <a14:foregroundMark x1="39016" y1="98242" x2="49585" y2="96606"/>
                        <a14:foregroundMark x1="46425" y1="99152" x2="58187" y2="97515"/>
                        <a14:foregroundMark x1="62383" y1="63394" x2="35596" y2="11212"/>
                        <a14:foregroundMark x1="66580" y1="14727" x2="33420" y2="56848"/>
                        <a14:foregroundMark x1="30415" y1="51697" x2="71192" y2="51212"/>
                        <a14:foregroundMark x1="65181" y1="58727" x2="29585" y2="58485"/>
                        <a14:foregroundMark x1="59223" y1="64121" x2="33627" y2="59636"/>
                        <a14:foregroundMark x1="68394" y1="44000" x2="67617" y2="24788"/>
                        <a14:foregroundMark x1="60207" y1="22000" x2="53782" y2="9333"/>
                        <a14:foregroundMark x1="52383" y1="11939" x2="39223" y2="14970"/>
                        <a14:foregroundMark x1="34819" y1="20364" x2="31399" y2="37879"/>
                        <a14:foregroundMark x1="30622" y1="27818" x2="36218" y2="33697"/>
                        <a14:foregroundMark x1="24819" y1="19636" x2="36218" y2="5636"/>
                        <a14:foregroundMark x1="42591" y1="3515" x2="59223" y2="2364"/>
                        <a14:foregroundMark x1="52176" y1="3273" x2="45181" y2="1152"/>
                        <a14:foregroundMark x1="58601" y1="3758" x2="70622" y2="10788"/>
                        <a14:foregroundMark x1="72591" y1="17758" x2="73005" y2="14061"/>
                        <a14:foregroundMark x1="74404" y1="24121" x2="75181" y2="1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42852"/>
            <a:ext cx="2711621" cy="2318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357166"/>
            <a:ext cx="6225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" pitchFamily="18" charset="0"/>
                <a:ea typeface="Cambria" pitchFamily="18" charset="0"/>
              </a:rPr>
              <a:t>ФГБОУ ВО «Донецкий государственный медицинский </a:t>
            </a:r>
          </a:p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университет имени М. Горького» МЗ РФ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100010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itchFamily="18" charset="0"/>
              </a:rPr>
              <a:t>Кафедра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педиатрии</a:t>
            </a:r>
            <a:r>
              <a:rPr lang="ru-RU" b="1" dirty="0" smtClean="0"/>
              <a:t> №3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5747" y="1643050"/>
            <a:ext cx="5698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  <a:ea typeface="Cambria" pitchFamily="18" charset="0"/>
              </a:rPr>
              <a:t>VIII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Республиканская научно-практическая </a:t>
            </a:r>
          </a:p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конференция «Актуальные вопросы педиатрии»</a:t>
            </a:r>
          </a:p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16 апреля 2026 г.</a:t>
            </a:r>
          </a:p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г. Донецк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Клиническая картина заболевания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детей в большинстве случаев наблюдается увеличение ЩЖ при отсутствии клинических симптомов нарушения ее функции</a:t>
            </a:r>
          </a:p>
          <a:p>
            <a:r>
              <a:rPr lang="ru-RU" dirty="0" smtClean="0"/>
              <a:t>На момент установления диагноза:</a:t>
            </a:r>
          </a:p>
          <a:p>
            <a:pPr lvl="1"/>
            <a:r>
              <a:rPr lang="ru-RU" dirty="0" smtClean="0"/>
              <a:t>52,1% детей находятся в состоянии </a:t>
            </a:r>
            <a:r>
              <a:rPr lang="ru-RU" dirty="0" err="1" smtClean="0"/>
              <a:t>эутиреоза</a:t>
            </a:r>
            <a:endParaRPr lang="ru-RU" dirty="0" smtClean="0"/>
          </a:p>
          <a:p>
            <a:pPr lvl="1"/>
            <a:r>
              <a:rPr lang="ru-RU" dirty="0" smtClean="0"/>
              <a:t>у 22,5% - гипотиреоз</a:t>
            </a:r>
          </a:p>
          <a:p>
            <a:pPr lvl="1"/>
            <a:r>
              <a:rPr lang="ru-RU" dirty="0" smtClean="0"/>
              <a:t>в 19,2% случаев имеет место </a:t>
            </a:r>
            <a:r>
              <a:rPr lang="ru-RU" dirty="0" err="1" smtClean="0"/>
              <a:t>субклинический</a:t>
            </a:r>
            <a:r>
              <a:rPr lang="ru-RU" dirty="0" smtClean="0"/>
              <a:t> гипотиреоз</a:t>
            </a:r>
          </a:p>
          <a:p>
            <a:pPr lvl="1"/>
            <a:r>
              <a:rPr lang="ru-RU" dirty="0" smtClean="0"/>
              <a:t>другие изменения </a:t>
            </a:r>
            <a:r>
              <a:rPr lang="ru-RU" dirty="0" err="1" smtClean="0"/>
              <a:t>тиреоидной</a:t>
            </a:r>
            <a:r>
              <a:rPr lang="ru-RU" dirty="0" smtClean="0"/>
              <a:t> функции (6,5%), а именно </a:t>
            </a:r>
            <a:r>
              <a:rPr lang="ru-RU" dirty="0" err="1" smtClean="0"/>
              <a:t>субклинический</a:t>
            </a:r>
            <a:r>
              <a:rPr lang="ru-RU" dirty="0" smtClean="0"/>
              <a:t> и </a:t>
            </a:r>
            <a:r>
              <a:rPr lang="ru-RU" dirty="0" err="1" smtClean="0"/>
              <a:t>манифестный</a:t>
            </a:r>
            <a:r>
              <a:rPr lang="ru-RU" dirty="0" smtClean="0"/>
              <a:t> гипертиреоз (</a:t>
            </a:r>
            <a:r>
              <a:rPr lang="ru-RU" dirty="0" err="1" smtClean="0"/>
              <a:t>хашитоксикоз</a:t>
            </a:r>
            <a:r>
              <a:rPr lang="ru-RU" dirty="0" smtClean="0"/>
              <a:t>), могут быть не зафиксированы педиатром</a:t>
            </a:r>
          </a:p>
          <a:p>
            <a:r>
              <a:rPr lang="ru-RU" dirty="0" smtClean="0"/>
              <a:t>У 3 - 4% детей с болезнью </a:t>
            </a:r>
            <a:r>
              <a:rPr lang="ru-RU" dirty="0" err="1" smtClean="0"/>
              <a:t>Грейвса</a:t>
            </a:r>
            <a:r>
              <a:rPr lang="ru-RU" dirty="0" smtClean="0"/>
              <a:t> (БГ) манифестации тиреотоксикоза предшествует ХАИТ, что указывает на существование непрерывного процесса между АИТ и БГ в пределах широкого спектра аутоиммунных нарушений ЩЖ</a:t>
            </a:r>
          </a:p>
          <a:p>
            <a:r>
              <a:rPr lang="ru-RU" dirty="0" smtClean="0"/>
              <a:t>Как правило, </a:t>
            </a:r>
            <a:r>
              <a:rPr lang="ru-RU" dirty="0" err="1" smtClean="0"/>
              <a:t>хашитоксикоз</a:t>
            </a:r>
            <a:r>
              <a:rPr lang="ru-RU" dirty="0" smtClean="0"/>
              <a:t> проявляется </a:t>
            </a:r>
            <a:r>
              <a:rPr lang="ru-RU" dirty="0" err="1" smtClean="0"/>
              <a:t>субклиническим</a:t>
            </a:r>
            <a:r>
              <a:rPr lang="ru-RU" dirty="0" smtClean="0"/>
              <a:t> тиреотоксикозом (изолированное подавление уровня ТТГ при нормальном Т4 и Т3).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Клиническая картина заболевания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Пациенты жалуются на слабость, недомогание, раздражительность</a:t>
            </a:r>
          </a:p>
          <a:p>
            <a:r>
              <a:rPr lang="ru-RU" dirty="0" smtClean="0"/>
              <a:t>Очень редко заболевание в начальной стадии проявляется дисфагией, болью в горле, охриплостью, чувством давления в области шеи </a:t>
            </a:r>
          </a:p>
          <a:p>
            <a:r>
              <a:rPr lang="ru-RU" dirty="0" smtClean="0"/>
              <a:t>При  гипертрофической форме определяется зоб </a:t>
            </a:r>
          </a:p>
          <a:p>
            <a:r>
              <a:rPr lang="ru-RU" dirty="0" smtClean="0"/>
              <a:t>При пальпации железа мягкая или эластичной консистенции с зернистой поверхностью. На поздних стадиях ткань железы становится плотной, поверхность - бугристой, имитируя узловые образования. Иногда можно пальпировать несколько узловых образований, которые становятся более выраженными при заместительной терапии </a:t>
            </a:r>
            <a:r>
              <a:rPr lang="ru-RU" dirty="0" err="1" smtClean="0"/>
              <a:t>левотироксином</a:t>
            </a:r>
            <a:r>
              <a:rPr lang="ru-RU" dirty="0" smtClean="0"/>
              <a:t>, когда происходит регрессия </a:t>
            </a:r>
            <a:r>
              <a:rPr lang="ru-RU" dirty="0" err="1" smtClean="0"/>
              <a:t>гиперплазированной</a:t>
            </a:r>
            <a:r>
              <a:rPr lang="ru-RU" dirty="0" smtClean="0"/>
              <a:t> ткани на фоне угнетения ТТГ</a:t>
            </a:r>
          </a:p>
          <a:p>
            <a:r>
              <a:rPr lang="ru-RU" dirty="0" smtClean="0"/>
              <a:t>Эти узлы представлены лимфоидными фолликулами на фоне диффузной лимфатической инфильтрации ткани железы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Диагноз ХАИТ устанавливается на основании: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8229600" cy="3138494"/>
          </a:xfrm>
        </p:spPr>
        <p:txBody>
          <a:bodyPr/>
          <a:lstStyle/>
          <a:p>
            <a:r>
              <a:rPr lang="ru-RU" dirty="0" smtClean="0"/>
              <a:t>наличия антител к </a:t>
            </a:r>
            <a:r>
              <a:rPr lang="ru-RU" dirty="0" err="1" smtClean="0"/>
              <a:t>тиреоидной</a:t>
            </a:r>
            <a:r>
              <a:rPr lang="ru-RU" dirty="0" smtClean="0"/>
              <a:t> </a:t>
            </a:r>
            <a:r>
              <a:rPr lang="ru-RU" dirty="0" err="1" smtClean="0"/>
              <a:t>пероксидазе</a:t>
            </a:r>
            <a:r>
              <a:rPr lang="ru-RU" dirty="0" smtClean="0"/>
              <a:t> (ТП)</a:t>
            </a:r>
          </a:p>
          <a:p>
            <a:r>
              <a:rPr lang="ru-RU" dirty="0" smtClean="0"/>
              <a:t>характерных ультразвуковых изменений структуры щитовидной железы (</a:t>
            </a:r>
            <a:r>
              <a:rPr lang="ru-RU" b="1" dirty="0" smtClean="0"/>
              <a:t>диффузная </a:t>
            </a:r>
            <a:r>
              <a:rPr lang="ru-RU" b="1" dirty="0" err="1" smtClean="0"/>
              <a:t>гетерогенность</a:t>
            </a:r>
            <a:r>
              <a:rPr lang="ru-RU" b="1" dirty="0" smtClean="0"/>
              <a:t> и сниженная </a:t>
            </a:r>
            <a:r>
              <a:rPr lang="ru-RU" b="1" dirty="0" err="1" smtClean="0"/>
              <a:t>эхогенность</a:t>
            </a:r>
            <a:r>
              <a:rPr lang="ru-RU" dirty="0" smtClean="0"/>
              <a:t>)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84" cy="990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Рекомендуется тщательный сбор анамнеза всем пациентам с подозрением на ХАИТ с целью выявления: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229600" cy="4929222"/>
          </a:xfrm>
        </p:spPr>
        <p:txBody>
          <a:bodyPr/>
          <a:lstStyle/>
          <a:p>
            <a:r>
              <a:rPr lang="ru-RU" dirty="0" smtClean="0"/>
              <a:t>патологии ЩЖ у родителей и сибсов</a:t>
            </a:r>
          </a:p>
          <a:p>
            <a:r>
              <a:rPr lang="ru-RU" dirty="0" smtClean="0"/>
              <a:t>наличия других аутоиммунных заболеваний</a:t>
            </a:r>
          </a:p>
          <a:p>
            <a:r>
              <a:rPr lang="ru-RU" dirty="0" smtClean="0"/>
              <a:t>жалоб на увеличение размеров шеи; чувство </a:t>
            </a:r>
            <a:r>
              <a:rPr lang="ru-RU" dirty="0" err="1" smtClean="0"/>
              <a:t>сдавления</a:t>
            </a:r>
            <a:r>
              <a:rPr lang="ru-RU" dirty="0" smtClean="0"/>
              <a:t> в области шеи</a:t>
            </a:r>
          </a:p>
          <a:p>
            <a:pPr>
              <a:buNone/>
            </a:pPr>
            <a:r>
              <a:rPr lang="ru-RU" b="1" dirty="0" smtClean="0"/>
              <a:t>    Рекомендуется всем пациентам с целью оценки размеров, определения плотности ЩЖ и наличия узловых образований при подозрении на ХАИТ:</a:t>
            </a:r>
          </a:p>
          <a:p>
            <a:r>
              <a:rPr lang="ru-RU" dirty="0" smtClean="0"/>
              <a:t>внешний осмотр области шеи пациента</a:t>
            </a:r>
          </a:p>
          <a:p>
            <a:r>
              <a:rPr lang="ru-RU" dirty="0" smtClean="0"/>
              <a:t>пальпация области шеи пациента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Лабораторные и инструментальные диагностические 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229600" cy="5143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Рекомендуется всем пациентам при подозрении на ХАИТ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определение содержания антител к </a:t>
            </a:r>
            <a:r>
              <a:rPr lang="ru-RU" dirty="0" err="1" smtClean="0"/>
              <a:t>тиреопероксидазе</a:t>
            </a:r>
            <a:r>
              <a:rPr lang="ru-RU" dirty="0" smtClean="0"/>
              <a:t> в крови с целью верификации диагноза</a:t>
            </a:r>
          </a:p>
          <a:p>
            <a:r>
              <a:rPr lang="ru-RU" dirty="0" smtClean="0"/>
              <a:t>исследование уровня ТТГ в крови и уровня СТ4 в сыворотке крови для оценки функционального состояния ЩЖ </a:t>
            </a:r>
          </a:p>
          <a:p>
            <a:r>
              <a:rPr lang="ru-RU" dirty="0" smtClean="0"/>
              <a:t>проведение ультразвукового исследования щитовидной железы и паращитовидных желез всем пациентам с подозрением на АИТ с целью дифференциальной диагностики с другими заболеваниями ЩЖ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Не рекомендуется </a:t>
            </a:r>
            <a:r>
              <a:rPr lang="ru-RU" dirty="0" smtClean="0"/>
              <a:t>проведение пункции щитовидной или паращитовидной железы пациентам с подозрением на АИТ для подтверждения диагноза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Лечение ХАИТ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8229600" cy="5072098"/>
          </a:xfrm>
        </p:spPr>
        <p:txBody>
          <a:bodyPr/>
          <a:lstStyle/>
          <a:p>
            <a:r>
              <a:rPr lang="ru-RU" dirty="0" smtClean="0"/>
              <a:t>Рекомендуется пациентам с ХАИТ </a:t>
            </a:r>
            <a:r>
              <a:rPr lang="ru-RU" b="1" dirty="0" err="1" smtClean="0"/>
              <a:t>левотироксин</a:t>
            </a:r>
            <a:r>
              <a:rPr lang="ru-RU" b="1" dirty="0" smtClean="0"/>
              <a:t> натрия</a:t>
            </a:r>
            <a:r>
              <a:rPr lang="ru-RU" dirty="0" smtClean="0"/>
              <a:t> при явном снижении функции ЩЖ (повышение уровня ТТГ и снижение уровня СТ4):</a:t>
            </a:r>
          </a:p>
          <a:p>
            <a:r>
              <a:rPr lang="ru-RU" dirty="0" smtClean="0"/>
              <a:t>в адекватной дозе 100 мкг/м2 или</a:t>
            </a:r>
          </a:p>
          <a:p>
            <a:r>
              <a:rPr lang="ru-RU" dirty="0" smtClean="0"/>
              <a:t>в возрасте от 1 до 5 лет в дозе 4 - 6 мкг/кг/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dirty="0" smtClean="0"/>
              <a:t>в возрасте от 6 до 10 лет в дозе 3 - 4 мкг/кг/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dirty="0" smtClean="0"/>
              <a:t>в возрасте 11 лет и старше в дозе 2 - 3 мкг/кг/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b="1" dirty="0" smtClean="0"/>
              <a:t>Исследование уровней ТТГ и СТ4 </a:t>
            </a:r>
            <a:r>
              <a:rPr lang="ru-RU" dirty="0" smtClean="0"/>
              <a:t>должно проводиться каждые 6 - 8 недель с момента начала терапии. По достижении </a:t>
            </a:r>
            <a:r>
              <a:rPr lang="ru-RU" dirty="0" err="1" smtClean="0"/>
              <a:t>эутиреоидного</a:t>
            </a:r>
            <a:r>
              <a:rPr lang="ru-RU" dirty="0" smtClean="0"/>
              <a:t> состояния - каждые 6 - 12 месяцев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Лечение ХАИТ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Рекомендуется пациентам с ХАИТ при наличии </a:t>
            </a:r>
            <a:r>
              <a:rPr lang="ru-RU" dirty="0" err="1" smtClean="0"/>
              <a:t>субклинического</a:t>
            </a:r>
            <a:r>
              <a:rPr lang="ru-RU" dirty="0" smtClean="0"/>
              <a:t> гипотиреоза (повышение уровня ТТГ до 10 МЕ/л и нормальный уровень СТ4) в связи с отсутствием данных относительно оптимального лечения:</a:t>
            </a:r>
          </a:p>
          <a:p>
            <a:r>
              <a:rPr lang="ru-RU" dirty="0" smtClean="0"/>
              <a:t>подтвердить, что </a:t>
            </a:r>
            <a:r>
              <a:rPr lang="ru-RU" b="1" dirty="0" smtClean="0"/>
              <a:t>АИТ действительно имеет место</a:t>
            </a:r>
          </a:p>
          <a:p>
            <a:r>
              <a:rPr lang="ru-RU" b="1" dirty="0" smtClean="0"/>
              <a:t>перепроверить уровень ТТГ в крови</a:t>
            </a:r>
            <a:r>
              <a:rPr lang="ru-RU" dirty="0" smtClean="0"/>
              <a:t>, чтобы исключить лабораторную ошибку и влияние иных факторов (стресс, переохлаждение и т.п.)</a:t>
            </a:r>
          </a:p>
          <a:p>
            <a:r>
              <a:rPr lang="ru-RU" dirty="0" smtClean="0"/>
              <a:t>пациентам </a:t>
            </a:r>
            <a:r>
              <a:rPr lang="ru-RU" b="1" dirty="0" smtClean="0"/>
              <a:t>моложе 3-летнего возраста </a:t>
            </a:r>
            <a:r>
              <a:rPr lang="ru-RU" dirty="0" smtClean="0"/>
              <a:t>- лечение </a:t>
            </a:r>
            <a:r>
              <a:rPr lang="ru-RU" dirty="0" err="1" smtClean="0"/>
              <a:t>левотироксином</a:t>
            </a:r>
            <a:r>
              <a:rPr lang="ru-RU" dirty="0" smtClean="0"/>
              <a:t> натрия при уровне ТТГ от 5 до 10 МЕ/л при нормальном СТ4</a:t>
            </a:r>
          </a:p>
          <a:p>
            <a:r>
              <a:rPr lang="ru-RU" dirty="0" smtClean="0"/>
              <a:t>пациентам </a:t>
            </a:r>
            <a:r>
              <a:rPr lang="ru-RU" b="1" dirty="0" smtClean="0"/>
              <a:t>старше </a:t>
            </a:r>
            <a:r>
              <a:rPr lang="ru-RU" b="1" smtClean="0"/>
              <a:t>3-х лет </a:t>
            </a:r>
            <a:r>
              <a:rPr lang="ru-RU" smtClean="0"/>
              <a:t>при </a:t>
            </a:r>
            <a:r>
              <a:rPr lang="ru-RU" dirty="0" smtClean="0"/>
              <a:t>уровне ТТГ от 5 до 10 МЕ/л при нормальном СТ4 – наблюдение</a:t>
            </a:r>
          </a:p>
          <a:p>
            <a:r>
              <a:rPr lang="ru-RU" dirty="0" smtClean="0"/>
              <a:t>пациентам при уровне ТТГ выше 10 МЕ/л - лечение </a:t>
            </a:r>
            <a:r>
              <a:rPr lang="ru-RU" dirty="0" err="1" smtClean="0"/>
              <a:t>левотироксином</a:t>
            </a:r>
            <a:r>
              <a:rPr lang="ru-RU" dirty="0" smtClean="0"/>
              <a:t> натрия, если оно не было начато ранее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Клиническое наблюдение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229600" cy="3281370"/>
          </a:xfrm>
        </p:spPr>
        <p:txBody>
          <a:bodyPr/>
          <a:lstStyle/>
          <a:p>
            <a:r>
              <a:rPr lang="ru-RU" dirty="0" smtClean="0"/>
              <a:t>Больная К., 14 лет 6 мес., находилась в эндокринологическом отделении ФГБОУ ВО </a:t>
            </a:r>
            <a:r>
              <a:rPr lang="ru-RU" dirty="0" err="1" smtClean="0"/>
              <a:t>СПбГПМУ</a:t>
            </a:r>
            <a:r>
              <a:rPr lang="ru-RU" dirty="0" smtClean="0"/>
              <a:t> с 10.10.2024 г. по 17.10.2024 г. Поступила с целью комплексного обследования и коррекции лечения</a:t>
            </a:r>
          </a:p>
          <a:p>
            <a:r>
              <a:rPr lang="ru-RU" dirty="0" smtClean="0"/>
              <a:t>При поступлении предъявляла жалобы на головокружение, снижение АД, перепады настроения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Анамнез</a:t>
            </a:r>
            <a:r>
              <a:rPr lang="ru-RU" dirty="0" smtClean="0"/>
              <a:t> </a:t>
            </a:r>
            <a:r>
              <a:rPr lang="ru-RU" b="1" dirty="0" smtClean="0"/>
              <a:t>заболевания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Заболевание выявлено в марте 2024 г. </a:t>
            </a:r>
          </a:p>
          <a:p>
            <a:r>
              <a:rPr lang="ru-RU" dirty="0" smtClean="0"/>
              <a:t>УЗИ ЩЖ от 20.03.2024 г.: по внутреннему контуру выявлены 3 </a:t>
            </a:r>
            <a:r>
              <a:rPr lang="ru-RU" dirty="0" err="1" smtClean="0"/>
              <a:t>гипоэхогенных</a:t>
            </a:r>
            <a:r>
              <a:rPr lang="ru-RU" dirty="0" smtClean="0"/>
              <a:t> узловых образования 6*7мм, 7,4*9,4 мм, 7*6,6 мм. Объем ЩЖ 8,6 см</a:t>
            </a:r>
            <a:r>
              <a:rPr lang="en-US" dirty="0" smtClean="0"/>
              <a:t>ᶾ</a:t>
            </a:r>
            <a:endParaRPr lang="ru-RU" dirty="0" smtClean="0"/>
          </a:p>
          <a:p>
            <a:r>
              <a:rPr lang="ru-RU" dirty="0" smtClean="0"/>
              <a:t>Лабораторные исследования от 21.03.2024 г.: АТ к ТПО - 27,5 МЕ/мл (</a:t>
            </a:r>
            <a:r>
              <a:rPr lang="en-US" dirty="0" smtClean="0"/>
              <a:t>N </a:t>
            </a:r>
            <a:r>
              <a:rPr lang="en-US" dirty="0" smtClean="0">
                <a:latin typeface="Calibri"/>
                <a:cs typeface="Calibri"/>
              </a:rPr>
              <a:t>&lt; 5</a:t>
            </a:r>
            <a:r>
              <a:rPr lang="ru-RU" dirty="0" smtClean="0">
                <a:latin typeface="Calibri"/>
                <a:cs typeface="Calibri"/>
              </a:rPr>
              <a:t>,6 МЕ/мл), ТТГ – 12,12 (</a:t>
            </a:r>
            <a:r>
              <a:rPr lang="en-US" dirty="0" smtClean="0">
                <a:latin typeface="Calibri"/>
                <a:cs typeface="Calibri"/>
              </a:rPr>
              <a:t>N</a:t>
            </a:r>
            <a:r>
              <a:rPr lang="ru-RU" dirty="0" smtClean="0">
                <a:latin typeface="Calibri"/>
                <a:cs typeface="Calibri"/>
              </a:rPr>
              <a:t> 0,47-3,41 МЕ/л), СТ4 – 6,98 (</a:t>
            </a:r>
            <a:r>
              <a:rPr lang="en-US" dirty="0" smtClean="0">
                <a:latin typeface="Calibri"/>
                <a:cs typeface="Calibri"/>
              </a:rPr>
              <a:t>N</a:t>
            </a:r>
            <a:r>
              <a:rPr lang="ru-RU" dirty="0" smtClean="0">
                <a:latin typeface="Calibri"/>
                <a:cs typeface="Calibri"/>
              </a:rPr>
              <a:t> 9,98-14,29 </a:t>
            </a:r>
            <a:r>
              <a:rPr lang="ru-RU" dirty="0" err="1" smtClean="0">
                <a:latin typeface="Calibri"/>
                <a:cs typeface="Calibri"/>
              </a:rPr>
              <a:t>пмоль</a:t>
            </a:r>
            <a:r>
              <a:rPr lang="ru-RU" dirty="0" smtClean="0">
                <a:latin typeface="Calibri"/>
                <a:cs typeface="Calibri"/>
              </a:rPr>
              <a:t>/л)</a:t>
            </a:r>
          </a:p>
          <a:p>
            <a:r>
              <a:rPr lang="ru-RU" dirty="0" smtClean="0">
                <a:latin typeface="Calibri"/>
                <a:cs typeface="Calibri"/>
              </a:rPr>
              <a:t>Назначен </a:t>
            </a:r>
            <a:r>
              <a:rPr lang="ru-RU" dirty="0" err="1" smtClean="0">
                <a:latin typeface="Calibri"/>
                <a:cs typeface="Calibri"/>
              </a:rPr>
              <a:t>левотироксин</a:t>
            </a:r>
            <a:r>
              <a:rPr lang="ru-RU" dirty="0" smtClean="0">
                <a:latin typeface="Calibri"/>
                <a:cs typeface="Calibri"/>
              </a:rPr>
              <a:t> 25 мкг/</a:t>
            </a:r>
            <a:r>
              <a:rPr lang="ru-RU" dirty="0" err="1" smtClean="0">
                <a:latin typeface="Calibri"/>
                <a:cs typeface="Calibri"/>
              </a:rPr>
              <a:t>сут</a:t>
            </a:r>
            <a:r>
              <a:rPr lang="ru-RU" dirty="0" smtClean="0">
                <a:latin typeface="Calibri"/>
                <a:cs typeface="Calibri"/>
              </a:rPr>
              <a:t>, через неделю увеличен до 50 мкг/</a:t>
            </a:r>
            <a:r>
              <a:rPr lang="ru-RU" dirty="0" err="1" smtClean="0">
                <a:latin typeface="Calibri"/>
                <a:cs typeface="Calibri"/>
              </a:rPr>
              <a:t>сут</a:t>
            </a:r>
            <a:r>
              <a:rPr lang="ru-RU" dirty="0" smtClean="0">
                <a:latin typeface="Calibri"/>
                <a:cs typeface="Calibri"/>
              </a:rPr>
              <a:t>, в связи с резким увеличением щитовидной железы (при контрольном УЗИ ЩЖ от 27.03.2024 г.: объем ЩЖ 14,9 </a:t>
            </a:r>
            <a:r>
              <a:rPr lang="ru-RU" dirty="0" smtClean="0"/>
              <a:t>см</a:t>
            </a:r>
            <a:r>
              <a:rPr lang="en-US" dirty="0" smtClean="0"/>
              <a:t>ᶾ</a:t>
            </a:r>
            <a:r>
              <a:rPr lang="ru-RU" dirty="0" smtClean="0"/>
              <a:t>, в правой доле </a:t>
            </a:r>
            <a:r>
              <a:rPr lang="ru-RU" dirty="0" err="1" smtClean="0"/>
              <a:t>лоцируется</a:t>
            </a:r>
            <a:r>
              <a:rPr lang="ru-RU" dirty="0" smtClean="0"/>
              <a:t> узел размером 13*10 мм, не исключен </a:t>
            </a:r>
            <a:r>
              <a:rPr lang="ru-RU" dirty="0" err="1" smtClean="0"/>
              <a:t>псевдоузел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Анамнез</a:t>
            </a:r>
            <a:r>
              <a:rPr lang="ru-RU" dirty="0" smtClean="0"/>
              <a:t> </a:t>
            </a:r>
            <a:r>
              <a:rPr lang="ru-RU" b="1" dirty="0" smtClean="0"/>
              <a:t>заболевания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УЗИ ЩЖ от 08.08.2024 г.: объем ЩЖ 12,8 см</a:t>
            </a:r>
            <a:r>
              <a:rPr lang="en-US" dirty="0" smtClean="0"/>
              <a:t>ᶾ</a:t>
            </a:r>
            <a:r>
              <a:rPr lang="ru-RU" dirty="0" smtClean="0"/>
              <a:t>, в правой доле по внутреннему контуру 2 рядом расположенных узла размером 0,84-0,64 и 1,01*0,66 см</a:t>
            </a:r>
          </a:p>
          <a:p>
            <a:r>
              <a:rPr lang="ru-RU" dirty="0" smtClean="0"/>
              <a:t>Лабораторные исследования 14.08.2024 г.: ТТГ – 1,62 МЕ/л (</a:t>
            </a:r>
            <a:r>
              <a:rPr lang="en-US" dirty="0" smtClean="0"/>
              <a:t>N </a:t>
            </a:r>
            <a:r>
              <a:rPr lang="ru-RU" dirty="0" smtClean="0"/>
              <a:t>0,47-3,41 МЕ/л), СТ3 – 4,54 </a:t>
            </a:r>
            <a:r>
              <a:rPr lang="ru-RU" dirty="0" err="1" smtClean="0"/>
              <a:t>пмоль</a:t>
            </a:r>
            <a:r>
              <a:rPr lang="ru-RU" dirty="0" smtClean="0"/>
              <a:t>/л (</a:t>
            </a:r>
            <a:r>
              <a:rPr lang="en-US" dirty="0" smtClean="0"/>
              <a:t>N </a:t>
            </a:r>
            <a:r>
              <a:rPr lang="ru-RU" dirty="0" smtClean="0"/>
              <a:t>3,8-6,1 </a:t>
            </a:r>
            <a:r>
              <a:rPr lang="ru-RU" dirty="0" err="1" smtClean="0"/>
              <a:t>пмоль</a:t>
            </a:r>
            <a:r>
              <a:rPr lang="ru-RU" dirty="0" smtClean="0"/>
              <a:t>/л</a:t>
            </a:r>
            <a:r>
              <a:rPr lang="en-US" dirty="0" smtClean="0"/>
              <a:t>)</a:t>
            </a:r>
            <a:r>
              <a:rPr lang="ru-RU" dirty="0" smtClean="0"/>
              <a:t>, СТ4 – 12,2 </a:t>
            </a:r>
            <a:r>
              <a:rPr lang="ru-RU" dirty="0" err="1" smtClean="0"/>
              <a:t>пмоль</a:t>
            </a:r>
            <a:r>
              <a:rPr lang="ru-RU" dirty="0" smtClean="0"/>
              <a:t>/л (9,98-14,29 </a:t>
            </a:r>
            <a:r>
              <a:rPr lang="ru-RU" dirty="0" err="1" smtClean="0"/>
              <a:t>пмоль</a:t>
            </a:r>
            <a:r>
              <a:rPr lang="ru-RU" dirty="0" smtClean="0"/>
              <a:t>/л). </a:t>
            </a:r>
            <a:r>
              <a:rPr lang="ru-RU" dirty="0" err="1" smtClean="0"/>
              <a:t>Кальцитонин</a:t>
            </a:r>
            <a:r>
              <a:rPr lang="ru-RU" dirty="0" smtClean="0"/>
              <a:t> от 19.08.2024 г. - </a:t>
            </a:r>
            <a:r>
              <a:rPr lang="ru-RU" dirty="0" smtClean="0">
                <a:latin typeface="Calibri"/>
                <a:cs typeface="Calibri"/>
              </a:rPr>
              <a:t>&lt; 2 </a:t>
            </a:r>
            <a:r>
              <a:rPr lang="ru-RU" dirty="0" err="1" smtClean="0">
                <a:latin typeface="Calibri"/>
                <a:cs typeface="Calibri"/>
              </a:rPr>
              <a:t>пг</a:t>
            </a:r>
            <a:r>
              <a:rPr lang="ru-RU" dirty="0" smtClean="0">
                <a:latin typeface="Calibri"/>
                <a:cs typeface="Calibri"/>
              </a:rPr>
              <a:t>/мл (</a:t>
            </a:r>
            <a:r>
              <a:rPr lang="en-US" dirty="0" smtClean="0">
                <a:latin typeface="Calibri"/>
                <a:cs typeface="Calibri"/>
              </a:rPr>
              <a:t>N </a:t>
            </a:r>
            <a:r>
              <a:rPr lang="ru-RU" dirty="0" smtClean="0">
                <a:cs typeface="Calibri"/>
              </a:rPr>
              <a:t>&lt; 5,0 </a:t>
            </a:r>
            <a:r>
              <a:rPr lang="ru-RU" dirty="0" err="1" smtClean="0">
                <a:cs typeface="Calibri"/>
              </a:rPr>
              <a:t>пг</a:t>
            </a:r>
            <a:r>
              <a:rPr lang="ru-RU" dirty="0" smtClean="0">
                <a:cs typeface="Calibri"/>
              </a:rPr>
              <a:t>/мл)</a:t>
            </a:r>
            <a:endParaRPr lang="en-US" dirty="0" smtClean="0">
              <a:cs typeface="Calibri"/>
            </a:endParaRPr>
          </a:p>
          <a:p>
            <a:r>
              <a:rPr lang="ru-RU" dirty="0" smtClean="0">
                <a:cs typeface="Calibri"/>
              </a:rPr>
              <a:t>На момент поступления в клинику получала </a:t>
            </a:r>
          </a:p>
          <a:p>
            <a:pPr>
              <a:buNone/>
            </a:pPr>
            <a:r>
              <a:rPr lang="ru-RU" dirty="0" smtClean="0">
                <a:cs typeface="Calibri"/>
              </a:rPr>
              <a:t>    </a:t>
            </a:r>
            <a:r>
              <a:rPr lang="en-US" dirty="0" smtClean="0">
                <a:cs typeface="Calibri"/>
              </a:rPr>
              <a:t>L</a:t>
            </a:r>
            <a:r>
              <a:rPr lang="ru-RU" dirty="0" smtClean="0">
                <a:cs typeface="Calibri"/>
              </a:rPr>
              <a:t>-тироксин 50 мкг 1 раз в сутки утром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Щитовидная железа и сердце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5143536"/>
          </a:xfrm>
        </p:spPr>
        <p:txBody>
          <a:bodyPr/>
          <a:lstStyle/>
          <a:p>
            <a:r>
              <a:rPr lang="ru-RU" dirty="0" smtClean="0"/>
              <a:t>тесно взаимосвязаны, поскольку гормоны щитовидной железы влияют на работу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</a:t>
            </a:r>
          </a:p>
          <a:p>
            <a:r>
              <a:rPr lang="ru-RU" dirty="0" smtClean="0"/>
              <a:t>Изменения в работе щитовидной железы, такие как гипертиреоз (избыток гормонов) или гипотиреоз (недостаток гормонов), могут вызывать различные нарушения в работе сердца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ЩЖ и сердц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929066"/>
            <a:ext cx="3810005" cy="23526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Анамнез жизни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Беременность 2-ая , без особенностей. Роды 1 срочные, естественным путем, 40 </a:t>
            </a:r>
            <a:r>
              <a:rPr lang="ru-RU" dirty="0" err="1" smtClean="0"/>
              <a:t>нед</a:t>
            </a:r>
            <a:r>
              <a:rPr lang="ru-RU" dirty="0" smtClean="0"/>
              <a:t>., оценка по шкале </a:t>
            </a:r>
            <a:r>
              <a:rPr lang="ru-RU" dirty="0" err="1" smtClean="0"/>
              <a:t>Апгар</a:t>
            </a:r>
            <a:r>
              <a:rPr lang="ru-RU" dirty="0" smtClean="0"/>
              <a:t> 7/8 баллов. Масса при рождении 4380 г, длина тела 58 см. Период новорожденности протекал без особенностей. Росла и развивалась по возрасту. Вскармливание искусственное. </a:t>
            </a:r>
            <a:r>
              <a:rPr lang="ru-RU" dirty="0" err="1" smtClean="0"/>
              <a:t>Аллергоанамнез</a:t>
            </a:r>
            <a:r>
              <a:rPr lang="ru-RU" dirty="0" smtClean="0"/>
              <a:t> не отягощен. Из детских инфекций перенесла ветряную оспу. ОРИ редкие. Прививки по возрасту. Семейный анамнез: у матери – токсическая аденома, левосторонняя </a:t>
            </a:r>
            <a:r>
              <a:rPr lang="ru-RU" dirty="0" err="1" smtClean="0"/>
              <a:t>гемитиреоидэктомия</a:t>
            </a:r>
            <a:r>
              <a:rPr lang="ru-RU" dirty="0" smtClean="0"/>
              <a:t> в анамнезе, у тети – сахарный диабет 2 типа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Объективный статус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Состояние удовлетворительное, самочувствие хорошее. Рост выше среднего 176 см, избыточная масса тела 78 кг, ИМТ 25,2. </a:t>
            </a:r>
            <a:r>
              <a:rPr lang="en-US" dirty="0" smtClean="0"/>
              <a:t>SDS</a:t>
            </a:r>
            <a:r>
              <a:rPr lang="ru-RU" dirty="0" smtClean="0"/>
              <a:t> роста: +2,17; </a:t>
            </a:r>
            <a:r>
              <a:rPr lang="en-US" dirty="0" smtClean="0"/>
              <a:t>SDS</a:t>
            </a:r>
            <a:r>
              <a:rPr lang="ru-RU" dirty="0" smtClean="0"/>
              <a:t> ИМТ: +1,48. Телосложение правильное. Кожные покровы и видимые слизистые чистые, обычной окраски. Щитовидная железа безболезненная, мягко-эластичная. Дыхание в легких везикулярное, хрипов нет. ЧДД 17 в мин. Тоны сердца ясные, ритмичные. ЧСС 88 уд/мин. АД 107/62 мм </a:t>
            </a:r>
            <a:r>
              <a:rPr lang="ru-RU" dirty="0" err="1" smtClean="0"/>
              <a:t>рт.ст</a:t>
            </a:r>
            <a:r>
              <a:rPr lang="ru-RU" dirty="0" smtClean="0"/>
              <a:t>. Стул оформленный, регулярный. Мочеиспускание свободное. Периферических отеков нет</a:t>
            </a:r>
          </a:p>
          <a:p>
            <a:r>
              <a:rPr lang="ru-RU" b="1" dirty="0" smtClean="0"/>
              <a:t>Половая формула по </a:t>
            </a:r>
            <a:r>
              <a:rPr lang="ru-RU" b="1" dirty="0" err="1" smtClean="0"/>
              <a:t>Таннер</a:t>
            </a:r>
            <a:r>
              <a:rPr lang="ru-RU" dirty="0" smtClean="0"/>
              <a:t>: А3, Р5, Ма5, </a:t>
            </a:r>
            <a:r>
              <a:rPr lang="ru-RU" dirty="0" err="1" smtClean="0"/>
              <a:t>Ме</a:t>
            </a:r>
            <a:r>
              <a:rPr lang="ru-RU" dirty="0" smtClean="0"/>
              <a:t> (+) с 10 лет, регулярные, последняя менструация 24.09.2024 г.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Диагноз основной: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8229600" cy="1995486"/>
          </a:xfrm>
        </p:spPr>
        <p:txBody>
          <a:bodyPr/>
          <a:lstStyle/>
          <a:p>
            <a:r>
              <a:rPr lang="ru-RU" b="1" dirty="0" smtClean="0"/>
              <a:t>Е06.3 Аутоиммунный </a:t>
            </a:r>
            <a:r>
              <a:rPr lang="ru-RU" b="1" dirty="0" err="1" smtClean="0"/>
              <a:t>тиреоидит</a:t>
            </a:r>
            <a:r>
              <a:rPr lang="ru-RU" b="1" dirty="0" smtClean="0"/>
              <a:t>, </a:t>
            </a:r>
            <a:r>
              <a:rPr lang="ru-RU" b="1" dirty="0" err="1" smtClean="0"/>
              <a:t>эутиреоз</a:t>
            </a:r>
            <a:r>
              <a:rPr lang="ru-RU" b="1" dirty="0" smtClean="0"/>
              <a:t> на заместительной гормональной терапии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Данные дополнительных методов обследования: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Б/</a:t>
            </a:r>
            <a:r>
              <a:rPr lang="ru-RU" dirty="0" err="1" smtClean="0"/>
              <a:t>х</a:t>
            </a:r>
            <a:r>
              <a:rPr lang="ru-RU" dirty="0" smtClean="0"/>
              <a:t> анализ крови: глюкоза – в норме, </a:t>
            </a:r>
            <a:r>
              <a:rPr lang="ru-RU" dirty="0" err="1" smtClean="0"/>
              <a:t>дислипидемия</a:t>
            </a:r>
            <a:endParaRPr lang="ru-RU" dirty="0" smtClean="0"/>
          </a:p>
          <a:p>
            <a:r>
              <a:rPr lang="ru-RU" dirty="0" smtClean="0"/>
              <a:t>Гормональное исследование крови: ТТГ, СТЗ, СТ4, кортизол – в пределах нормы</a:t>
            </a:r>
          </a:p>
          <a:p>
            <a:r>
              <a:rPr lang="ru-RU" dirty="0" smtClean="0"/>
              <a:t>АТ к </a:t>
            </a:r>
            <a:r>
              <a:rPr lang="ru-RU" dirty="0" err="1" smtClean="0"/>
              <a:t>тиреоглобулину</a:t>
            </a:r>
            <a:r>
              <a:rPr lang="ru-RU" dirty="0" smtClean="0"/>
              <a:t> – 193,0 МЕ/мл (</a:t>
            </a:r>
            <a:r>
              <a:rPr lang="en-US" dirty="0" smtClean="0"/>
              <a:t>N0</a:t>
            </a:r>
            <a:r>
              <a:rPr lang="ru-RU" dirty="0" smtClean="0"/>
              <a:t>,</a:t>
            </a:r>
            <a:r>
              <a:rPr lang="en-US" dirty="0" smtClean="0"/>
              <a:t>0-95</a:t>
            </a:r>
            <a:r>
              <a:rPr lang="ru-RU" dirty="0" smtClean="0"/>
              <a:t>,0 МЕ/мл)</a:t>
            </a:r>
          </a:p>
          <a:p>
            <a:r>
              <a:rPr lang="ru-RU" dirty="0" smtClean="0"/>
              <a:t>АТ к </a:t>
            </a:r>
            <a:r>
              <a:rPr lang="ru-RU" dirty="0" err="1" smtClean="0"/>
              <a:t>тиреопероксидазе</a:t>
            </a:r>
            <a:r>
              <a:rPr lang="ru-RU" dirty="0" smtClean="0"/>
              <a:t> – 42,7 МЕ/мл (</a:t>
            </a:r>
            <a:r>
              <a:rPr lang="en-US" dirty="0" smtClean="0"/>
              <a:t>N</a:t>
            </a:r>
            <a:r>
              <a:rPr lang="ru-RU" dirty="0" smtClean="0"/>
              <a:t> 0,0-10,0 МЕ/мл)</a:t>
            </a:r>
          </a:p>
          <a:p>
            <a:r>
              <a:rPr lang="ru-RU" dirty="0" smtClean="0"/>
              <a:t>ЭКГ: ЧСС 83-88. Ритм </a:t>
            </a:r>
            <a:r>
              <a:rPr lang="ru-RU" dirty="0" err="1" smtClean="0"/>
              <a:t>синусовый</a:t>
            </a:r>
            <a:r>
              <a:rPr lang="ru-RU" dirty="0" smtClean="0"/>
              <a:t>. Электрическая ось сердца отклонена вправо, электрическая позиция сердца полувертикальная</a:t>
            </a:r>
          </a:p>
          <a:p>
            <a:r>
              <a:rPr lang="ru-RU" dirty="0" smtClean="0"/>
              <a:t>УЗИ ЩЖ: без изменений от 08.08.2024 г.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Лечение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отделении назначено лечение:</a:t>
            </a:r>
          </a:p>
          <a:p>
            <a:r>
              <a:rPr lang="ru-RU" dirty="0" smtClean="0"/>
              <a:t>Стол № 15</a:t>
            </a:r>
          </a:p>
          <a:p>
            <a:r>
              <a:rPr lang="en-US" dirty="0" smtClean="0"/>
              <a:t>L</a:t>
            </a:r>
            <a:r>
              <a:rPr lang="ru-RU" dirty="0" smtClean="0"/>
              <a:t>-тироксин 50 мкг 1 раз в сутки утром</a:t>
            </a:r>
          </a:p>
          <a:p>
            <a:endParaRPr lang="ru-RU" dirty="0" smtClean="0"/>
          </a:p>
          <a:p>
            <a:r>
              <a:rPr lang="ru-RU" dirty="0" smtClean="0"/>
              <a:t>В дальнейшем подросток была выписана из отделения под наблюдение детского эндокринолога, педиатра с рекомендациями продолжения приема</a:t>
            </a:r>
            <a:r>
              <a:rPr lang="en-US" dirty="0" smtClean="0"/>
              <a:t> L</a:t>
            </a:r>
            <a:r>
              <a:rPr lang="ru-RU" dirty="0" smtClean="0"/>
              <a:t>-тироксина в прежней дозе</a:t>
            </a:r>
            <a:r>
              <a:rPr lang="ru-RU" smtClean="0"/>
              <a:t>, контроля </a:t>
            </a:r>
            <a:r>
              <a:rPr lang="ru-RU" dirty="0" smtClean="0"/>
              <a:t>уровня ТТГ, СТ4 в крови, УЗИ ЩЖ через 6 месяцев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Нарушения работы ЩЖ могут маскироваться под симптомы заболеваний сердца, и наоборот</a:t>
            </a:r>
          </a:p>
          <a:p>
            <a:r>
              <a:rPr lang="ru-RU" dirty="0" smtClean="0"/>
              <a:t>Раннее выявление и лечение нарушений функции ЩЖ может предотвратить развитие серьезных осложнений со стороны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</a:t>
            </a:r>
          </a:p>
          <a:p>
            <a:r>
              <a:rPr lang="ru-RU" dirty="0" smtClean="0"/>
              <a:t>Детям и подросткам с заболеваниями сердца рекомендуется регулярно проверять функцию ЩЖ, а пациентам с заболеваниями ЩЖ – обращать внимание на возможные симптомы со стороны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Содержимое 3" descr="Памятник Александру Федоровичу Туру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5515" y="1219200"/>
            <a:ext cx="3692970" cy="4937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Хронический аутоиммунный </a:t>
            </a:r>
            <a:r>
              <a:rPr lang="ru-RU" sz="2800" b="1" dirty="0" err="1" smtClean="0"/>
              <a:t>тиреоидит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(ХАИТ, </a:t>
            </a:r>
            <a:r>
              <a:rPr lang="ru-RU" sz="2800" b="1" dirty="0" err="1" smtClean="0"/>
              <a:t>тиреоидит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Хашимото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лимфоцитарный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тиреоидит</a:t>
            </a:r>
            <a:r>
              <a:rPr lang="ru-RU" sz="2800" b="1" dirty="0" smtClean="0"/>
              <a:t>) -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8229600" cy="3929090"/>
          </a:xfrm>
        </p:spPr>
        <p:txBody>
          <a:bodyPr/>
          <a:lstStyle/>
          <a:p>
            <a:r>
              <a:rPr lang="ru-RU" dirty="0" smtClean="0"/>
              <a:t>хроническое воспалительное заболевание щитовидной железы (ЩЖ) аутоиммунного генеза, при котором в результате прогрессирующей лимфоидной инфильтрации происходит постепенная деструкция паренхимы ЩЖ с возможным исходом в первичный гипотиреоз</a:t>
            </a:r>
          </a:p>
          <a:p>
            <a:r>
              <a:rPr lang="ru-RU" dirty="0" smtClean="0"/>
              <a:t>На протяжении длительного времени, иногда на протяжении всей жизни, у пациентов сохраняется </a:t>
            </a:r>
            <a:r>
              <a:rPr lang="ru-RU" b="1" dirty="0" err="1" smtClean="0"/>
              <a:t>эутиреоз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ХАИТ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случае постепенного прогрессирования процесса и усиления </a:t>
            </a:r>
            <a:r>
              <a:rPr lang="ru-RU" dirty="0" err="1" smtClean="0"/>
              <a:t>лимфоцитарной</a:t>
            </a:r>
            <a:r>
              <a:rPr lang="ru-RU" dirty="0" smtClean="0"/>
              <a:t> инфильтрации ЩЖ и деструкции ее фолликулярного эпителия постепенно снижается синтез </a:t>
            </a:r>
            <a:r>
              <a:rPr lang="ru-RU" dirty="0" err="1" smtClean="0"/>
              <a:t>тиреоидных</a:t>
            </a:r>
            <a:r>
              <a:rPr lang="ru-RU" dirty="0" smtClean="0"/>
              <a:t> гормонов</a:t>
            </a:r>
          </a:p>
          <a:p>
            <a:r>
              <a:rPr lang="ru-RU" dirty="0" smtClean="0"/>
              <a:t>В результате повышается уровень ТТГ, приводящий к </a:t>
            </a:r>
            <a:r>
              <a:rPr lang="ru-RU" dirty="0" err="1" smtClean="0"/>
              <a:t>гиперстимуляции</a:t>
            </a:r>
            <a:r>
              <a:rPr lang="ru-RU" dirty="0" smtClean="0"/>
              <a:t> ЩЖ</a:t>
            </a:r>
          </a:p>
          <a:p>
            <a:r>
              <a:rPr lang="ru-RU" dirty="0" smtClean="0"/>
              <a:t>За счет этой </a:t>
            </a:r>
            <a:r>
              <a:rPr lang="ru-RU" dirty="0" err="1" smtClean="0"/>
              <a:t>гиперстимуляции</a:t>
            </a:r>
            <a:r>
              <a:rPr lang="ru-RU" dirty="0" smtClean="0"/>
              <a:t> на протяжении неопределенного времени может сохраняться продукция Т4 на нормальном уровне - фаза </a:t>
            </a:r>
            <a:r>
              <a:rPr lang="ru-RU" dirty="0" err="1" smtClean="0"/>
              <a:t>субклинического</a:t>
            </a:r>
            <a:r>
              <a:rPr lang="ru-RU" dirty="0" smtClean="0"/>
              <a:t> гипотиреоза</a:t>
            </a:r>
          </a:p>
          <a:p>
            <a:r>
              <a:rPr lang="ru-RU" dirty="0" smtClean="0"/>
              <a:t>При дальнейшем разрушении ЩЖ число функционирующих </a:t>
            </a:r>
            <a:r>
              <a:rPr lang="ru-RU" dirty="0" err="1" smtClean="0"/>
              <a:t>тиреоцитов</a:t>
            </a:r>
            <a:r>
              <a:rPr lang="ru-RU" dirty="0" smtClean="0"/>
              <a:t> снижается ниже критического уровня, и концентрация Т4 в крови также снижается (фаза явного гипотиреоза)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ХАИТ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000240"/>
            <a:ext cx="8229600" cy="27813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является основной причиной (в отсутствие йодного дефицита) </a:t>
            </a:r>
            <a:r>
              <a:rPr lang="ru-RU" sz="3200" b="1" dirty="0" smtClean="0"/>
              <a:t>приобретенного первичного гипотиреоза у детей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Распространенность ХАИТ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Среди детского населения различных стран распространенность ХАИТ достигает 3%, пик приходится на подростковый возраст</a:t>
            </a:r>
          </a:p>
          <a:p>
            <a:r>
              <a:rPr lang="ru-RU" b="1" dirty="0" smtClean="0"/>
              <a:t>Возрастные закономерности распространенности ХАИТ </a:t>
            </a:r>
            <a:r>
              <a:rPr lang="ru-RU" dirty="0" smtClean="0"/>
              <a:t>выглядят следующим образом:</a:t>
            </a:r>
          </a:p>
          <a:p>
            <a:r>
              <a:rPr lang="ru-RU" dirty="0" smtClean="0"/>
              <a:t>частота среди детей до наступления </a:t>
            </a:r>
            <a:r>
              <a:rPr lang="ru-RU" dirty="0" err="1" smtClean="0"/>
              <a:t>пубертата</a:t>
            </a:r>
            <a:r>
              <a:rPr lang="ru-RU" dirty="0" smtClean="0"/>
              <a:t> крайне низка (до 0,5%), на фоне полового созревания отмечается закономерный рост заболеваемости (до 2%), который происходит, в основном, за счет лиц женского пола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Распространенность ХАИТ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Гипотиреоз в исходе ХАИТ встречается достаточно редко и составляет примерно 1 - 2 случая на 1000 подростков, а подавляющее большинство случаев в этом возрасте выявляется без клинически значимых нарушений функции ЩЖ </a:t>
            </a:r>
          </a:p>
          <a:p>
            <a:r>
              <a:rPr lang="ru-RU" dirty="0" smtClean="0"/>
              <a:t>Заболевание в 2 раза чаще встречается среди девочек, чем среди мальчиков </a:t>
            </a:r>
          </a:p>
          <a:p>
            <a:r>
              <a:rPr lang="ru-RU" dirty="0" smtClean="0"/>
              <a:t>Крайне редко дебют заболевания наблюдается в возрасте до 4 лет, однако описаны случаи приобретенного </a:t>
            </a:r>
            <a:r>
              <a:rPr lang="ru-RU" dirty="0" err="1" smtClean="0"/>
              <a:t>тиреоидита</a:t>
            </a:r>
            <a:r>
              <a:rPr lang="ru-RU" dirty="0" smtClean="0"/>
              <a:t> у новорожденных </a:t>
            </a:r>
          </a:p>
          <a:p>
            <a:r>
              <a:rPr lang="ru-RU" dirty="0" smtClean="0"/>
              <a:t>Среди детей, страдающих сахарным диабетом 1 типа, частота встречаемости хронического </a:t>
            </a:r>
            <a:r>
              <a:rPr lang="ru-RU" dirty="0" err="1" smtClean="0"/>
              <a:t>лимфоцитарного</a:t>
            </a:r>
            <a:r>
              <a:rPr lang="ru-RU" dirty="0" smtClean="0"/>
              <a:t> </a:t>
            </a:r>
            <a:r>
              <a:rPr lang="ru-RU" dirty="0" err="1" smtClean="0"/>
              <a:t>тиреоидита</a:t>
            </a:r>
            <a:r>
              <a:rPr lang="ru-RU" dirty="0" smtClean="0"/>
              <a:t> составляет 30-40%, ХАИТ наблюдается одинаково часто как у девочек, так и у мальчиков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6357958"/>
            <a:ext cx="666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Клинические рекомендации МЗ РФ «</a:t>
            </a:r>
            <a:r>
              <a:rPr lang="ru-RU" dirty="0" err="1" smtClean="0"/>
              <a:t>Тиреоидиты</a:t>
            </a:r>
            <a:r>
              <a:rPr lang="ru-RU" dirty="0" smtClean="0"/>
              <a:t> у детей», 2024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Кодирование и классификация ХАИТ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8229600" cy="3067056"/>
          </a:xfrm>
        </p:spPr>
        <p:txBody>
          <a:bodyPr/>
          <a:lstStyle/>
          <a:p>
            <a:r>
              <a:rPr lang="en-US" dirty="0" smtClean="0"/>
              <a:t>E06.3 </a:t>
            </a:r>
            <a:r>
              <a:rPr lang="ru-RU" dirty="0" smtClean="0"/>
              <a:t>Аутоиммунный </a:t>
            </a:r>
            <a:r>
              <a:rPr lang="ru-RU" dirty="0" err="1" smtClean="0"/>
              <a:t>тиреоидит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Аутоиммунный </a:t>
            </a:r>
            <a:r>
              <a:rPr lang="ru-RU" dirty="0" err="1" smtClean="0"/>
              <a:t>тиреоидит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гипертрофический (зоб </a:t>
            </a:r>
            <a:r>
              <a:rPr lang="ru-RU" dirty="0" err="1" smtClean="0"/>
              <a:t>Хашимото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атрофический (первичная микседема)</a:t>
            </a:r>
            <a:endParaRPr lang="ru-RU" dirty="0"/>
          </a:p>
        </p:txBody>
      </p:sp>
      <p:pic>
        <p:nvPicPr>
          <p:cNvPr id="4" name="Рисунок 3" descr="Щ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286256"/>
            <a:ext cx="3350896" cy="204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Клиническая картина заболевания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Особенности клинической картины при аутоиммунном </a:t>
            </a:r>
            <a:r>
              <a:rPr lang="ru-RU" dirty="0" err="1" smtClean="0"/>
              <a:t>тиреоидите</a:t>
            </a:r>
            <a:r>
              <a:rPr lang="ru-RU" dirty="0" smtClean="0"/>
              <a:t> в детском и подростковом возрасте обусловлены непродолжительностью течения заболевания и минимальными морфофункциональными изменениями ЩЖ на начальных стадиях иммунопатологического процесса</a:t>
            </a:r>
          </a:p>
          <a:p>
            <a:r>
              <a:rPr lang="ru-RU" dirty="0" smtClean="0"/>
              <a:t>АИТ у детей раннего и дошкольного возраста манифестирует преимущественно </a:t>
            </a:r>
            <a:r>
              <a:rPr lang="ru-RU" b="1" dirty="0" smtClean="0"/>
              <a:t>гипотиреозом</a:t>
            </a:r>
            <a:r>
              <a:rPr lang="ru-RU" dirty="0" smtClean="0"/>
              <a:t>. С течением заболевания в детском и подростковом возрасте отмечено нарастание частоты явного гипотиреоза, причем наиболее значимо - в первые 3 года заболевания</a:t>
            </a:r>
          </a:p>
          <a:p>
            <a:r>
              <a:rPr lang="ru-RU" dirty="0" smtClean="0"/>
              <a:t>Выявлена возможность транзиторных нарушений функции ЩЖ при АИТ. При </a:t>
            </a:r>
            <a:r>
              <a:rPr lang="ru-RU" dirty="0" err="1" smtClean="0"/>
              <a:t>субклиническом</a:t>
            </a:r>
            <a:r>
              <a:rPr lang="ru-RU" dirty="0" smtClean="0"/>
              <a:t> гипотиреозе и гипертиреозе в половине случаев заболевания функция ЩЖ способна к спонтанному восстановлению</a:t>
            </a:r>
          </a:p>
          <a:p>
            <a:r>
              <a:rPr lang="ru-RU" dirty="0" smtClean="0"/>
              <a:t>Отсутствуют различия основных клинико-инструментальных и биохимических показателей у пациентов с АИТ в </a:t>
            </a:r>
            <a:r>
              <a:rPr lang="ru-RU" dirty="0" err="1" smtClean="0"/>
              <a:t>эутиреоидном</a:t>
            </a:r>
            <a:r>
              <a:rPr lang="ru-RU" dirty="0" smtClean="0"/>
              <a:t> состоянии и при </a:t>
            </a:r>
            <a:r>
              <a:rPr lang="ru-RU" dirty="0" err="1" smtClean="0"/>
              <a:t>субклиническом</a:t>
            </a:r>
            <a:r>
              <a:rPr lang="ru-RU" dirty="0" smtClean="0"/>
              <a:t> гипотиреозе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403</TotalTime>
  <Words>1782</Words>
  <Application>Microsoft Office PowerPoint</Application>
  <PresentationFormat>Экран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Щитовидная железа и сердце: хронический аутоиммунный тиреоидит в детском и подростковом возрасте</vt:lpstr>
      <vt:lpstr>Щитовидная железа и сердце</vt:lpstr>
      <vt:lpstr>Хронический аутоиммунный тиреоидит (ХАИТ, тиреоидит Хашимото, лимфоцитарный тиреоидит) - </vt:lpstr>
      <vt:lpstr>ХАИТ</vt:lpstr>
      <vt:lpstr>ХАИТ</vt:lpstr>
      <vt:lpstr>Распространенность ХАИТ</vt:lpstr>
      <vt:lpstr>Распространенность ХАИТ</vt:lpstr>
      <vt:lpstr>Кодирование и классификация ХАИТ</vt:lpstr>
      <vt:lpstr>Клиническая картина заболевания</vt:lpstr>
      <vt:lpstr>Клиническая картина заболевания</vt:lpstr>
      <vt:lpstr>Клиническая картина заболевания</vt:lpstr>
      <vt:lpstr>Диагноз ХАИТ устанавливается на основании:</vt:lpstr>
      <vt:lpstr>Рекомендуется тщательный сбор анамнеза всем пациентам с подозрением на ХАИТ с целью выявления:</vt:lpstr>
      <vt:lpstr>Лабораторные и инструментальные диагностические исследования</vt:lpstr>
      <vt:lpstr>Лечение ХАИТ</vt:lpstr>
      <vt:lpstr>Лечение ХАИТ</vt:lpstr>
      <vt:lpstr>Клиническое наблюдение</vt:lpstr>
      <vt:lpstr>Анамнез заболевания</vt:lpstr>
      <vt:lpstr>Анамнез заболевания</vt:lpstr>
      <vt:lpstr>Анамнез жизни</vt:lpstr>
      <vt:lpstr>Объективный статус</vt:lpstr>
      <vt:lpstr>Диагноз основной:</vt:lpstr>
      <vt:lpstr>Данные дополнительных методов обследования:</vt:lpstr>
      <vt:lpstr>Лечение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ARDOR</dc:creator>
  <cp:lastModifiedBy>Andrey</cp:lastModifiedBy>
  <cp:revision>115</cp:revision>
  <dcterms:created xsi:type="dcterms:W3CDTF">2025-08-08T09:59:57Z</dcterms:created>
  <dcterms:modified xsi:type="dcterms:W3CDTF">2026-04-07T14:36:00Z</dcterms:modified>
</cp:coreProperties>
</file>