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1" r:id="rId9"/>
    <p:sldId id="263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674" autoAdjust="0"/>
    <p:restoredTop sz="94660"/>
  </p:normalViewPr>
  <p:slideViewPr>
    <p:cSldViewPr snapToGrid="0">
      <p:cViewPr>
        <p:scale>
          <a:sx n="75" d="100"/>
          <a:sy n="75" d="100"/>
        </p:scale>
        <p:origin x="-744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50320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6963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2575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541919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489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731984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3761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7160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295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9637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2196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8232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4270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9191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63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287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4728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9709ED5-2B56-4EEC-85BD-C14CC4E174C4}" type="datetimeFigureOut">
              <a:rPr lang="ru-RU" smtClean="0"/>
              <a:pPr/>
              <a:t>11.04.2026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9C53D83-B954-4C00-8B87-519AB5A4EF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58377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1732F3-EA38-FFB5-C090-72A6353EEB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9912" y="1308099"/>
            <a:ext cx="8001000" cy="331317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Роль анамнестических факторов в диагностике хронического кашля у детей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000" b="1" dirty="0" smtClean="0"/>
              <a:t>доцент кафедры </a:t>
            </a:r>
            <a:r>
              <a:rPr lang="ru-RU" sz="2000" b="1" dirty="0" smtClean="0"/>
              <a:t>педиатрии №2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к.мед.н</a:t>
            </a:r>
            <a:r>
              <a:rPr lang="ru-RU" sz="2000" b="1" dirty="0" smtClean="0"/>
              <a:t>. </a:t>
            </a:r>
            <a:r>
              <a:rPr lang="ru-RU" sz="2000" b="1" dirty="0" err="1" smtClean="0"/>
              <a:t>Журбий</a:t>
            </a:r>
            <a:r>
              <a:rPr lang="ru-RU" sz="2000" b="1" dirty="0" smtClean="0"/>
              <a:t> О.Е</a:t>
            </a:r>
            <a:r>
              <a:rPr lang="ru-RU" sz="2000" b="1" dirty="0" smtClean="0"/>
              <a:t>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060472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B1DEFD8-F123-AEE2-F57E-B4D80A3C5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47132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Что изменилось в практике после внедрения Инструмента </a:t>
            </a:r>
            <a:r>
              <a:rPr lang="en-US" b="1" dirty="0"/>
              <a:t>Cough-History-10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786DE6D-7D5A-04E1-69BA-CD4840095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336" y="2565400"/>
            <a:ext cx="8534400" cy="3615267"/>
          </a:xfrm>
        </p:spPr>
        <p:txBody>
          <a:bodyPr/>
          <a:lstStyle/>
          <a:p>
            <a:pPr lvl="0"/>
            <a:r>
              <a:rPr lang="ru-RU" dirty="0">
                <a:solidFill>
                  <a:schemeClr val="bg1"/>
                </a:solidFill>
              </a:rPr>
              <a:t>Снижение частоты «эмпирической» антибиотикотерапии на 34%</a:t>
            </a:r>
          </a:p>
          <a:p>
            <a:pPr lvl="0"/>
            <a:r>
              <a:rPr lang="ru-RU" dirty="0">
                <a:solidFill>
                  <a:schemeClr val="bg1"/>
                </a:solidFill>
              </a:rPr>
              <a:t>Сокращение времени до установки диагноза с 8 до 3 недель</a:t>
            </a:r>
          </a:p>
          <a:p>
            <a:pPr lvl="0"/>
            <a:r>
              <a:rPr lang="ru-RU" dirty="0">
                <a:solidFill>
                  <a:schemeClr val="bg1"/>
                </a:solidFill>
              </a:rPr>
              <a:t>Снижение частоты повторных визитов на 42%</a:t>
            </a:r>
          </a:p>
          <a:p>
            <a:pPr lvl="0"/>
            <a:r>
              <a:rPr lang="ru-RU" dirty="0">
                <a:solidFill>
                  <a:schemeClr val="bg1"/>
                </a:solidFill>
              </a:rPr>
              <a:t>Улучшение качества жизни родителей - повышение удовлетворённости родителей на 17 баллов.</a:t>
            </a:r>
          </a:p>
        </p:txBody>
      </p:sp>
    </p:spTree>
    <p:extLst>
      <p:ext uri="{BB962C8B-B14F-4D97-AF65-F5344CB8AC3E}">
        <p14:creationId xmlns:p14="http://schemas.microsoft.com/office/powerpoint/2010/main" xmlns="" val="4194878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9E89652-8347-F5BB-58FD-5D374E470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347132"/>
            <a:ext cx="8534400" cy="1507067"/>
          </a:xfrm>
        </p:spPr>
        <p:txBody>
          <a:bodyPr/>
          <a:lstStyle/>
          <a:p>
            <a:r>
              <a:rPr lang="ru-RU" dirty="0"/>
              <a:t>Основные выводы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C9170CC-147D-F8E8-9BC2-6EDAAE8C6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524" y="2349500"/>
            <a:ext cx="8534400" cy="3615267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Анамнез – главный «тест» с чувствительностью до 96%</a:t>
            </a:r>
          </a:p>
          <a:p>
            <a:r>
              <a:rPr lang="ru-RU" dirty="0">
                <a:solidFill>
                  <a:schemeClr val="bg1"/>
                </a:solidFill>
              </a:rPr>
              <a:t> Влажный кашель + сопутствующие симптомы = LR+ (отношение правдоподобия положительного результата )&gt; 20</a:t>
            </a:r>
          </a:p>
          <a:p>
            <a:r>
              <a:rPr lang="ru-RU" dirty="0">
                <a:solidFill>
                  <a:schemeClr val="bg1"/>
                </a:solidFill>
              </a:rPr>
              <a:t>Ночной кашель исключает психогенный вариант</a:t>
            </a:r>
          </a:p>
          <a:p>
            <a:r>
              <a:rPr lang="ru-RU" dirty="0">
                <a:solidFill>
                  <a:schemeClr val="bg1"/>
                </a:solidFill>
              </a:rPr>
              <a:t>Отсутствие «красных флагов» и нормальные результаты рентгенографии органов грудной клетки позволяют безопасно использовать выжидательную тактику.</a:t>
            </a:r>
          </a:p>
          <a:p>
            <a:r>
              <a:rPr lang="ru-RU" dirty="0">
                <a:solidFill>
                  <a:schemeClr val="bg1"/>
                </a:solidFill>
              </a:rPr>
              <a:t>Возможность прослушивания звукозаписи кашля, сделанной с помощью смартфона на 24% повышает точность диагностики</a:t>
            </a:r>
          </a:p>
        </p:txBody>
      </p:sp>
    </p:spTree>
    <p:extLst>
      <p:ext uri="{BB962C8B-B14F-4D97-AF65-F5344CB8AC3E}">
        <p14:creationId xmlns:p14="http://schemas.microsoft.com/office/powerpoint/2010/main" xmlns="" val="2011560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A5CFE17-0933-4322-6571-A6D534282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10632"/>
            <a:ext cx="8534400" cy="1507067"/>
          </a:xfrm>
        </p:spPr>
        <p:txBody>
          <a:bodyPr/>
          <a:lstStyle/>
          <a:p>
            <a:pPr algn="ctr"/>
            <a:r>
              <a:rPr lang="ru-RU" dirty="0"/>
              <a:t>Благодарим за внимание! 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xmlns="" id="{60E4FCDC-0100-98DD-9153-F5ADE2A13B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14859" y="1917699"/>
            <a:ext cx="6774657" cy="4516438"/>
          </a:xfrm>
        </p:spPr>
      </p:pic>
    </p:spTree>
    <p:extLst>
      <p:ext uri="{BB962C8B-B14F-4D97-AF65-F5344CB8AC3E}">
        <p14:creationId xmlns:p14="http://schemas.microsoft.com/office/powerpoint/2010/main" xmlns="" val="724011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F8F0A43-8023-E819-AE41-F08D63DFA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86175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Кашель у детей — один из самых распространенных симптомов, который чаще всего возникает из-за заболеваний дыхательных путей, но может быть связан и с различными внелегочными причинами. Поскольку основная патология может представлять собой как доброкачественное, так и более серьезное заболевание, для назначения эффективного лечения необходима точная и своевременная диагностика. В рамках диагностического поиска рекомендуется сбор подробного анамнеза, </a:t>
            </a:r>
            <a:r>
              <a:rPr lang="ru-RU" dirty="0" err="1">
                <a:solidFill>
                  <a:schemeClr val="bg1"/>
                </a:solidFill>
              </a:rPr>
              <a:t>физикальный</a:t>
            </a:r>
            <a:r>
              <a:rPr lang="ru-RU" dirty="0">
                <a:solidFill>
                  <a:schemeClr val="bg1"/>
                </a:solidFill>
              </a:rPr>
              <a:t> осмотр, рентгенография органов грудной клетки и спирометрия </a:t>
            </a:r>
          </a:p>
          <a:p>
            <a:r>
              <a:rPr lang="ru-RU" dirty="0">
                <a:solidFill>
                  <a:schemeClr val="bg1"/>
                </a:solidFill>
              </a:rPr>
              <a:t>Тщательный сбор анамнеза оправдан высокой диагностической ценностью, которая определяет последующие диагностические и терапевтические подходы, помогая определить патофизиологическую основу хронического кашля. </a:t>
            </a:r>
          </a:p>
        </p:txBody>
      </p:sp>
    </p:spTree>
    <p:extLst>
      <p:ext uri="{BB962C8B-B14F-4D97-AF65-F5344CB8AC3E}">
        <p14:creationId xmlns:p14="http://schemas.microsoft.com/office/powerpoint/2010/main" xmlns="" val="1839626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371E1EF-7652-A34F-9D4E-901D5E822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189" y="355598"/>
            <a:ext cx="8534400" cy="1507067"/>
          </a:xfrm>
        </p:spPr>
        <p:txBody>
          <a:bodyPr/>
          <a:lstStyle/>
          <a:p>
            <a:r>
              <a:rPr lang="ru-RU" b="1" dirty="0"/>
              <a:t>Почему кашель – «не просто симптом»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993BD0F-8172-19FF-9B3D-F8E17DBE2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90" y="2085623"/>
            <a:ext cx="8534400" cy="3615267"/>
          </a:xfrm>
        </p:spPr>
        <p:txBody>
          <a:bodyPr/>
          <a:lstStyle/>
          <a:p>
            <a:pPr lvl="0"/>
            <a:r>
              <a:rPr lang="ru-RU" dirty="0">
                <a:solidFill>
                  <a:schemeClr val="bg1"/>
                </a:solidFill>
              </a:rPr>
              <a:t>более 80% детей обращаются к врачу пять и более раз в течение года, </a:t>
            </a:r>
          </a:p>
          <a:p>
            <a:pPr lvl="0"/>
            <a:r>
              <a:rPr lang="ru-RU" dirty="0">
                <a:solidFill>
                  <a:schemeClr val="bg1"/>
                </a:solidFill>
              </a:rPr>
              <a:t>53% детей — более 10 раз за тот же период </a:t>
            </a:r>
          </a:p>
          <a:p>
            <a:pPr lvl="0"/>
            <a:r>
              <a:rPr lang="ru-RU" dirty="0">
                <a:solidFill>
                  <a:schemeClr val="bg1"/>
                </a:solidFill>
              </a:rPr>
              <a:t>То есть, частота составляет 5–10 обращений в год на 1 ребёнка.</a:t>
            </a:r>
          </a:p>
          <a:p>
            <a:pPr lvl="0"/>
            <a:r>
              <a:rPr lang="ru-RU" dirty="0">
                <a:solidFill>
                  <a:schemeClr val="bg1"/>
                </a:solidFill>
              </a:rPr>
              <a:t>У родителей при этом отмечается стресс, эмоциональное неблагополучие, проблемы с работой, снижение качества жизни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50609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E862825-1E92-DBC0-247B-EAE98B272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944" y="271272"/>
            <a:ext cx="8534400" cy="2511552"/>
          </a:xfrm>
        </p:spPr>
        <p:txBody>
          <a:bodyPr>
            <a:normAutofit/>
          </a:bodyPr>
          <a:lstStyle/>
          <a:p>
            <a:r>
              <a:rPr lang="ru-RU" sz="3100" b="1" dirty="0"/>
              <a:t>Цель обзора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b="1" dirty="0"/>
              <a:t>Оценить диагностическую ценность структурированного анамнеза у детей с кашлем, сохраняющимся на протяжении более 4 недель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9F4F72C-86A3-3157-3FB3-3371AF679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944" y="2782824"/>
            <a:ext cx="8534400" cy="3615267"/>
          </a:xfrm>
        </p:spPr>
        <p:txBody>
          <a:bodyPr/>
          <a:lstStyle/>
          <a:p>
            <a:pPr lvl="0"/>
            <a:r>
              <a:rPr lang="ru-RU" sz="2400" dirty="0">
                <a:solidFill>
                  <a:schemeClr val="bg1"/>
                </a:solidFill>
              </a:rPr>
              <a:t>Какие вопросы задаём?</a:t>
            </a:r>
          </a:p>
          <a:p>
            <a:pPr lvl="0"/>
            <a:r>
              <a:rPr lang="ru-RU" sz="2400" dirty="0">
                <a:solidFill>
                  <a:schemeClr val="bg1"/>
                </a:solidFill>
              </a:rPr>
              <a:t>Какие ответы – «красные флаги»?</a:t>
            </a:r>
          </a:p>
          <a:p>
            <a:pPr lvl="0"/>
            <a:r>
              <a:rPr lang="ru-RU" sz="2400" dirty="0">
                <a:solidFill>
                  <a:schemeClr val="bg1"/>
                </a:solidFill>
              </a:rPr>
              <a:t>Как снизить нагрузку на семью и систему?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81036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453F148-AA0E-D8E6-29BD-B80003EAC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524" y="244516"/>
            <a:ext cx="8534400" cy="1507067"/>
          </a:xfrm>
        </p:spPr>
        <p:txBody>
          <a:bodyPr/>
          <a:lstStyle/>
          <a:p>
            <a:r>
              <a:rPr lang="ru-RU" b="1" dirty="0"/>
              <a:t>Девять патофизиологических кластеров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DC160C6-761F-7F9D-9A95-4FC21B593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832" y="1962912"/>
            <a:ext cx="8534400" cy="4154763"/>
          </a:xfrm>
        </p:spPr>
        <p:txBody>
          <a:bodyPr>
            <a:normAutofit fontScale="32500" lnSpcReduction="20000"/>
          </a:bodyPr>
          <a:lstStyle/>
          <a:p>
            <a:r>
              <a:rPr lang="ru-RU" sz="6200" dirty="0">
                <a:solidFill>
                  <a:schemeClr val="bg1"/>
                </a:solidFill>
              </a:rPr>
              <a:t>1. Постинфекционный </a:t>
            </a:r>
          </a:p>
          <a:p>
            <a:r>
              <a:rPr lang="ru-RU" sz="6200" dirty="0">
                <a:solidFill>
                  <a:schemeClr val="bg1"/>
                </a:solidFill>
              </a:rPr>
              <a:t>2. Инфекции дыхательных путей</a:t>
            </a:r>
          </a:p>
          <a:p>
            <a:r>
              <a:rPr lang="ru-RU" sz="6200" dirty="0">
                <a:solidFill>
                  <a:schemeClr val="bg1"/>
                </a:solidFill>
              </a:rPr>
              <a:t>3. Аномалии дыхательных путей</a:t>
            </a:r>
          </a:p>
          <a:p>
            <a:r>
              <a:rPr lang="ru-RU" sz="6200" dirty="0">
                <a:solidFill>
                  <a:schemeClr val="bg1"/>
                </a:solidFill>
              </a:rPr>
              <a:t>4. Воспаление дыхательных путей </a:t>
            </a:r>
          </a:p>
          <a:p>
            <a:r>
              <a:rPr lang="ru-RU" sz="6200" dirty="0">
                <a:solidFill>
                  <a:schemeClr val="bg1"/>
                </a:solidFill>
              </a:rPr>
              <a:t>5. Аспирация </a:t>
            </a:r>
          </a:p>
          <a:p>
            <a:r>
              <a:rPr lang="ru-RU" sz="6200" dirty="0">
                <a:solidFill>
                  <a:schemeClr val="bg1"/>
                </a:solidFill>
              </a:rPr>
              <a:t>6. Верхние дыхательных путей</a:t>
            </a:r>
          </a:p>
          <a:p>
            <a:r>
              <a:rPr lang="ru-RU" sz="6200" dirty="0">
                <a:solidFill>
                  <a:schemeClr val="bg1"/>
                </a:solidFill>
              </a:rPr>
              <a:t> 7. Тик/соматический </a:t>
            </a:r>
          </a:p>
          <a:p>
            <a:r>
              <a:rPr lang="ru-RU" sz="6200" dirty="0">
                <a:solidFill>
                  <a:schemeClr val="bg1"/>
                </a:solidFill>
              </a:rPr>
              <a:t> 8. Внелёгочные </a:t>
            </a:r>
          </a:p>
          <a:p>
            <a:r>
              <a:rPr lang="ru-RU" sz="6200" dirty="0">
                <a:solidFill>
                  <a:schemeClr val="bg1"/>
                </a:solidFill>
              </a:rPr>
              <a:t>9. Редкие (интерстициальные заболевания легких, опухоли)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94886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8CE17A0-3553-4018-F0FE-9BEB883A6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80" y="563035"/>
            <a:ext cx="8534400" cy="1507067"/>
          </a:xfrm>
        </p:spPr>
        <p:txBody>
          <a:bodyPr/>
          <a:lstStyle/>
          <a:p>
            <a:r>
              <a:rPr lang="ru-RU" b="1" dirty="0"/>
              <a:t>Ключевые вопросы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7CB80AD-9224-47A3-98A1-479F8C3E4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90" y="2679698"/>
            <a:ext cx="8534400" cy="3615267"/>
          </a:xfrm>
        </p:spPr>
        <p:txBody>
          <a:bodyPr/>
          <a:lstStyle/>
          <a:p>
            <a:pPr lvl="0"/>
            <a:r>
              <a:rPr lang="ru-RU" dirty="0">
                <a:solidFill>
                  <a:schemeClr val="bg1"/>
                </a:solidFill>
              </a:rPr>
              <a:t>Возраст дебюта (неонатальный = врожденная патология)</a:t>
            </a:r>
          </a:p>
          <a:p>
            <a:pPr lvl="0"/>
            <a:r>
              <a:rPr lang="ru-RU" dirty="0">
                <a:solidFill>
                  <a:schemeClr val="bg1"/>
                </a:solidFill>
              </a:rPr>
              <a:t>Обстоятельства начала: внезапный → инородное тело дыхательных путей</a:t>
            </a:r>
          </a:p>
          <a:p>
            <a:pPr lvl="0"/>
            <a:r>
              <a:rPr lang="ru-RU" dirty="0">
                <a:solidFill>
                  <a:schemeClr val="bg1"/>
                </a:solidFill>
              </a:rPr>
              <a:t>Сухой/влажный </a:t>
            </a:r>
          </a:p>
          <a:p>
            <a:pPr lvl="0"/>
            <a:r>
              <a:rPr lang="ru-RU" dirty="0">
                <a:solidFill>
                  <a:schemeClr val="bg1"/>
                </a:solidFill>
              </a:rPr>
              <a:t>Дневная вариабельность: ночной ≠ психогенный</a:t>
            </a:r>
          </a:p>
          <a:p>
            <a:pPr lvl="0"/>
            <a:r>
              <a:rPr lang="ru-RU" dirty="0">
                <a:solidFill>
                  <a:schemeClr val="bg1"/>
                </a:solidFill>
              </a:rPr>
              <a:t>Триггеры: холод, еда, положение тела, стресс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8575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6E76E5-9163-8299-FEBA-0B248B489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08844"/>
            <a:ext cx="8534400" cy="801512"/>
          </a:xfrm>
        </p:spPr>
        <p:txBody>
          <a:bodyPr/>
          <a:lstStyle/>
          <a:p>
            <a:r>
              <a:rPr lang="ru-RU" b="1" dirty="0"/>
              <a:t>Инструмент </a:t>
            </a:r>
            <a:r>
              <a:rPr lang="en-US" b="1" dirty="0"/>
              <a:t>Cough-History-10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F05C119-9314-2B9A-A104-FC2B43743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190" y="1010356"/>
            <a:ext cx="8534400" cy="4837289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Основные элементы сбора анамнеза</a:t>
            </a:r>
          </a:p>
          <a:p>
            <a:r>
              <a:rPr lang="ru-RU" b="1" dirty="0">
                <a:solidFill>
                  <a:schemeClr val="bg1"/>
                </a:solidFill>
              </a:rPr>
              <a:t>Характер кашля: </a:t>
            </a:r>
            <a:r>
              <a:rPr lang="ru-RU" dirty="0">
                <a:solidFill>
                  <a:schemeClr val="bg1"/>
                </a:solidFill>
              </a:rPr>
              <a:t>непродуктивный (сухой) или продуктивный (влажный), интенсивность, звучность, периодичность (утренний, дневной, вечерний, ночной), а также приступный или персистирующий. </a:t>
            </a:r>
          </a:p>
          <a:p>
            <a:r>
              <a:rPr lang="ru-RU" b="1" dirty="0">
                <a:solidFill>
                  <a:schemeClr val="bg1"/>
                </a:solidFill>
              </a:rPr>
              <a:t>Время появления и динамика.</a:t>
            </a:r>
            <a:r>
              <a:rPr lang="ru-RU" dirty="0">
                <a:solidFill>
                  <a:schemeClr val="bg1"/>
                </a:solidFill>
              </a:rPr>
              <a:t>  У детей особенно значимо начало кашля — например, если он продолжается с неонатального периода, это может указывать на определённые состояния (</a:t>
            </a:r>
            <a:r>
              <a:rPr lang="ru-RU" dirty="0" err="1">
                <a:solidFill>
                  <a:schemeClr val="bg1"/>
                </a:solidFill>
              </a:rPr>
              <a:t>дисфункциональное</a:t>
            </a:r>
            <a:r>
              <a:rPr lang="ru-RU" dirty="0">
                <a:solidFill>
                  <a:schemeClr val="bg1"/>
                </a:solidFill>
              </a:rPr>
              <a:t> глотание, аномалии дыхательных путей, первичную цилиарную дискинезию). </a:t>
            </a:r>
          </a:p>
          <a:p>
            <a:r>
              <a:rPr lang="ru-RU" b="1" dirty="0">
                <a:solidFill>
                  <a:schemeClr val="bg1"/>
                </a:solidFill>
              </a:rPr>
              <a:t>Сопутствующие симптомы, </a:t>
            </a:r>
            <a:r>
              <a:rPr lang="ru-RU" dirty="0">
                <a:solidFill>
                  <a:schemeClr val="bg1"/>
                </a:solidFill>
              </a:rPr>
              <a:t>как респираторные (одышка, свистящее дыхание, стридор, храп, кровохарканье), так и внелегочные (симптомы гастроэзофагеального рефлюкса). </a:t>
            </a:r>
          </a:p>
          <a:p>
            <a:r>
              <a:rPr lang="ru-RU" b="1" dirty="0">
                <a:solidFill>
                  <a:schemeClr val="bg1"/>
                </a:solidFill>
              </a:rPr>
              <a:t>Факторы, провоцирующие или усугубляющие кашель:</a:t>
            </a:r>
            <a:r>
              <a:rPr lang="ru-RU" dirty="0">
                <a:solidFill>
                  <a:schemeClr val="bg1"/>
                </a:solidFill>
              </a:rPr>
              <a:t> физическая нагрузка, смена сезона, приём пищи, поза, воздействие аллергенов, табачного дыма и т.п. </a:t>
            </a:r>
          </a:p>
          <a:p>
            <a:r>
              <a:rPr lang="ru-RU" b="1" dirty="0">
                <a:solidFill>
                  <a:schemeClr val="bg1"/>
                </a:solidFill>
              </a:rPr>
              <a:t>Предшествующее лечение и его эффективность.</a:t>
            </a:r>
            <a:r>
              <a:rPr lang="ru-RU" dirty="0">
                <a:solidFill>
                  <a:schemeClr val="bg1"/>
                </a:solidFill>
              </a:rPr>
              <a:t> Нужно уточнить, какие меры уже были предприняты и какой был результат. </a:t>
            </a:r>
          </a:p>
          <a:p>
            <a:r>
              <a:rPr lang="ru-RU" b="1" dirty="0">
                <a:solidFill>
                  <a:schemeClr val="bg1"/>
                </a:solidFill>
              </a:rPr>
              <a:t>Эпидемиологические факторы:</a:t>
            </a:r>
            <a:r>
              <a:rPr lang="ru-RU" dirty="0">
                <a:solidFill>
                  <a:schemeClr val="bg1"/>
                </a:solidFill>
              </a:rPr>
              <a:t> контакт с </a:t>
            </a:r>
            <a:r>
              <a:rPr lang="ru-RU" dirty="0" err="1">
                <a:solidFill>
                  <a:schemeClr val="bg1"/>
                </a:solidFill>
              </a:rPr>
              <a:t>инфекционнымибольными</a:t>
            </a:r>
            <a:r>
              <a:rPr lang="ru-RU" dirty="0">
                <a:solidFill>
                  <a:schemeClr val="bg1"/>
                </a:solidFill>
              </a:rPr>
              <a:t>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56757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CF4A27-4ACF-02AF-E2AC-D8B1B2B6B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620" y="122596"/>
            <a:ext cx="8829992" cy="824993"/>
          </a:xfrm>
        </p:spPr>
        <p:txBody>
          <a:bodyPr/>
          <a:lstStyle/>
          <a:p>
            <a:r>
              <a:rPr lang="ru-RU" b="1" dirty="0"/>
              <a:t>Инструмент </a:t>
            </a:r>
            <a:r>
              <a:rPr lang="en-US" b="1" dirty="0"/>
              <a:t>Cough-History-10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35BBD0A-D507-AA40-637D-B9126048D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295144"/>
            <a:ext cx="8534400" cy="3615267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B480E782-5CFF-C764-DEBA-5A6C8900E1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64219672"/>
              </p:ext>
            </p:extLst>
          </p:nvPr>
        </p:nvGraphicFramePr>
        <p:xfrm>
          <a:off x="329184" y="947589"/>
          <a:ext cx="10485120" cy="5787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42560">
                  <a:extLst>
                    <a:ext uri="{9D8B030D-6E8A-4147-A177-3AD203B41FA5}">
                      <a16:colId xmlns:a16="http://schemas.microsoft.com/office/drawing/2014/main" xmlns="" val="3903225985"/>
                    </a:ext>
                  </a:extLst>
                </a:gridCol>
                <a:gridCol w="5242560">
                  <a:extLst>
                    <a:ext uri="{9D8B030D-6E8A-4147-A177-3AD203B41FA5}">
                      <a16:colId xmlns:a16="http://schemas.microsoft.com/office/drawing/2014/main" xmlns="" val="2917694503"/>
                    </a:ext>
                  </a:extLst>
                </a:gridCol>
              </a:tblGrid>
              <a:tr h="477600"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buNone/>
                      </a:pPr>
                      <a:r>
                        <a:rPr lang="ru-RU" sz="1100" kern="100" dirty="0">
                          <a:effectLst/>
                        </a:rPr>
                        <a:t>Вопрос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buNone/>
                      </a:pPr>
                      <a:r>
                        <a:rPr lang="ru-RU" sz="1100" kern="100">
                          <a:effectLst/>
                        </a:rPr>
                        <a:t>Диагностический сигнал</a:t>
                      </a:r>
                      <a:endParaRPr lang="ru-RU" sz="11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extLst>
                  <a:ext uri="{0D108BD9-81ED-4DB2-BD59-A6C34878D82A}">
                    <a16:rowId xmlns:a16="http://schemas.microsoft.com/office/drawing/2014/main" xmlns="" val="3811947047"/>
                  </a:ext>
                </a:extLst>
              </a:tr>
              <a:tr h="1011820"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buNone/>
                      </a:pPr>
                      <a:r>
                        <a:rPr lang="ru-RU" sz="1100" kern="100" dirty="0">
                          <a:effectLst/>
                        </a:rPr>
                        <a:t>1. Кашель с рождения?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r>
                        <a:rPr lang="ru-RU" sz="1100" kern="100" dirty="0">
                          <a:effectLst/>
                        </a:rPr>
                        <a:t>Врождённые аномалии,( </a:t>
                      </a:r>
                      <a:r>
                        <a:rPr lang="ru-RU" sz="11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нарушение глотания, аномалии дыхательных путей (например, расщелина гортани, трахеопищеводный свищ) или первичная цилиарная дискинезия)</a:t>
                      </a:r>
                    </a:p>
                  </a:txBody>
                  <a:tcPr marL="114387" marR="114387" marT="52794" marB="52794" anchor="ctr"/>
                </a:tc>
                <a:extLst>
                  <a:ext uri="{0D108BD9-81ED-4DB2-BD59-A6C34878D82A}">
                    <a16:rowId xmlns:a16="http://schemas.microsoft.com/office/drawing/2014/main" xmlns="" val="2517607136"/>
                  </a:ext>
                </a:extLst>
              </a:tr>
              <a:tr h="477600"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buNone/>
                      </a:pPr>
                      <a:r>
                        <a:rPr lang="ru-RU" sz="1100" kern="100">
                          <a:effectLst/>
                        </a:rPr>
                        <a:t>2. Внезапно после игры?</a:t>
                      </a:r>
                      <a:endParaRPr lang="ru-RU" sz="11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r>
                        <a:rPr lang="ru-RU" sz="1100" kern="100" dirty="0">
                          <a:effectLst/>
                        </a:rPr>
                        <a:t>Инородное тело дыхательных путей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extLst>
                  <a:ext uri="{0D108BD9-81ED-4DB2-BD59-A6C34878D82A}">
                    <a16:rowId xmlns:a16="http://schemas.microsoft.com/office/drawing/2014/main" xmlns="" val="213697250"/>
                  </a:ext>
                </a:extLst>
              </a:tr>
              <a:tr h="477600"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buNone/>
                      </a:pPr>
                      <a:r>
                        <a:rPr lang="ru-RU" sz="1100" kern="100" dirty="0">
                          <a:effectLst/>
                        </a:rPr>
                        <a:t>3. Влажный на протяжении &gt; 4 нед?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r>
                        <a:rPr lang="ru-RU" sz="1100" kern="100" dirty="0">
                          <a:effectLst/>
                        </a:rPr>
                        <a:t>Бронхит бактериальной этиологии, </a:t>
                      </a:r>
                      <a:r>
                        <a:rPr lang="ru-RU" sz="1100" kern="100" dirty="0" err="1">
                          <a:effectLst/>
                        </a:rPr>
                        <a:t>бронхоэктазы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extLst>
                  <a:ext uri="{0D108BD9-81ED-4DB2-BD59-A6C34878D82A}">
                    <a16:rowId xmlns:a16="http://schemas.microsoft.com/office/drawing/2014/main" xmlns="" val="4129294978"/>
                  </a:ext>
                </a:extLst>
              </a:tr>
              <a:tr h="477600"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buNone/>
                      </a:pPr>
                      <a:r>
                        <a:rPr lang="ru-RU" sz="1100" kern="100">
                          <a:effectLst/>
                        </a:rPr>
                        <a:t>4. Ночной кашель?</a:t>
                      </a:r>
                      <a:endParaRPr lang="ru-RU" sz="11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r>
                        <a:rPr lang="ru-RU" sz="1100" kern="100" dirty="0">
                          <a:effectLst/>
                        </a:rPr>
                        <a:t>Бронхиальная астма, ГЭРБ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extLst>
                  <a:ext uri="{0D108BD9-81ED-4DB2-BD59-A6C34878D82A}">
                    <a16:rowId xmlns:a16="http://schemas.microsoft.com/office/drawing/2014/main" xmlns="" val="292663078"/>
                  </a:ext>
                </a:extLst>
              </a:tr>
              <a:tr h="477600"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buNone/>
                      </a:pPr>
                      <a:r>
                        <a:rPr lang="ru-RU" sz="1100" kern="100">
                          <a:effectLst/>
                        </a:rPr>
                        <a:t>5. Кашель при кормлении?</a:t>
                      </a:r>
                      <a:endParaRPr lang="ru-RU" sz="11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r>
                        <a:rPr lang="ru-RU" sz="1100" kern="100">
                          <a:effectLst/>
                        </a:rPr>
                        <a:t>Аспирация, свищ</a:t>
                      </a:r>
                      <a:endParaRPr lang="ru-RU" sz="11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extLst>
                  <a:ext uri="{0D108BD9-81ED-4DB2-BD59-A6C34878D82A}">
                    <a16:rowId xmlns:a16="http://schemas.microsoft.com/office/drawing/2014/main" xmlns="" val="315459961"/>
                  </a:ext>
                </a:extLst>
              </a:tr>
              <a:tr h="477600"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buNone/>
                      </a:pPr>
                      <a:r>
                        <a:rPr lang="ru-RU" sz="1100" kern="100" dirty="0">
                          <a:effectLst/>
                        </a:rPr>
                        <a:t>6. Свист/стридор?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r>
                        <a:rPr lang="ru-RU" sz="1100" kern="100" dirty="0" err="1">
                          <a:effectLst/>
                        </a:rPr>
                        <a:t>Трахеомаляция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extLst>
                  <a:ext uri="{0D108BD9-81ED-4DB2-BD59-A6C34878D82A}">
                    <a16:rowId xmlns:a16="http://schemas.microsoft.com/office/drawing/2014/main" xmlns="" val="4156579832"/>
                  </a:ext>
                </a:extLst>
              </a:tr>
              <a:tr h="477600"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buNone/>
                      </a:pPr>
                      <a:r>
                        <a:rPr lang="ru-RU" sz="1100" kern="100" dirty="0">
                          <a:effectLst/>
                        </a:rPr>
                        <a:t>7. Ответ на β2/ИГКС?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r>
                        <a:rPr lang="ru-RU" sz="1100" kern="100" dirty="0">
                          <a:effectLst/>
                        </a:rPr>
                        <a:t>Эозинофильное воспаление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extLst>
                  <a:ext uri="{0D108BD9-81ED-4DB2-BD59-A6C34878D82A}">
                    <a16:rowId xmlns:a16="http://schemas.microsoft.com/office/drawing/2014/main" xmlns="" val="4099332490"/>
                  </a:ext>
                </a:extLst>
              </a:tr>
              <a:tr h="477600"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buNone/>
                      </a:pPr>
                      <a:r>
                        <a:rPr lang="ru-RU" sz="1100" kern="100" dirty="0">
                          <a:effectLst/>
                        </a:rPr>
                        <a:t>8. Ответ на АБ ≥ 2 нед?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r>
                        <a:rPr lang="ru-RU" sz="1100" kern="100" dirty="0">
                          <a:effectLst/>
                        </a:rPr>
                        <a:t>Бронхит бактериальной этиологии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extLst>
                  <a:ext uri="{0D108BD9-81ED-4DB2-BD59-A6C34878D82A}">
                    <a16:rowId xmlns:a16="http://schemas.microsoft.com/office/drawing/2014/main" xmlns="" val="913937351"/>
                  </a:ext>
                </a:extLst>
              </a:tr>
              <a:tr h="477600"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buNone/>
                      </a:pPr>
                      <a:r>
                        <a:rPr lang="ru-RU" sz="1100" kern="100">
                          <a:effectLst/>
                        </a:rPr>
                        <a:t>9. Тики/звуки?</a:t>
                      </a:r>
                      <a:endParaRPr lang="ru-RU" sz="11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r>
                        <a:rPr lang="ru-RU" sz="1100" kern="100" dirty="0">
                          <a:effectLst/>
                        </a:rPr>
                        <a:t>Соматический кашель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extLst>
                  <a:ext uri="{0D108BD9-81ED-4DB2-BD59-A6C34878D82A}">
                    <a16:rowId xmlns:a16="http://schemas.microsoft.com/office/drawing/2014/main" xmlns="" val="1587829841"/>
                  </a:ext>
                </a:extLst>
              </a:tr>
              <a:tr h="477600"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buNone/>
                      </a:pPr>
                      <a:r>
                        <a:rPr lang="ru-RU" sz="1100" kern="100">
                          <a:effectLst/>
                        </a:rPr>
                        <a:t>10. Курение в доме?</a:t>
                      </a:r>
                      <a:endParaRPr lang="ru-RU" sz="11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r>
                        <a:rPr lang="ru-RU" sz="1100" kern="100" dirty="0">
                          <a:effectLst/>
                        </a:rPr>
                        <a:t>Триггер, бронхит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87" marR="114387" marT="52794" marB="52794" anchor="ctr"/>
                </a:tc>
                <a:extLst>
                  <a:ext uri="{0D108BD9-81ED-4DB2-BD59-A6C34878D82A}">
                    <a16:rowId xmlns:a16="http://schemas.microsoft.com/office/drawing/2014/main" xmlns="" val="3486344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94931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3B45D64-D4D3-AD77-59A3-BA6563E52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20132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Красные флаги = немедленное углубление диагностического поиска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AE94761-D826-5F82-EA58-29D6BF2D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802" y="2221089"/>
            <a:ext cx="8534400" cy="3615267"/>
          </a:xfrm>
        </p:spPr>
        <p:txBody>
          <a:bodyPr/>
          <a:lstStyle/>
          <a:p>
            <a:pPr lvl="0"/>
            <a:r>
              <a:rPr lang="ru-RU" dirty="0">
                <a:solidFill>
                  <a:schemeClr val="bg1"/>
                </a:solidFill>
              </a:rPr>
              <a:t>Кровохарканье, гнойная мокрота</a:t>
            </a:r>
          </a:p>
          <a:p>
            <a:pPr lvl="0"/>
            <a:r>
              <a:rPr lang="ru-RU" dirty="0">
                <a:solidFill>
                  <a:schemeClr val="bg1"/>
                </a:solidFill>
              </a:rPr>
              <a:t>Стридор, апноэ, цианоз</a:t>
            </a:r>
          </a:p>
          <a:p>
            <a:pPr lvl="0"/>
            <a:r>
              <a:rPr lang="ru-RU" dirty="0">
                <a:solidFill>
                  <a:schemeClr val="bg1"/>
                </a:solidFill>
              </a:rPr>
              <a:t>Одышка в покое</a:t>
            </a:r>
          </a:p>
          <a:p>
            <a:pPr lvl="0"/>
            <a:r>
              <a:rPr lang="ru-RU" dirty="0">
                <a:solidFill>
                  <a:schemeClr val="bg1"/>
                </a:solidFill>
              </a:rPr>
              <a:t>Рецидивирующие пневмонии</a:t>
            </a:r>
          </a:p>
          <a:p>
            <a:pPr lvl="0"/>
            <a:r>
              <a:rPr lang="ru-RU" dirty="0">
                <a:solidFill>
                  <a:schemeClr val="bg1"/>
                </a:solidFill>
              </a:rPr>
              <a:t>Отсутствие прибавки/ потеря веса</a:t>
            </a:r>
          </a:p>
          <a:p>
            <a:pPr lvl="0"/>
            <a:r>
              <a:rPr lang="ru-RU" dirty="0">
                <a:solidFill>
                  <a:schemeClr val="bg1"/>
                </a:solidFill>
              </a:rPr>
              <a:t>Семейный анамнез: муковисцидоз, интерстициальная болезнь легких, </a:t>
            </a:r>
            <a:r>
              <a:rPr lang="ru-RU" dirty="0" err="1">
                <a:solidFill>
                  <a:schemeClr val="bg1"/>
                </a:solidFill>
              </a:rPr>
              <a:t>трахеомаляция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4289212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</TotalTime>
  <Words>513</Words>
  <Application>Microsoft Office PowerPoint</Application>
  <PresentationFormat>Произвольный</PresentationFormat>
  <Paragraphs>79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Сектор</vt:lpstr>
      <vt:lpstr>Роль анамнестических факторов в диагностике хронического кашля у детей   доцент кафедры педиатрии №2 к.мед.н. Журбий О.Е. </vt:lpstr>
      <vt:lpstr>Слайд 2</vt:lpstr>
      <vt:lpstr>Почему кашель – «не просто симптом»</vt:lpstr>
      <vt:lpstr>Цель обзора Оценить диагностическую ценность структурированного анамнеза у детей с кашлем, сохраняющимся на протяжении более 4 недель</vt:lpstr>
      <vt:lpstr>Девять патофизиологических кластеров</vt:lpstr>
      <vt:lpstr>Ключевые вопросы</vt:lpstr>
      <vt:lpstr>Инструмент Cough-History-10</vt:lpstr>
      <vt:lpstr>Инструмент Cough-History-10</vt:lpstr>
      <vt:lpstr>Красные флаги = немедленное углубление диагностического поиска</vt:lpstr>
      <vt:lpstr>Что изменилось в практике после внедрения Инструмента Cough-History-10</vt:lpstr>
      <vt:lpstr>Основные выводы</vt:lpstr>
      <vt:lpstr>Благодарим за внимание!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анамнестических факторов в диагностике хронического кашля у детей   доцент кафедры педиатрии №2 к.мед.н. Журбий О.Е. </dc:title>
  <dc:creator>Oksana Zhurbij</dc:creator>
  <cp:lastModifiedBy>Андрей</cp:lastModifiedBy>
  <cp:revision>8</cp:revision>
  <dcterms:created xsi:type="dcterms:W3CDTF">2026-04-10T11:56:32Z</dcterms:created>
  <dcterms:modified xsi:type="dcterms:W3CDTF">2026-04-11T03:53:54Z</dcterms:modified>
</cp:coreProperties>
</file>