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73" r:id="rId2"/>
    <p:sldId id="257" r:id="rId3"/>
    <p:sldId id="258" r:id="rId4"/>
    <p:sldId id="259" r:id="rId5"/>
    <p:sldId id="275" r:id="rId6"/>
    <p:sldId id="260" r:id="rId7"/>
    <p:sldId id="262" r:id="rId8"/>
    <p:sldId id="276" r:id="rId9"/>
    <p:sldId id="263" r:id="rId10"/>
    <p:sldId id="277" r:id="rId11"/>
    <p:sldId id="261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4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1284" y="1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28.05.2026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28.05.2026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28.05.2026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28.05.2026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28.05.2026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28.05.2026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276872"/>
            <a:ext cx="8229600" cy="108012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КРАСНЫЙ ПЛОСКИЙ ЛИШАЙ: проявления и локализация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259632" y="764704"/>
            <a:ext cx="6408712" cy="1252728"/>
          </a:xfrm>
        </p:spPr>
        <p:txBody>
          <a:bodyPr>
            <a:normAutofit/>
          </a:bodyPr>
          <a:lstStyle/>
          <a:p>
            <a:r>
              <a:rPr lang="ru-RU" sz="16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Федеральное государственное образовательное учреждение Высшего образования «Донецкий государственный медицинский университет  им. М. Горького» Минздрава Российской Федерации</a:t>
            </a:r>
            <a:endParaRPr lang="ru-RU" sz="16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5580112" y="4797152"/>
            <a:ext cx="3312368" cy="42082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Чайковская С.С., 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Кондратюк Р.Б.</a:t>
            </a:r>
          </a:p>
          <a:p>
            <a:pPr marL="0" indent="0" algn="just">
              <a:buNone/>
            </a:pP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Чайковская 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И.В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., Абрамян 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А.А</a:t>
            </a:r>
            <a:r>
              <a:rPr lang="ru-RU" sz="1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., </a:t>
            </a:r>
            <a:r>
              <a:rPr lang="ru-RU" sz="12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Разумов А.В.</a:t>
            </a:r>
            <a:endParaRPr lang="ru-RU" sz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2830696" y="5949280"/>
            <a:ext cx="3096344" cy="4208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Донецк – 26.06.2026</a:t>
            </a:r>
          </a:p>
          <a:p>
            <a:pPr algn="just"/>
            <a:endParaRPr lang="ru-RU" sz="1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2" t="16554" r="34479" b="15262"/>
          <a:stretch/>
        </p:blipFill>
        <p:spPr bwMode="auto">
          <a:xfrm>
            <a:off x="-2872" y="3964620"/>
            <a:ext cx="2919368" cy="250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817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51720" y="2132856"/>
            <a:ext cx="6417734" cy="939801"/>
          </a:xfrm>
        </p:spPr>
        <p:txBody>
          <a:bodyPr>
            <a:noAutofit/>
          </a:bodyPr>
          <a:lstStyle/>
          <a:p>
            <a:pPr algn="just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 гистологическом исследовании слизистой оболочки полости рта при КПЛ выявляется лимфоидный инфильтрат в собственной пластинке слизистой, выраженный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акантоз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 распределение лимфоцитов в эпителиальном слое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" t="31219" r="51608" b="19838"/>
          <a:stretch/>
        </p:blipFill>
        <p:spPr bwMode="auto">
          <a:xfrm>
            <a:off x="251520" y="3284984"/>
            <a:ext cx="4114800" cy="305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3886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592044"/>
            <a:ext cx="1512169" cy="1385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40"/>
          <a:stretch/>
        </p:blipFill>
        <p:spPr bwMode="auto">
          <a:xfrm>
            <a:off x="3491880" y="3268360"/>
            <a:ext cx="1483645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53" b="12282"/>
          <a:stretch/>
        </p:blipFill>
        <p:spPr bwMode="auto">
          <a:xfrm>
            <a:off x="999395" y="4420943"/>
            <a:ext cx="1493934" cy="137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40"/>
          <a:stretch/>
        </p:blipFill>
        <p:spPr bwMode="auto">
          <a:xfrm>
            <a:off x="5835115" y="4420944"/>
            <a:ext cx="1611990" cy="137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вал 1"/>
          <p:cNvSpPr/>
          <p:nvPr/>
        </p:nvSpPr>
        <p:spPr>
          <a:xfrm>
            <a:off x="323528" y="692696"/>
            <a:ext cx="2592288" cy="10801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Типичная форма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(проявляется на коже и слизистой)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0985" r="26785" b="27957"/>
          <a:stretch/>
        </p:blipFill>
        <p:spPr bwMode="auto">
          <a:xfrm>
            <a:off x="5840731" y="2854660"/>
            <a:ext cx="1837545" cy="1275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2987824" y="404664"/>
            <a:ext cx="5760640" cy="1584176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Субъективные ощущения отсутствуют. </a:t>
            </a:r>
          </a:p>
          <a:p>
            <a:pPr algn="l"/>
            <a:r>
              <a:rPr lang="ru-RU" sz="1800" b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Элементы поражения выявляются только врачом при осмотре.</a:t>
            </a:r>
            <a:r>
              <a:rPr lang="ru-RU" sz="1800" b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800" b="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1800" b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Варианты </a:t>
            </a:r>
            <a:r>
              <a:rPr lang="ru-RU" sz="1800" b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клинических проявлений: линейный, папулёзный, </a:t>
            </a:r>
            <a:r>
              <a:rPr lang="ru-RU" sz="1800" b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ангулярный</a:t>
            </a:r>
            <a:r>
              <a:rPr lang="ru-RU" sz="1800" b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(кольцевидный), ретикулярный. Форма проявляется на коже и слизистой.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Возможны ощущения шероховатости, </a:t>
            </a:r>
            <a:r>
              <a:rPr lang="ru-RU" sz="1800" b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стянутости</a:t>
            </a:r>
            <a:r>
              <a:rPr lang="ru-RU" sz="1800" b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сухости, жжения. </a:t>
            </a:r>
            <a:br>
              <a:rPr lang="ru-RU" sz="1800" b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8854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1" y="1987745"/>
            <a:ext cx="1629153" cy="1697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020123"/>
            <a:ext cx="2049472" cy="1537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8" t="25206" r="5261" b="5963"/>
          <a:stretch/>
        </p:blipFill>
        <p:spPr bwMode="auto">
          <a:xfrm>
            <a:off x="6789236" y="2060848"/>
            <a:ext cx="1959228" cy="1455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3" t="22499" r="24658" b="20495"/>
          <a:stretch/>
        </p:blipFill>
        <p:spPr bwMode="auto">
          <a:xfrm>
            <a:off x="6048164" y="4653136"/>
            <a:ext cx="2952328" cy="1913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58624" y="5224797"/>
            <a:ext cx="2566928" cy="7700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Гиперкератотическая форма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8288" y="884248"/>
            <a:ext cx="2736304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Экссудативно-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гиперемическая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форма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3347864" y="404664"/>
            <a:ext cx="5652628" cy="2088232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Характерные  типичные папулы на фоне хронического катарального воспаления на ограниченном участке слизистой оболочки. </a:t>
            </a:r>
            <a:endParaRPr lang="ru-RU" sz="1800" b="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1800" b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Выраженные болевые ощущения, особенно при приеме острой и грубой пищи. </a:t>
            </a:r>
          </a:p>
          <a:p>
            <a:pPr algn="l"/>
            <a:r>
              <a:rPr lang="ru-RU" sz="1800" b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Вследствие отека рисунок может теряться. </a:t>
            </a:r>
          </a:p>
          <a:p>
            <a:pPr algn="l"/>
            <a:r>
              <a:rPr lang="ru-RU" sz="1800" b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 локализации на слизистой оболочке десны трактуется как десквамативный гингивит, сопровождающийся признаками катарального воспаления с локализацией патологического процесса в сосудистом русле.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2" name="Стрелка вправо 1"/>
          <p:cNvSpPr/>
          <p:nvPr/>
        </p:nvSpPr>
        <p:spPr>
          <a:xfrm>
            <a:off x="2924592" y="1052736"/>
            <a:ext cx="423272" cy="3960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трелка вниз 2"/>
          <p:cNvSpPr/>
          <p:nvPr/>
        </p:nvSpPr>
        <p:spPr>
          <a:xfrm>
            <a:off x="2339752" y="1460312"/>
            <a:ext cx="448672" cy="4796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>
            <a:off x="3813160" y="2788675"/>
            <a:ext cx="542816" cy="3522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>
            <a:off x="6190828" y="2788676"/>
            <a:ext cx="542816" cy="3522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>
            <a:off x="5525552" y="5609827"/>
            <a:ext cx="414600" cy="2674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019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77320"/>
            <a:ext cx="2082155" cy="1910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286" y="1924096"/>
            <a:ext cx="2052779" cy="1569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1" t="22175" r="15666" b="18351"/>
          <a:stretch/>
        </p:blipFill>
        <p:spPr bwMode="auto">
          <a:xfrm>
            <a:off x="323528" y="2067958"/>
            <a:ext cx="2218370" cy="166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11" r="50000"/>
          <a:stretch/>
        </p:blipFill>
        <p:spPr bwMode="auto">
          <a:xfrm>
            <a:off x="3563889" y="4477684"/>
            <a:ext cx="1656184" cy="2071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8" t="31779" r="20649" b="23006"/>
          <a:stretch/>
        </p:blipFill>
        <p:spPr bwMode="auto">
          <a:xfrm>
            <a:off x="5698841" y="4042187"/>
            <a:ext cx="2409200" cy="1838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43607" y="74236"/>
            <a:ext cx="709245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слизистой оболочке рта и губах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эрозии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реже ― язвы, вокруг которых на гиперемированном и отечном основании располагаются типичные папулы. Эрозии и язвы неправильной формы, покрыты фибринозным налетом, после снятия которого возникает кровотечение. </a:t>
            </a:r>
            <a:endParaRPr lang="ru-RU" sz="16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Дефекты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могут существовать годами, не 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эпителизируясь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4" name="Овал 3"/>
          <p:cNvSpPr/>
          <p:nvPr/>
        </p:nvSpPr>
        <p:spPr>
          <a:xfrm>
            <a:off x="2837731" y="2646823"/>
            <a:ext cx="3024336" cy="10632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Эрозийно-язвенная форма 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5959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1516168" cy="168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008" y="4413218"/>
            <a:ext cx="1720747" cy="1685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08990" y="6098236"/>
            <a:ext cx="34554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Симптом </a:t>
            </a:r>
            <a:r>
              <a:rPr lang="ru-RU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перифокальной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субэпителиальной 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отслойки</a:t>
            </a:r>
          </a:p>
          <a:p>
            <a:endParaRPr lang="ru-RU" sz="800" dirty="0"/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720" y="2196544"/>
            <a:ext cx="1607664" cy="1690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381" y="133329"/>
            <a:ext cx="1437605" cy="1712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151700"/>
            <a:ext cx="1477874" cy="1714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7" t="28081" r="8594" b="6581"/>
          <a:stretch/>
        </p:blipFill>
        <p:spPr bwMode="auto">
          <a:xfrm>
            <a:off x="3993458" y="119969"/>
            <a:ext cx="2140910" cy="1201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4057232"/>
            <a:ext cx="52920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Параллельно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типичными проявлениями появляются пузыри различных размеров с плотной покрышкой. Пузыри 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подэпителиальные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различной величины, имеют прозрачное или кровянистое содержимое сохраняются на слизистой от нескольких часов до 2 суток, имеют плотную "покрышку", которая в дальнейшем становится дряблой и морщинистой. Симптом 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перифокальной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субэпителиальной отслойки положительный. Образующиеся язвы быстро 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эпителизуются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5" name="Овал 4"/>
          <p:cNvSpPr/>
          <p:nvPr/>
        </p:nvSpPr>
        <p:spPr>
          <a:xfrm>
            <a:off x="3690912" y="1383340"/>
            <a:ext cx="2789480" cy="12241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Буллезная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129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92834"/>
            <a:ext cx="3168352" cy="2720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0" t="38552" r="17791" b="11316"/>
          <a:stretch/>
        </p:blipFill>
        <p:spPr bwMode="auto">
          <a:xfrm>
            <a:off x="4788024" y="3361302"/>
            <a:ext cx="4191824" cy="2296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79912" y="-99392"/>
            <a:ext cx="539002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Возникает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слизистой оболочке верхней губы и на соприкасающейся с ней слизистой оболочке десны. Характеризуется появлением участка гиперемии, отека слизистой оболочки и участков мацерации, на поверхности которого определяется слабовыраженное помутнение эпителия в виде белесоватого налета, не снимающегося при поскабливании. Может трансформироваться из типичной формы КПЛ. </a:t>
            </a:r>
          </a:p>
        </p:txBody>
      </p:sp>
      <p:sp>
        <p:nvSpPr>
          <p:cNvPr id="5" name="Овал 4"/>
          <p:cNvSpPr/>
          <p:nvPr/>
        </p:nvSpPr>
        <p:spPr>
          <a:xfrm>
            <a:off x="3203468" y="2276872"/>
            <a:ext cx="2520280" cy="12961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Атипичная форма 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920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6" y="1855804"/>
            <a:ext cx="2160240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631" y="1880812"/>
            <a:ext cx="2226369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206" y="179226"/>
            <a:ext cx="2520280" cy="1701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2" t="32884" r="28057" b="6969"/>
          <a:stretch/>
        </p:blipFill>
        <p:spPr bwMode="auto">
          <a:xfrm>
            <a:off x="6520450" y="4298324"/>
            <a:ext cx="2306813" cy="2317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72000" y="1880812"/>
            <a:ext cx="4572000" cy="187743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фоне типичных папулезных высыпаний образуются сплошные очаги ороговения с резкими границами. Может наблюдаться на коже или слизистых оболочках. Высыпания в виде красных, серо-желтых, темно-красных инфильтрированных гиперкератотических папул или бляшек образуются в результате слияния отдельных мелких бляшек и узелков. При пальпации высыпания твердые. Большинство высыпаний интенсивно зудящие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" name="Овал 2"/>
          <p:cNvSpPr/>
          <p:nvPr/>
        </p:nvSpPr>
        <p:spPr>
          <a:xfrm>
            <a:off x="179512" y="404664"/>
            <a:ext cx="3816424" cy="9995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Гиперкератотическая форма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195736" y="5013176"/>
            <a:ext cx="3528392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Сочетание гиперкератотической и эрозивной форм </a:t>
            </a:r>
          </a:p>
          <a:p>
            <a:pPr algn="ctr"/>
            <a:endParaRPr lang="ru-RU" dirty="0"/>
          </a:p>
        </p:txBody>
      </p:sp>
      <p:sp>
        <p:nvSpPr>
          <p:cNvPr id="7" name="Стрелка вправо 6"/>
          <p:cNvSpPr/>
          <p:nvPr/>
        </p:nvSpPr>
        <p:spPr>
          <a:xfrm>
            <a:off x="5724128" y="5301208"/>
            <a:ext cx="768218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538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1124744"/>
            <a:ext cx="828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36" y="325304"/>
            <a:ext cx="2016224" cy="264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772" y="1579460"/>
            <a:ext cx="2390775" cy="1649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968" y="158872"/>
            <a:ext cx="2069591" cy="2670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66020" y="3501008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Гипертрофическая (бородавчатая) форма — появление фиолетовых или буро-коричневых бляшек диаметром от 4-7 см. </a:t>
            </a:r>
            <a:endParaRPr lang="ru-RU" sz="16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поверхности имеются бородавчатые изменения — множественные углубления и каменистая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плотность. </a:t>
            </a:r>
          </a:p>
          <a:p>
            <a:pPr algn="just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Отличается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сильным зудом и длительным течением, с большим трудом поддаётся лечению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2771800" y="332656"/>
            <a:ext cx="3960440" cy="7920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Гипертрофическая (бородавчатая) форма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975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79" y="426764"/>
            <a:ext cx="1800200" cy="181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763" y="2025573"/>
            <a:ext cx="2088231" cy="181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23915"/>
            <a:ext cx="1970722" cy="1801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91579" y="4221087"/>
            <a:ext cx="678149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оявление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бурых пятнистых высыпаний, которые в дальнейшем становятся узелковыми. Поражают большую часть кожного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покрова. Локализуются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коже туловища, лица и конечностей. </a:t>
            </a:r>
            <a:endParaRPr 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Отличается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острым началом и отсутствием зуда. </a:t>
            </a:r>
            <a:endParaRPr lang="ru-RU" sz="1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Помимо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распространенного 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перифоликулярного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линейного или опоясывающего характера расположения, высыпания могут локализоваться по ходу сосудов нижних конечностей и на коже разгибательных поверхностей конечностей. 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2699792" y="620688"/>
            <a:ext cx="2762175" cy="10081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Пигментная форма 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105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09332"/>
            <a:ext cx="2032373" cy="1592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907" y="2352680"/>
            <a:ext cx="1834013" cy="1592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743" y="2352681"/>
            <a:ext cx="1691510" cy="1592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789" y="309332"/>
            <a:ext cx="1815420" cy="1592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97516" y="4149080"/>
            <a:ext cx="72728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Появление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атрофических рубцов многоугольной формы, образующихся при заживлении элементов сыпи. Локализуются на волосистой части головы, туловище, в подмышечных и паховых впадинах. Высыпания единичные, представлены типичными узелками и атрофическими пятнами с лиловой и желтовато-бурой окраской. При рассасывании их центральной части или вследствие периферического роста отдельных узелков образуются элементы в виде колец. После регресса элементов отмечается участок атрофии в центре. Сопровождается лёгким зудом. На слизистых проявляется крайне редко. Располагаются в виде пятен округлой формы с лиловой или розовой окраской.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2591780" y="1446209"/>
            <a:ext cx="3816424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Атрофическая форма 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797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268760"/>
            <a:ext cx="8507288" cy="377728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Распространённость</a:t>
            </a:r>
          </a:p>
          <a:p>
            <a:pPr marL="0" indent="0">
              <a:buNone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данным ВОЗ распространённость КПЛ составляет  от 0,5% до 3% среди всех дерматологических заболеваний и до 70% от всех заболеваний локализованных в слизистой оболочке полости рта.</a:t>
            </a:r>
          </a:p>
          <a:p>
            <a:pPr marL="0" indent="0" algn="just">
              <a:buNone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данным МЗ РФ распространённость</a:t>
            </a:r>
            <a:r>
              <a:rPr lang="en-US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заболевания на территории РФ составляет  12,7 жителей на 100000 человек.</a:t>
            </a:r>
          </a:p>
          <a:p>
            <a:pPr marL="0" indent="0" algn="just">
              <a:buNone/>
            </a:pPr>
            <a:endParaRPr lang="ru-RU" sz="16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КПЛ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чаще встречается у женщин — на их долю приходится 60–75% больных с поражением слизистой оболочки полости рта и около 50% — с поражением кожи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679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45" y="1647220"/>
            <a:ext cx="1800200" cy="1899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009" y="1988840"/>
            <a:ext cx="1817167" cy="1906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667872"/>
            <a:ext cx="2088232" cy="1883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996" y="1988840"/>
            <a:ext cx="2007096" cy="1883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5496" y="4077072"/>
            <a:ext cx="892899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Появившиеся узелки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фолликулярные остроконечные папулы), выступают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 уровнем кожи. </a:t>
            </a:r>
            <a:endParaRPr lang="ru-RU" sz="16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Локализация - кожа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туловища и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внутренние поверхности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конечностей. Процесс заканчивается истончением кожи и выпадением волос в месте поражения. Помимо длинных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волос, 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алопеция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затрагивает щетинистые и 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пушковые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волосы на гладкой поверхности кожи. </a:t>
            </a:r>
            <a:endParaRPr lang="ru-RU" sz="16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локализации процесса на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волосистой части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головы,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 нередко завершается атрофией и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облысением,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в сочетании с 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алопецией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подмышечных впадинах и в области лобка, шиповидными роговыми папулами на туловище и конечностях обозначаются как синдром </a:t>
            </a:r>
            <a:r>
              <a:rPr lang="ru-RU" sz="1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Литтла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</a:t>
            </a:r>
            <a:r>
              <a:rPr lang="ru-RU" sz="1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Лассюэра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При патоморфологическом исследовании 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биопсийного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материала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 данном синдроме выявляется очаговый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гиперкератоз, неравномерный 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гипергранулез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отек в шиповидном слое, вакуольная дистрофия клеток базального слоя, полосовидные или 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периваскулярные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инфильтраты в верхних слоях дермы.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2627784" y="1093386"/>
            <a:ext cx="3600400" cy="72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Фолликулярная форма 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0383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252520" cy="7087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3751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59744" y="476672"/>
            <a:ext cx="7772400" cy="936104"/>
          </a:xfrm>
        </p:spPr>
        <p:txBody>
          <a:bodyPr>
            <a:normAutofit/>
          </a:bodyPr>
          <a:lstStyle/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Красный плоский лишай (КПЛ) (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Lichen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planus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хроническое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воспалительное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заболевание, характеризующееся поражением слизистых оболочек, кожи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ногтевых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пластин и проявляющееся мономорфными папулезными высыпаниями.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5800" y="1556792"/>
            <a:ext cx="819266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Основа патогенеза КПЛ - </a:t>
            </a:r>
            <a:r>
              <a:rPr lang="ru-RU" sz="1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зменение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иммунной реактивности, способствующее развитию патологического каскада реакций, характеризующихся активацией иммунокомпетентных клеток. </a:t>
            </a:r>
          </a:p>
          <a:p>
            <a:pPr algn="just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эффекторы отвечающие за возникновение КПЛ:</a:t>
            </a:r>
          </a:p>
          <a:p>
            <a:pPr algn="just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клетки Т-лимфоцитов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CD4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(выявляемые на ранних стадиях заболевания);</a:t>
            </a:r>
          </a:p>
          <a:p>
            <a:pPr algn="just"/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CD8+ (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появляются на поздних стадиях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algn="just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продуцирующие воспалительные цитокины 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IL-1,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IL-6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IL-13, IL-22 и 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IL-23, </a:t>
            </a:r>
            <a:r>
              <a:rPr lang="en-US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TNF-a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вызывающий синтез на клетках эндотелия молекул адгезии: </a:t>
            </a:r>
            <a:r>
              <a:rPr lang="en-US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ICAM-1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способствующих миграции нейтрофилов и лимфоцитов в пораженный участок, активирующие продукцию </a:t>
            </a:r>
            <a:r>
              <a:rPr lang="en-US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Thl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-лимфоцитами другого </a:t>
            </a:r>
            <a:r>
              <a:rPr lang="ru-RU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провоспалительного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цитокина ― 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γ-интерферона)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Указанные процессы приводят к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инфильтрации пораженного участка кожи или слизистой оболочки Т-лимфоцитами, прилипанию их к 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кератиноцитам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разрушению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последних.</a:t>
            </a:r>
          </a:p>
          <a:p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79" t="21141" r="2382" b="9375"/>
          <a:stretch/>
        </p:blipFill>
        <p:spPr bwMode="auto">
          <a:xfrm>
            <a:off x="5160457" y="4432016"/>
            <a:ext cx="1592470" cy="172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8" t="19672" r="47513" b="10503"/>
          <a:stretch/>
        </p:blipFill>
        <p:spPr bwMode="auto">
          <a:xfrm>
            <a:off x="2339752" y="4452208"/>
            <a:ext cx="1512168" cy="1689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029" y="6040120"/>
            <a:ext cx="2633663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414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5536" y="1124744"/>
            <a:ext cx="511256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Первичным элементом поражения является узелок ―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безполостное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диаметром 0,5-2 мм, возвышающееся над поверхностью слизистой, имеющее белесовато-перламутровый цвет и склонное к слиянию.</a:t>
            </a: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 клиническим признаком КПЛ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наличие фиолетово-розовых полигональных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узелков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диаметром 3—4 мм, склонных к группировке, при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дерматоскопии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которых определяется сетка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Уикхема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Высыпания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как правило, сопровождаются интенсивным зудом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2" t="7986" r="46911" b="17836"/>
          <a:stretch/>
        </p:blipFill>
        <p:spPr bwMode="auto">
          <a:xfrm>
            <a:off x="6167751" y="1270340"/>
            <a:ext cx="1105046" cy="1259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71" t="55461"/>
          <a:stretch/>
        </p:blipFill>
        <p:spPr bwMode="auto">
          <a:xfrm>
            <a:off x="5940152" y="2708920"/>
            <a:ext cx="1560244" cy="1281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трелка вправо 1"/>
          <p:cNvSpPr/>
          <p:nvPr/>
        </p:nvSpPr>
        <p:spPr>
          <a:xfrm>
            <a:off x="5484336" y="1649460"/>
            <a:ext cx="69127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трелка вправо 2"/>
          <p:cNvSpPr/>
          <p:nvPr/>
        </p:nvSpPr>
        <p:spPr>
          <a:xfrm>
            <a:off x="4355976" y="3624063"/>
            <a:ext cx="1512168" cy="2737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399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99592" y="1484784"/>
            <a:ext cx="7408333" cy="2736304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типичная;</a:t>
            </a:r>
          </a:p>
          <a:p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-гиперкератотическая;</a:t>
            </a:r>
          </a:p>
          <a:p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-экссудативно-</a:t>
            </a:r>
            <a:r>
              <a:rPr lang="ru-RU" sz="1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гиперемическая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эрозивно-язвенная;</a:t>
            </a:r>
          </a:p>
          <a:p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буллезная;</a:t>
            </a:r>
          </a:p>
          <a:p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атипичная. </a:t>
            </a: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Клинические формы </a:t>
            </a: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КПЛ  слизистой оболочки рта и красной каймы губ: </a:t>
            </a:r>
          </a:p>
        </p:txBody>
      </p:sp>
      <p:sp>
        <p:nvSpPr>
          <p:cNvPr id="4" name="Стрелка вниз 3"/>
          <p:cNvSpPr/>
          <p:nvPr/>
        </p:nvSpPr>
        <p:spPr>
          <a:xfrm>
            <a:off x="4355976" y="1124744"/>
            <a:ext cx="360040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66"/>
          <a:stretch/>
        </p:blipFill>
        <p:spPr bwMode="auto">
          <a:xfrm>
            <a:off x="3759696" y="4077072"/>
            <a:ext cx="4610596" cy="871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081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886580"/>
            <a:ext cx="3121030" cy="2670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2636912"/>
            <a:ext cx="4608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Составляющие сетки </a:t>
            </a:r>
            <a:r>
              <a:rPr lang="ru-RU" sz="1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Уикхема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на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поверхности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папул, переплетающиеся белые линии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24" t="50000" r="24411" b="6385"/>
          <a:stretch/>
        </p:blipFill>
        <p:spPr bwMode="auto">
          <a:xfrm>
            <a:off x="900457" y="4149080"/>
            <a:ext cx="3310637" cy="2030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445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56" y="1412776"/>
            <a:ext cx="2736304" cy="1824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0656" y="3219884"/>
            <a:ext cx="279463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Гистологическая картина КПЛ слизистой оболочки полости рта. 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Наблюдается лимфоидный 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инфильтрат  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собственной 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пластинке слизистой 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оболочки.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417416" y="5661248"/>
            <a:ext cx="433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Гистологически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эпителии 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папулах выявлена гиперплазия с признаками гиперкератоза-1, паракератоза-2, грунулёза-3.</a:t>
            </a:r>
          </a:p>
          <a:p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200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базальном</a:t>
            </a: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слое-признаки незначительное вакуолизации. </a:t>
            </a:r>
          </a:p>
          <a:p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подслизистом слое-лимфоидный инфильтрат-4.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222194"/>
            <a:ext cx="2736304" cy="1965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5632" y="758688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Гистология и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патоморфология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КПЛ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26" t="7188" r="2971" b="11761"/>
          <a:stretch/>
        </p:blipFill>
        <p:spPr bwMode="auto">
          <a:xfrm>
            <a:off x="3882440" y="3690505"/>
            <a:ext cx="1697672" cy="196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640" y="3219884"/>
            <a:ext cx="2768600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922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620688"/>
            <a:ext cx="4330824" cy="504056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Гистопатология КПЛ</a:t>
            </a:r>
            <a:endParaRPr lang="ru-RU" sz="1800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90" t="23860" r="1820" b="11276"/>
          <a:stretch/>
        </p:blipFill>
        <p:spPr bwMode="auto">
          <a:xfrm>
            <a:off x="6336919" y="666804"/>
            <a:ext cx="2086786" cy="2068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251520" y="1196752"/>
            <a:ext cx="4536504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Гиперкератоз</a:t>
            </a:r>
          </a:p>
          <a:p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Неравномерный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гранулёз</a:t>
            </a:r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Акантоз</a:t>
            </a:r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Скопление в дерме Т-лимфоцитов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трелка вправо 3"/>
          <p:cNvSpPr/>
          <p:nvPr/>
        </p:nvSpPr>
        <p:spPr>
          <a:xfrm>
            <a:off x="5136624" y="1309544"/>
            <a:ext cx="1080120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https://cf.ppt-online.org/files1/slide/r/RwJsdNq4ArEDBt93QuGzHl7U2MSyghnbkf0paXjY1/slide-2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8" t="62629" r="57187" b="2044"/>
          <a:stretch/>
        </p:blipFill>
        <p:spPr bwMode="auto">
          <a:xfrm>
            <a:off x="7380312" y="3933056"/>
            <a:ext cx="1565038" cy="1354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37280" y="3068960"/>
            <a:ext cx="6973908" cy="36378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200000"/>
              </a:lnSpc>
            </a:pPr>
            <a:r>
              <a:rPr lang="ru-RU" sz="1600" dirty="0" smtClean="0">
                <a:solidFill>
                  <a:srgbClr val="002060"/>
                </a:solidFill>
              </a:rPr>
              <a:t>Поражения включают:  </a:t>
            </a:r>
            <a:r>
              <a:rPr lang="ru-RU" sz="1600" dirty="0" err="1" smtClean="0">
                <a:solidFill>
                  <a:srgbClr val="002060"/>
                </a:solidFill>
              </a:rPr>
              <a:t>гиперпаракератоз</a:t>
            </a:r>
            <a:r>
              <a:rPr lang="ru-RU" sz="1600" dirty="0" smtClean="0">
                <a:solidFill>
                  <a:srgbClr val="002060"/>
                </a:solidFill>
              </a:rPr>
              <a:t> или </a:t>
            </a:r>
            <a:r>
              <a:rPr lang="ru-RU" sz="1600" dirty="0" err="1" smtClean="0">
                <a:solidFill>
                  <a:srgbClr val="002060"/>
                </a:solidFill>
              </a:rPr>
              <a:t>гиперортокератоз</a:t>
            </a:r>
            <a:r>
              <a:rPr lang="ru-RU" sz="1600" dirty="0" smtClean="0">
                <a:solidFill>
                  <a:srgbClr val="002060"/>
                </a:solidFill>
              </a:rPr>
              <a:t>, утолщение зернистого слоя -      ;</a:t>
            </a:r>
          </a:p>
          <a:p>
            <a:pPr algn="just">
              <a:lnSpc>
                <a:spcPct val="200000"/>
              </a:lnSpc>
            </a:pPr>
            <a:r>
              <a:rPr lang="ru-RU" sz="1600" dirty="0" smtClean="0">
                <a:solidFill>
                  <a:srgbClr val="002060"/>
                </a:solidFill>
              </a:rPr>
              <a:t> - </a:t>
            </a:r>
            <a:r>
              <a:rPr lang="ru-RU" sz="1600" dirty="0" err="1" smtClean="0">
                <a:solidFill>
                  <a:srgbClr val="002060"/>
                </a:solidFill>
              </a:rPr>
              <a:t>акантоз</a:t>
            </a:r>
            <a:r>
              <a:rPr lang="ru-RU" sz="1600" dirty="0" smtClean="0">
                <a:solidFill>
                  <a:srgbClr val="002060"/>
                </a:solidFill>
              </a:rPr>
              <a:t> с межклеточным отёком шиповатого слоя, некроз или жидкую </a:t>
            </a:r>
            <a:r>
              <a:rPr lang="ru-RU" sz="1600" dirty="0">
                <a:solidFill>
                  <a:srgbClr val="002060"/>
                </a:solidFill>
              </a:rPr>
              <a:t>д</a:t>
            </a:r>
            <a:r>
              <a:rPr lang="ru-RU" sz="1600" dirty="0" smtClean="0">
                <a:solidFill>
                  <a:srgbClr val="002060"/>
                </a:solidFill>
              </a:rPr>
              <a:t>егенерацию клеток базального слоя -  </a:t>
            </a:r>
          </a:p>
          <a:p>
            <a:pPr algn="just">
              <a:lnSpc>
                <a:spcPct val="200000"/>
              </a:lnSpc>
            </a:pPr>
            <a:r>
              <a:rPr lang="ru-RU" sz="1600" dirty="0" smtClean="0">
                <a:solidFill>
                  <a:srgbClr val="002060"/>
                </a:solidFill>
              </a:rPr>
              <a:t>с появлением полоски эозинофильного гомогенного распада на месте базального слоя и инфильтрацию лимфоцитами и отдельными плазматическими клетками </a:t>
            </a:r>
          </a:p>
          <a:p>
            <a:pPr algn="just">
              <a:lnSpc>
                <a:spcPct val="200000"/>
              </a:lnSpc>
            </a:pPr>
            <a:r>
              <a:rPr lang="ru-RU" sz="1600" dirty="0" smtClean="0">
                <a:solidFill>
                  <a:srgbClr val="002060"/>
                </a:solidFill>
              </a:rPr>
              <a:t>субэпителиального слоя соединительной ткани.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321100" y="2564904"/>
            <a:ext cx="4330824" cy="504056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Микроскопия КПЛ</a:t>
            </a: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05" t="4758" r="7138" b="10423"/>
          <a:stretch/>
        </p:blipFill>
        <p:spPr bwMode="auto">
          <a:xfrm>
            <a:off x="7418392" y="5470252"/>
            <a:ext cx="1565038" cy="1235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трелка вправо 5"/>
          <p:cNvSpPr/>
          <p:nvPr/>
        </p:nvSpPr>
        <p:spPr>
          <a:xfrm>
            <a:off x="7081412" y="4430266"/>
            <a:ext cx="298899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>
            <a:off x="7081412" y="5779576"/>
            <a:ext cx="333923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9" name="Picture 5" descr="Picture background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3" t="24521" r="73629" b="29484"/>
          <a:stretch/>
        </p:blipFill>
        <p:spPr bwMode="auto">
          <a:xfrm>
            <a:off x="3840459" y="4293096"/>
            <a:ext cx="803547" cy="819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Picture background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73" t="54650" r="4537" b="4858"/>
          <a:stretch/>
        </p:blipFill>
        <p:spPr bwMode="auto">
          <a:xfrm>
            <a:off x="2987824" y="3352376"/>
            <a:ext cx="852635" cy="75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Соединительная ткань. Морфофункциональные особенности, классификация, развитие - презентация онлайн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9" t="60072" r="48450" b="3958"/>
          <a:stretch/>
        </p:blipFill>
        <p:spPr bwMode="auto">
          <a:xfrm>
            <a:off x="2890895" y="5779576"/>
            <a:ext cx="1161224" cy="787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313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1074435"/>
            <a:ext cx="77048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  КПЛ -утолщение зернистого слоя (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гранулёз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,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пролиферационный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гиперкератозом и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акантоз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удлинение и утолщение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эпидермальных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отростков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060848"/>
            <a:ext cx="5688632" cy="3386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825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880</TotalTime>
  <Words>1106</Words>
  <Application>Microsoft Office PowerPoint</Application>
  <PresentationFormat>Экран (4:3)</PresentationFormat>
  <Paragraphs>83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Волна</vt:lpstr>
      <vt:lpstr>Федеральное государственное образовательное учреждение Высшего образования «Донецкий государственный медицинский университет  им. М. Горького» Минздрава Российской Федерации</vt:lpstr>
      <vt:lpstr>Презентация PowerPoint</vt:lpstr>
      <vt:lpstr>Презентация PowerPoint</vt:lpstr>
      <vt:lpstr>Презентация PowerPoint</vt:lpstr>
      <vt:lpstr>Клинические формы КПЛ  слизистой оболочки рта и красной каймы губ: </vt:lpstr>
      <vt:lpstr>Презентация PowerPoint</vt:lpstr>
      <vt:lpstr>Презентация PowerPoint</vt:lpstr>
      <vt:lpstr>Гистопатология КПЛ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Красный плоский лишай ,его проявления и локализация</dc:title>
  <dc:creator>AlexR</dc:creator>
  <cp:lastModifiedBy>user</cp:lastModifiedBy>
  <cp:revision>66</cp:revision>
  <dcterms:created xsi:type="dcterms:W3CDTF">2026-05-22T07:49:49Z</dcterms:created>
  <dcterms:modified xsi:type="dcterms:W3CDTF">2026-05-28T05:32:46Z</dcterms:modified>
</cp:coreProperties>
</file>