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A5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F3B-ECBD-4248-8E15-38702A00B9E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FB44-E96F-4424-8926-83B06803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F3B-ECBD-4248-8E15-38702A00B9E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FB44-E96F-4424-8926-83B06803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F3B-ECBD-4248-8E15-38702A00B9E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FB44-E96F-4424-8926-83B06803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F3B-ECBD-4248-8E15-38702A00B9E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FB44-E96F-4424-8926-83B06803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F3B-ECBD-4248-8E15-38702A00B9E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FB44-E96F-4424-8926-83B06803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F3B-ECBD-4248-8E15-38702A00B9E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FB44-E96F-4424-8926-83B06803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F3B-ECBD-4248-8E15-38702A00B9E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FB44-E96F-4424-8926-83B06803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F3B-ECBD-4248-8E15-38702A00B9E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FB44-E96F-4424-8926-83B06803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F3B-ECBD-4248-8E15-38702A00B9E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FB44-E96F-4424-8926-83B06803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F3B-ECBD-4248-8E15-38702A00B9E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FB44-E96F-4424-8926-83B06803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1F3B-ECBD-4248-8E15-38702A00B9E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FB44-E96F-4424-8926-83B06803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E1F3B-ECBD-4248-8E15-38702A00B9E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1FB44-E96F-4424-8926-83B06803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886200"/>
            <a:ext cx="4857784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ru-RU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к.м.н.,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доцент</a:t>
            </a:r>
            <a:r>
              <a:rPr lang="ru-RU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Шапченко</a:t>
            </a:r>
            <a:r>
              <a:rPr lang="ru-RU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Т.И </a:t>
            </a:r>
            <a:endParaRPr lang="en-US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к.м.н., доцент </a:t>
            </a:r>
            <a:r>
              <a:rPr lang="ru-RU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Шабан</a:t>
            </a:r>
            <a:r>
              <a:rPr lang="ru-RU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Н.И.</a:t>
            </a:r>
            <a:endParaRPr lang="en-US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428604"/>
            <a:ext cx="8143932" cy="1143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ФГБОУ ВО ДОННМУ ИМ. М. ГОРЬКОГО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Кафедра педиатрии №2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Tatyana\Desktop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14686"/>
            <a:ext cx="4429123" cy="364331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1785938"/>
            <a:ext cx="8143932" cy="20002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Паразитарные инфекции у детей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Амбулаторно</a:t>
            </a:r>
            <a:endParaRPr lang="ru-RU" dirty="0" smtClean="0"/>
          </a:p>
          <a:p>
            <a:r>
              <a:rPr lang="ru-RU" dirty="0" smtClean="0"/>
              <a:t>Госпитализация показана при тканевых гельминтозах</a:t>
            </a:r>
          </a:p>
          <a:p>
            <a:r>
              <a:rPr lang="ru-RU" dirty="0" err="1" smtClean="0"/>
              <a:t>Этиотропное</a:t>
            </a:r>
            <a:r>
              <a:rPr lang="ru-RU" dirty="0" smtClean="0"/>
              <a:t> лечение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Группа </a:t>
            </a:r>
            <a:r>
              <a:rPr lang="ru-RU" dirty="0" err="1" smtClean="0"/>
              <a:t>карбаматбензимидазолов</a:t>
            </a:r>
            <a:r>
              <a:rPr lang="ru-RU" dirty="0" smtClean="0"/>
              <a:t>: </a:t>
            </a:r>
            <a:r>
              <a:rPr lang="ru-RU" dirty="0" err="1" smtClean="0"/>
              <a:t>албендазолл</a:t>
            </a:r>
            <a:r>
              <a:rPr lang="ru-RU" dirty="0" smtClean="0"/>
              <a:t>, </a:t>
            </a:r>
            <a:r>
              <a:rPr lang="ru-RU" dirty="0" err="1" smtClean="0"/>
              <a:t>мебендазол</a:t>
            </a:r>
            <a:r>
              <a:rPr lang="ru-RU" dirty="0" smtClean="0"/>
              <a:t>, </a:t>
            </a:r>
            <a:r>
              <a:rPr lang="ru-RU" dirty="0" err="1" smtClean="0"/>
              <a:t>кабендацим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Группа циклических амидов – </a:t>
            </a:r>
            <a:r>
              <a:rPr lang="ru-RU" dirty="0" err="1" smtClean="0"/>
              <a:t>пирантел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Группа </a:t>
            </a:r>
            <a:r>
              <a:rPr lang="ru-RU" dirty="0" err="1" smtClean="0"/>
              <a:t>имидотиазолов</a:t>
            </a:r>
            <a:r>
              <a:rPr lang="ru-RU" dirty="0" smtClean="0"/>
              <a:t> – </a:t>
            </a:r>
            <a:r>
              <a:rPr lang="ru-RU" dirty="0" err="1" smtClean="0"/>
              <a:t>ллевамизол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Группа </a:t>
            </a:r>
            <a:r>
              <a:rPr lang="ru-RU" dirty="0" err="1" smtClean="0"/>
              <a:t>изоквинолинов</a:t>
            </a:r>
            <a:r>
              <a:rPr lang="ru-RU" dirty="0" smtClean="0"/>
              <a:t> – </a:t>
            </a:r>
            <a:r>
              <a:rPr lang="ru-RU" dirty="0" err="1" smtClean="0"/>
              <a:t>празиквантел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Производное салициловой кислоты – </a:t>
            </a:r>
            <a:r>
              <a:rPr lang="ru-RU" dirty="0" err="1" smtClean="0"/>
              <a:t>нитазоксанид</a:t>
            </a:r>
            <a:endParaRPr lang="ru-RU" dirty="0" smtClean="0"/>
          </a:p>
          <a:p>
            <a:r>
              <a:rPr lang="ru-RU" dirty="0" smtClean="0"/>
              <a:t>Симптоматическая терапия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Лечение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МЕБЕНДАЗОЛ – </a:t>
            </a:r>
            <a:r>
              <a:rPr lang="ru-RU" sz="2800" dirty="0" smtClean="0">
                <a:solidFill>
                  <a:schemeClr val="tx1"/>
                </a:solidFill>
              </a:rPr>
              <a:t>антигельминтный препарат с широким спектром действия</a:t>
            </a:r>
            <a:endParaRPr lang="ru-RU" sz="3600" dirty="0"/>
          </a:p>
        </p:txBody>
      </p:sp>
      <p:sp>
        <p:nvSpPr>
          <p:cNvPr id="5" name="Заголовок 3"/>
          <p:cNvSpPr>
            <a:spLocks noGrp="1"/>
          </p:cNvSpPr>
          <p:nvPr>
            <p:ph idx="1"/>
          </p:nvPr>
        </p:nvSpPr>
        <p:spPr>
          <a:xfrm>
            <a:off x="500034" y="1571613"/>
            <a:ext cx="8229600" cy="7143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75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Мезанизм</a:t>
            </a:r>
            <a:r>
              <a:rPr lang="ru-RU" dirty="0" smtClean="0">
                <a:solidFill>
                  <a:schemeClr val="tx1"/>
                </a:solidFill>
              </a:rPr>
              <a:t> действия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214414" y="2285992"/>
            <a:ext cx="214314" cy="42862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214678" y="2285992"/>
            <a:ext cx="214314" cy="42862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572132" y="2285992"/>
            <a:ext cx="214314" cy="42862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858148" y="2285992"/>
            <a:ext cx="214314" cy="42862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786058"/>
            <a:ext cx="1643074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Нарушение утилизации глюкозы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2786058"/>
            <a:ext cx="1714512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Нарушение синтеза клеточного </a:t>
            </a:r>
            <a:r>
              <a:rPr lang="ru-RU" sz="1400" dirty="0" err="1" smtClean="0">
                <a:solidFill>
                  <a:schemeClr val="tx1"/>
                </a:solidFill>
              </a:rPr>
              <a:t>тубулина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2786058"/>
            <a:ext cx="1785950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Торможение синтеза АТФ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2786058"/>
            <a:ext cx="1857388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Истощение запасов гликогена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000504"/>
            <a:ext cx="1714512" cy="1143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Нарушаются метаболические процессы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Энергетический голод клетки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4000504"/>
            <a:ext cx="1785950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Фрагментация аппарата </a:t>
            </a:r>
            <a:r>
              <a:rPr lang="ru-RU" sz="1200" dirty="0" err="1" smtClean="0">
                <a:solidFill>
                  <a:schemeClr val="tx1"/>
                </a:solidFill>
              </a:rPr>
              <a:t>Гольджи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Разрушает скелет клетки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Прекращается рост клетки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4000504"/>
            <a:ext cx="1643074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Нарушается работа всех тканей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Нарушается метаболизм клетки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Повреждаются компоненты клетки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00892" y="4000504"/>
            <a:ext cx="1643074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Энергетический дисбаланс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Углеводная дистрофия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Тканевая декомпозиция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00034" y="3714752"/>
            <a:ext cx="1571636" cy="214314"/>
          </a:xfrm>
          <a:prstGeom prst="downArrow">
            <a:avLst>
              <a:gd name="adj1" fmla="val 50000"/>
              <a:gd name="adj2" fmla="val 5328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500298" y="3714752"/>
            <a:ext cx="1571636" cy="214314"/>
          </a:xfrm>
          <a:prstGeom prst="downArrow">
            <a:avLst>
              <a:gd name="adj1" fmla="val 50000"/>
              <a:gd name="adj2" fmla="val 5328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857752" y="3714752"/>
            <a:ext cx="1571636" cy="214314"/>
          </a:xfrm>
          <a:prstGeom prst="downArrow">
            <a:avLst>
              <a:gd name="adj1" fmla="val 50000"/>
              <a:gd name="adj2" fmla="val 5328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143768" y="3714752"/>
            <a:ext cx="1571636" cy="214314"/>
          </a:xfrm>
          <a:prstGeom prst="downArrow">
            <a:avLst>
              <a:gd name="adj1" fmla="val 50000"/>
              <a:gd name="adj2" fmla="val 5328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71472" y="5214950"/>
            <a:ext cx="8001056" cy="357188"/>
          </a:xfrm>
          <a:prstGeom prst="downArrow">
            <a:avLst>
              <a:gd name="adj1" fmla="val 50000"/>
              <a:gd name="adj2" fmla="val 5328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643578"/>
            <a:ext cx="4357718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Гибель гельминтов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МЕБЕНДАЗОЛ – </a:t>
            </a:r>
            <a:r>
              <a:rPr lang="ru-RU" sz="2800" dirty="0" smtClean="0">
                <a:solidFill>
                  <a:schemeClr val="tx1"/>
                </a:solidFill>
              </a:rPr>
              <a:t>антигельминтный препарат с широким спектром действия</a:t>
            </a:r>
            <a:endParaRPr lang="ru-RU" sz="3600" dirty="0"/>
          </a:p>
        </p:txBody>
      </p:sp>
      <p:sp>
        <p:nvSpPr>
          <p:cNvPr id="5" name="Заголовок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7500"/>
          </a:bodyPr>
          <a:lstStyle/>
          <a:p>
            <a:pPr algn="l">
              <a:buNone/>
            </a:pPr>
            <a:r>
              <a:rPr lang="ru-RU" dirty="0" smtClean="0"/>
              <a:t>Показания и Режим дозирования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2500305"/>
          <a:ext cx="8143932" cy="3347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6439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Заболевание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Дозы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Длительность применения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000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Энтеробиоз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 мг (1таб)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однократно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734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Аскаридоз, Трихоцефалез, </a:t>
                      </a:r>
                      <a:r>
                        <a:rPr lang="ru-RU" dirty="0" err="1" smtClean="0"/>
                        <a:t>тениоз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Стронгилоидоз</a:t>
                      </a:r>
                      <a:r>
                        <a:rPr lang="ru-RU" dirty="0" smtClean="0"/>
                        <a:t>, Анкилостомидоз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100 мг (1таб) – 2 раза в день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дня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257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Смешанные гельминтозы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 100 мг (1таб) – 2 раза в день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дня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>
          <a:xfrm>
            <a:off x="500034" y="5857892"/>
            <a:ext cx="8229600" cy="7572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 применения и дозы: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/>
              <a:t>Внутрь, с небольшим количеством воды. При необходимости таблетку можно разжевать, размельчить и смешать с пищей.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atyana\Desktop\i-6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2023г.зарегистрировано 207,8 тыс. случаев паразитарных заболеваний, показатель заболеваемости составил 141,65 на 100 тыс. населения, что на 10% выше показателя 2022г.</a:t>
            </a:r>
          </a:p>
          <a:p>
            <a:r>
              <a:rPr lang="ru-RU" sz="1800" dirty="0" smtClean="0"/>
              <a:t>В возрастной структуре заболеваемости на детей до 17 лет приходится наибольший удельный вес – 84,8% всех случаев паразитарных заболеваний.</a:t>
            </a:r>
          </a:p>
          <a:p>
            <a:r>
              <a:rPr lang="ru-RU" sz="1800" dirty="0" smtClean="0"/>
              <a:t>Превышение </a:t>
            </a:r>
            <a:r>
              <a:rPr lang="ru-RU" sz="1800" dirty="0" err="1" smtClean="0"/>
              <a:t>среднероссийского</a:t>
            </a:r>
            <a:r>
              <a:rPr lang="ru-RU" sz="1800" dirty="0" smtClean="0"/>
              <a:t> показателя суммарной заболеваемости паразитарными болезнями зарегистрировано в 37 субъекте – более чем в 4 раза; более 2 раз – в 20 субъектах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Актуальность</a:t>
            </a:r>
            <a:endParaRPr lang="ru-RU" sz="3600" dirty="0"/>
          </a:p>
        </p:txBody>
      </p:sp>
      <p:pic>
        <p:nvPicPr>
          <p:cNvPr id="1028" name="Picture 4" descr="C:\Users\Tatyana\Desktop\1683486139_kartinkof-club-p-lyamblioz-kartinki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00504"/>
            <a:ext cx="8572560" cy="2857496"/>
          </a:xfrm>
          <a:prstGeom prst="rect">
            <a:avLst/>
          </a:prstGeom>
          <a:noFill/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Актуальность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/>
              <a:t>Паразитозы</a:t>
            </a:r>
            <a:r>
              <a:rPr lang="ru-RU" sz="2400" b="1" dirty="0" smtClean="0"/>
              <a:t> – </a:t>
            </a:r>
            <a:r>
              <a:rPr lang="ru-RU" sz="2400" dirty="0" smtClean="0"/>
              <a:t>заболевания, вызываемые паразитами животного происхождения</a:t>
            </a:r>
          </a:p>
          <a:p>
            <a:r>
              <a:rPr lang="ru-RU" sz="2400" b="1" dirty="0" smtClean="0"/>
              <a:t>Паразиты</a:t>
            </a:r>
            <a:r>
              <a:rPr lang="ru-RU" sz="2400" dirty="0" smtClean="0"/>
              <a:t> - организмы, живущие временно или постоянно за счет других организмов и использующие их как место обитания и источник питания. Организм хозяина служит для паразитов весьма специфической средой обитания, в которой они путем коренной перестройки своей организации в процессе борьбы с защитными реакциями хозяина получают доступ к изобильным ресурсам пищи.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Паразитарные заболевания –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err="1" smtClean="0">
                <a:solidFill>
                  <a:schemeClr val="tx1"/>
                </a:solidFill>
              </a:rPr>
              <a:t>Паразитозы</a:t>
            </a:r>
            <a:endParaRPr lang="ru-RU" sz="4000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09600" y="5143512"/>
            <a:ext cx="8229600" cy="15001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общей структуре паразитарных заболеваний удельный вес инвазий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/>
              <a:t>г</a:t>
            </a:r>
            <a:r>
              <a:rPr lang="ru-RU" sz="2000" baseline="0" dirty="0" smtClean="0"/>
              <a:t>ельминтами</a:t>
            </a:r>
            <a:r>
              <a:rPr lang="ru-RU" sz="2000" dirty="0" smtClean="0"/>
              <a:t> составил 86,84%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err="1" smtClean="0"/>
              <a:t>п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ротозоозов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13,15%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Тип: </a:t>
                      </a:r>
                      <a:r>
                        <a:rPr lang="en-US" dirty="0" err="1" smtClean="0"/>
                        <a:t>Plathelminthes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плоские черви 207 видов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Тип: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err="1" smtClean="0"/>
                        <a:t>Nemathelminthes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Класс: трематоды (сосальщики) 141 вид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Класс цестоды (ленточные) 63 вида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Класс: нематоды (круглые) 145 видов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Лентецы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Цепни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Описторх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Клонорх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Дикроцелий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Фасциолы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Парагоним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Метагоним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ШЛистосомы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Лентец широкий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Цепень бычий</a:t>
                      </a:r>
                    </a:p>
                    <a:p>
                      <a:r>
                        <a:rPr lang="ru-RU" dirty="0" smtClean="0"/>
                        <a:t>Цепень свиной</a:t>
                      </a:r>
                    </a:p>
                    <a:p>
                      <a:r>
                        <a:rPr lang="ru-RU" dirty="0" smtClean="0"/>
                        <a:t>Цепень карликовый</a:t>
                      </a:r>
                    </a:p>
                    <a:p>
                      <a:r>
                        <a:rPr lang="ru-RU" dirty="0" smtClean="0"/>
                        <a:t>Цепень </a:t>
                      </a:r>
                      <a:r>
                        <a:rPr lang="ru-RU" dirty="0" err="1" smtClean="0"/>
                        <a:t>тыквовидный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Эхинококк</a:t>
                      </a:r>
                    </a:p>
                    <a:p>
                      <a:r>
                        <a:rPr lang="ru-RU" dirty="0" err="1" smtClean="0"/>
                        <a:t>Альвеоллококк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Острица</a:t>
                      </a:r>
                    </a:p>
                    <a:p>
                      <a:r>
                        <a:rPr lang="ru-RU" dirty="0" smtClean="0"/>
                        <a:t>Аскарида</a:t>
                      </a:r>
                    </a:p>
                    <a:p>
                      <a:r>
                        <a:rPr lang="ru-RU" dirty="0" smtClean="0"/>
                        <a:t>Власоглав</a:t>
                      </a:r>
                    </a:p>
                    <a:p>
                      <a:r>
                        <a:rPr lang="ru-RU" dirty="0" smtClean="0"/>
                        <a:t>Анкилостома</a:t>
                      </a:r>
                    </a:p>
                    <a:p>
                      <a:r>
                        <a:rPr lang="ru-RU" dirty="0" smtClean="0"/>
                        <a:t>Некатор</a:t>
                      </a:r>
                    </a:p>
                    <a:p>
                      <a:r>
                        <a:rPr lang="ru-RU" dirty="0" err="1" smtClean="0"/>
                        <a:t>Стронгилоид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Трихостронгилиды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Трихинелы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Филярии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Классификация гельминтов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Продолжительность жизни гельминтов в организме человека от нескольких недель (острицы) до нескольких лет (цепень)</a:t>
            </a:r>
          </a:p>
          <a:p>
            <a:r>
              <a:rPr lang="ru-RU" sz="2000" dirty="0" err="1" smtClean="0"/>
              <a:t>Адаптированность</a:t>
            </a:r>
            <a:r>
              <a:rPr lang="ru-RU" sz="2000" dirty="0" smtClean="0"/>
              <a:t> гельминтов – они хорошо приспособлены к защитным реакциям хозяина</a:t>
            </a:r>
          </a:p>
          <a:p>
            <a:r>
              <a:rPr lang="ru-RU" sz="2000" dirty="0" smtClean="0"/>
              <a:t>Инвазии чаще протекают </a:t>
            </a:r>
            <a:r>
              <a:rPr lang="ru-RU" sz="2000" dirty="0" err="1" smtClean="0"/>
              <a:t>субклинически</a:t>
            </a:r>
            <a:r>
              <a:rPr lang="ru-RU" sz="2000" dirty="0" smtClean="0"/>
              <a:t> или бессимптомно</a:t>
            </a:r>
          </a:p>
          <a:p>
            <a:r>
              <a:rPr lang="ru-RU" sz="2000" dirty="0" smtClean="0"/>
              <a:t>Особенности размножения заключаются прежде всего в том, что гельминты в организме человека не проходят полный цикл развития (исключение кишечная </a:t>
            </a:r>
            <a:r>
              <a:rPr lang="ru-RU" sz="2000" dirty="0" err="1" smtClean="0"/>
              <a:t>угрица</a:t>
            </a:r>
            <a:r>
              <a:rPr lang="ru-RU" sz="2000" dirty="0" smtClean="0"/>
              <a:t> (</a:t>
            </a:r>
            <a:r>
              <a:rPr lang="en-US" sz="2000" dirty="0" err="1" smtClean="0"/>
              <a:t>Strongiloikdes</a:t>
            </a:r>
            <a:r>
              <a:rPr lang="en-US" sz="2000" dirty="0" smtClean="0"/>
              <a:t> </a:t>
            </a:r>
            <a:r>
              <a:rPr lang="en-US" sz="2000" dirty="0" err="1" smtClean="0"/>
              <a:t>stercoralis</a:t>
            </a:r>
            <a:r>
              <a:rPr lang="en-US" sz="2000" dirty="0" smtClean="0"/>
              <a:t>) </a:t>
            </a:r>
            <a:r>
              <a:rPr lang="ru-RU" sz="2000" dirty="0" smtClean="0"/>
              <a:t>и карликовый цепень (</a:t>
            </a:r>
            <a:r>
              <a:rPr lang="en-US" sz="2000" dirty="0" err="1" smtClean="0"/>
              <a:t>Hymenolepis</a:t>
            </a:r>
            <a:r>
              <a:rPr lang="en-US" sz="2000" dirty="0" smtClean="0"/>
              <a:t> nana)</a:t>
            </a:r>
          </a:p>
          <a:p>
            <a:r>
              <a:rPr lang="ru-RU" sz="2000" dirty="0" smtClean="0"/>
              <a:t>Стадийность развития свойственна всем гельминтам: яйцо, личинка, взрослая особь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Особенности биологии гельминтов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Яйцо и </a:t>
            </a:r>
            <a:r>
              <a:rPr lang="ru-RU" sz="1800" dirty="0" err="1" smtClean="0"/>
              <a:t>лечинка</a:t>
            </a:r>
            <a:r>
              <a:rPr lang="ru-RU" sz="1800" dirty="0" smtClean="0"/>
              <a:t> развиваются во внешней среде</a:t>
            </a:r>
          </a:p>
          <a:p>
            <a:pPr>
              <a:buNone/>
            </a:pPr>
            <a:r>
              <a:rPr lang="ru-RU" sz="1800" dirty="0" smtClean="0"/>
              <a:t> (почва, </a:t>
            </a:r>
            <a:r>
              <a:rPr lang="ru-RU" sz="1800" dirty="0" err="1" smtClean="0"/>
              <a:t>перианальные</a:t>
            </a:r>
            <a:r>
              <a:rPr lang="ru-RU" sz="1800" dirty="0" smtClean="0"/>
              <a:t> складки) или в организме </a:t>
            </a:r>
          </a:p>
          <a:p>
            <a:pPr>
              <a:buNone/>
            </a:pPr>
            <a:r>
              <a:rPr lang="ru-RU" sz="1800" dirty="0" smtClean="0"/>
              <a:t>промежуточных и дополнительных хозяев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Жизненный цикл гельминта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571612"/>
            <a:ext cx="5286412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Яйцо и </a:t>
            </a:r>
            <a:r>
              <a:rPr lang="ru-RU" dirty="0" err="1" smtClean="0"/>
              <a:t>лечинка</a:t>
            </a:r>
            <a:r>
              <a:rPr lang="ru-RU" dirty="0" smtClean="0"/>
              <a:t> развиваются во внешней среде</a:t>
            </a:r>
          </a:p>
          <a:p>
            <a:pPr>
              <a:buNone/>
            </a:pPr>
            <a:r>
              <a:rPr lang="ru-RU" dirty="0" smtClean="0"/>
              <a:t> (почва, </a:t>
            </a:r>
            <a:r>
              <a:rPr lang="ru-RU" dirty="0" err="1" smtClean="0"/>
              <a:t>перианальные</a:t>
            </a:r>
            <a:r>
              <a:rPr lang="ru-RU" dirty="0" smtClean="0"/>
              <a:t> складки) или в организме </a:t>
            </a:r>
          </a:p>
          <a:p>
            <a:pPr>
              <a:buNone/>
            </a:pPr>
            <a:r>
              <a:rPr lang="ru-RU" dirty="0" smtClean="0"/>
              <a:t>промежуточных и дополнительных хозяев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1571612"/>
            <a:ext cx="3071834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Паразитируют в организме окончательного(</a:t>
            </a:r>
            <a:r>
              <a:rPr lang="ru-RU" dirty="0" err="1" smtClean="0"/>
              <a:t>дифинитивного</a:t>
            </a:r>
            <a:r>
              <a:rPr lang="ru-RU" dirty="0" smtClean="0"/>
              <a:t>) хозяина</a:t>
            </a:r>
            <a:endParaRPr lang="ru-RU" sz="2000" dirty="0"/>
          </a:p>
        </p:txBody>
      </p:sp>
      <p:pic>
        <p:nvPicPr>
          <p:cNvPr id="2050" name="Picture 2" descr="C:\Users\Tatyana\Desktop\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000371"/>
            <a:ext cx="2143140" cy="2019303"/>
          </a:xfrm>
          <a:prstGeom prst="rect">
            <a:avLst/>
          </a:prstGeom>
          <a:noFill/>
        </p:spPr>
      </p:pic>
      <p:pic>
        <p:nvPicPr>
          <p:cNvPr id="2051" name="Picture 3" descr="C:\Users\Tatyana\Desktop\polovye-bloxi-i-kak-ot-nix-izbavitsya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00372"/>
            <a:ext cx="2143140" cy="1928826"/>
          </a:xfrm>
          <a:prstGeom prst="rect">
            <a:avLst/>
          </a:prstGeom>
          <a:noFill/>
        </p:spPr>
      </p:pic>
      <p:pic>
        <p:nvPicPr>
          <p:cNvPr id="2052" name="Picture 4" descr="C:\Users\Tatyana\Desktop\34676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000372"/>
            <a:ext cx="2357422" cy="2000263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2571736" y="3929066"/>
            <a:ext cx="114300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143636" y="3929066"/>
            <a:ext cx="57150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rot="5400000">
            <a:off x="2250265" y="2035959"/>
            <a:ext cx="28575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 rot="16200000" flipH="1">
            <a:off x="3750463" y="2035959"/>
            <a:ext cx="28575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7572396" y="285749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Острая (ранняя)</a:t>
            </a:r>
          </a:p>
          <a:p>
            <a:r>
              <a:rPr lang="ru-RU" dirty="0" smtClean="0"/>
              <a:t>Латентная</a:t>
            </a:r>
          </a:p>
          <a:p>
            <a:r>
              <a:rPr lang="ru-RU" dirty="0" smtClean="0"/>
              <a:t>Хроническая (поздняя)</a:t>
            </a:r>
          </a:p>
          <a:p>
            <a:r>
              <a:rPr lang="ru-RU" dirty="0" smtClean="0"/>
              <a:t>Фаза исхода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Клиника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интоксикационный;</a:t>
            </a:r>
          </a:p>
          <a:p>
            <a:r>
              <a:rPr lang="ru-RU" sz="1600" dirty="0" smtClean="0"/>
              <a:t>диспепсический – абдоминальная боль, тошнота, рвота, расстройства стула(диарея или запор);</a:t>
            </a:r>
          </a:p>
          <a:p>
            <a:r>
              <a:rPr lang="ru-RU" sz="1600" dirty="0" err="1" smtClean="0"/>
              <a:t>холестатический</a:t>
            </a:r>
            <a:r>
              <a:rPr lang="ru-RU" sz="1600" dirty="0" smtClean="0"/>
              <a:t> – боль в правом подреберье, повышение активности </a:t>
            </a:r>
            <a:r>
              <a:rPr lang="ru-RU" sz="1600" dirty="0" err="1" smtClean="0"/>
              <a:t>трансаминаз</a:t>
            </a:r>
            <a:r>
              <a:rPr lang="ru-RU" sz="1600" dirty="0" smtClean="0"/>
              <a:t>, щелочной фосфатазы, ГГТ, прямого билирубина;</a:t>
            </a:r>
          </a:p>
          <a:p>
            <a:r>
              <a:rPr lang="ru-RU" sz="1600" dirty="0" err="1" smtClean="0"/>
              <a:t>Гепатолиенальный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Гематологический – анемия, </a:t>
            </a:r>
            <a:r>
              <a:rPr lang="ru-RU" sz="1600" dirty="0" err="1" smtClean="0"/>
              <a:t>эозинофилия</a:t>
            </a:r>
            <a:r>
              <a:rPr lang="ru-RU" sz="1600" dirty="0" smtClean="0"/>
              <a:t>, возможно лейкопения, </a:t>
            </a:r>
            <a:r>
              <a:rPr lang="ru-RU" sz="1600" dirty="0" err="1" smtClean="0"/>
              <a:t>гипопротеинемия</a:t>
            </a:r>
            <a:r>
              <a:rPr lang="ru-RU" sz="1600" dirty="0" smtClean="0"/>
              <a:t>, </a:t>
            </a:r>
            <a:r>
              <a:rPr lang="ru-RU" sz="1600" dirty="0" err="1" smtClean="0"/>
              <a:t>диспротеинемия</a:t>
            </a:r>
            <a:r>
              <a:rPr lang="ru-RU" sz="1600" dirty="0" smtClean="0"/>
              <a:t>, значительное повышение иммуноглобулина Е;</a:t>
            </a:r>
          </a:p>
          <a:p>
            <a:r>
              <a:rPr lang="ru-RU" sz="1600" dirty="0" err="1" smtClean="0"/>
              <a:t>Лимфопролиферативный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Аллергический – дерматит, крапивница, отек </a:t>
            </a:r>
            <a:r>
              <a:rPr lang="ru-RU" sz="1600" dirty="0" err="1" smtClean="0"/>
              <a:t>Квинке</a:t>
            </a:r>
            <a:r>
              <a:rPr lang="ru-RU" sz="1600" dirty="0" smtClean="0"/>
              <a:t>;</a:t>
            </a:r>
          </a:p>
          <a:p>
            <a:r>
              <a:rPr lang="ru-RU" sz="1600" dirty="0" err="1" smtClean="0"/>
              <a:t>Бронхолегочный</a:t>
            </a:r>
            <a:r>
              <a:rPr lang="ru-RU" sz="1600" dirty="0" smtClean="0"/>
              <a:t> – кашель, бронхиальная обструкция;</a:t>
            </a:r>
          </a:p>
          <a:p>
            <a:r>
              <a:rPr lang="ru-RU" sz="1600" dirty="0" smtClean="0"/>
              <a:t>Эозинофильный летучий инфильтрат (синдром </a:t>
            </a:r>
            <a:r>
              <a:rPr lang="ru-RU" sz="1600" dirty="0" err="1" smtClean="0"/>
              <a:t>Леффлера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Зуд – кожный, </a:t>
            </a:r>
            <a:r>
              <a:rPr lang="ru-RU" sz="1600" dirty="0" err="1" smtClean="0"/>
              <a:t>перианальный</a:t>
            </a:r>
            <a:r>
              <a:rPr lang="ru-RU" sz="1600" dirty="0" smtClean="0"/>
              <a:t> и вагинальный;</a:t>
            </a:r>
          </a:p>
          <a:p>
            <a:r>
              <a:rPr lang="ru-RU" sz="1600" dirty="0" smtClean="0"/>
              <a:t>Гипертензивный.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Клиническая картина</a:t>
            </a:r>
            <a:endParaRPr lang="ru-RU" dirty="0"/>
          </a:p>
        </p:txBody>
      </p:sp>
      <p:pic>
        <p:nvPicPr>
          <p:cNvPr id="3075" name="Picture 3" descr="C:\Users\Tatyana\Desktop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929198"/>
            <a:ext cx="4214809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Эпидемиологические данные</a:t>
            </a:r>
          </a:p>
          <a:p>
            <a:r>
              <a:rPr lang="ru-RU" sz="2000" dirty="0" smtClean="0"/>
              <a:t>Данные клинико-лабораторных, инструментальных и специфических методов исследования: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/>
              <a:t>Эозинофилия</a:t>
            </a:r>
            <a:r>
              <a:rPr lang="ru-RU" sz="2000" dirty="0" smtClean="0"/>
              <a:t> в клиническом анализе крови!!!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/>
              <a:t>Паразитологический</a:t>
            </a:r>
            <a:r>
              <a:rPr lang="ru-RU" sz="2000" dirty="0" smtClean="0"/>
              <a:t> метод диагностики является основным, прямым методом, позволяющим поставить точный диагноз. Он может быть использован в диагностике почти всех гельминтозов, за исключением тканевых (эхинококкозы, цистицеркоз, трихинеллез, </a:t>
            </a:r>
            <a:r>
              <a:rPr lang="ru-RU" sz="2000" dirty="0" err="1" smtClean="0"/>
              <a:t>токсокароз</a:t>
            </a:r>
            <a:r>
              <a:rPr lang="ru-RU" sz="2000" dirty="0" smtClean="0"/>
              <a:t>), при которых возбудитель 9личинка) во внешнюю среду не выводится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Серологические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Иммуноферментный анализ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Молекулярно-биологические методы (ПЦР)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Диагностика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720</Words>
  <Application>Microsoft Office PowerPoint</Application>
  <PresentationFormat>Экран (4:3)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Паразитарные инфекции у детей</vt:lpstr>
      <vt:lpstr>Актуальность</vt:lpstr>
      <vt:lpstr>Паразитарные заболевания –  Паразитозы</vt:lpstr>
      <vt:lpstr>Классификация гельминтов</vt:lpstr>
      <vt:lpstr>Особенности биологии гельминтов</vt:lpstr>
      <vt:lpstr>Жизненный цикл гельминта</vt:lpstr>
      <vt:lpstr>Клиника</vt:lpstr>
      <vt:lpstr>Клиническая картина</vt:lpstr>
      <vt:lpstr>Диагностика</vt:lpstr>
      <vt:lpstr>Лечение</vt:lpstr>
      <vt:lpstr>МЕБЕНДАЗОЛ – антигельминтный препарат с широким спектром действия</vt:lpstr>
      <vt:lpstr>МЕБЕНДАЗОЛ – антигельминтный препарат с широким спектром действия</vt:lpstr>
      <vt:lpstr>Слайд 13</vt:lpstr>
    </vt:vector>
  </TitlesOfParts>
  <Company>AlexSoft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Andrey</cp:lastModifiedBy>
  <cp:revision>40</cp:revision>
  <dcterms:created xsi:type="dcterms:W3CDTF">2025-04-09T09:26:04Z</dcterms:created>
  <dcterms:modified xsi:type="dcterms:W3CDTF">2025-04-14T13:54:08Z</dcterms:modified>
</cp:coreProperties>
</file>