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37F-3C63-424F-B17A-CFE15AC273F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E288-8948-4A9D-B49C-8A1BC4846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37F-3C63-424F-B17A-CFE15AC273F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E288-8948-4A9D-B49C-8A1BC4846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37F-3C63-424F-B17A-CFE15AC273F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E288-8948-4A9D-B49C-8A1BC4846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37F-3C63-424F-B17A-CFE15AC273F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E288-8948-4A9D-B49C-8A1BC4846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37F-3C63-424F-B17A-CFE15AC273F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E288-8948-4A9D-B49C-8A1BC4846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37F-3C63-424F-B17A-CFE15AC273F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E288-8948-4A9D-B49C-8A1BC4846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37F-3C63-424F-B17A-CFE15AC273F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E288-8948-4A9D-B49C-8A1BC4846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37F-3C63-424F-B17A-CFE15AC273F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E288-8948-4A9D-B49C-8A1BC4846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37F-3C63-424F-B17A-CFE15AC273F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E288-8948-4A9D-B49C-8A1BC4846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37F-3C63-424F-B17A-CFE15AC273F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E288-8948-4A9D-B49C-8A1BC4846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37F-3C63-424F-B17A-CFE15AC273F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E288-8948-4A9D-B49C-8A1BC4846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4537F-3C63-424F-B17A-CFE15AC273F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E288-8948-4A9D-B49C-8A1BC4846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54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857387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ФГБОУ ВО ДОННМУ ИМ. М. ГОРЬКОГО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Кафедра педиатрии №2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164307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Дефицит кальция у детей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000628" y="5343211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к.м.н., доцент </a:t>
            </a:r>
            <a:r>
              <a:rPr lang="ru-RU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Шапченко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Т.И </a:t>
            </a: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д.м.н., профессор Налетов А.В.</a:t>
            </a: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Способ определения окончательного роста –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В. </a:t>
            </a:r>
            <a:r>
              <a:rPr lang="ru-RU" sz="2400" b="1" dirty="0" err="1" smtClean="0"/>
              <a:t>Каркус</a:t>
            </a:r>
            <a:r>
              <a:rPr lang="ru-RU" sz="2400" b="1" dirty="0" smtClean="0"/>
              <a:t> (1979)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257940" cy="4525963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Рост девочки (см)</a:t>
            </a:r>
            <a:r>
              <a:rPr lang="ru-RU" sz="2000" b="1" dirty="0" smtClean="0"/>
              <a:t> </a:t>
            </a:r>
            <a:r>
              <a:rPr lang="ru-RU" sz="2000" dirty="0" smtClean="0"/>
              <a:t>= </a:t>
            </a:r>
          </a:p>
          <a:p>
            <a:pPr>
              <a:buNone/>
            </a:pPr>
            <a:r>
              <a:rPr lang="ru-RU" sz="2000" dirty="0" smtClean="0"/>
              <a:t>	(рост отца </a:t>
            </a:r>
            <a:r>
              <a:rPr lang="ru-RU" sz="2000" dirty="0" err="1" smtClean="0"/>
              <a:t>х</a:t>
            </a:r>
            <a:r>
              <a:rPr lang="ru-RU" sz="2000" dirty="0" smtClean="0"/>
              <a:t> 0.923 + рост мамы) /2 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Рост мальчика (см)</a:t>
            </a:r>
            <a:r>
              <a:rPr lang="ru-RU" sz="2000" dirty="0" smtClean="0"/>
              <a:t> =</a:t>
            </a:r>
          </a:p>
          <a:p>
            <a:pPr>
              <a:buNone/>
            </a:pPr>
            <a:r>
              <a:rPr lang="ru-RU" sz="2000" dirty="0" smtClean="0"/>
              <a:t>	 (рост отца + рост мамы </a:t>
            </a:r>
            <a:r>
              <a:rPr lang="ru-RU" sz="2000" dirty="0" err="1" smtClean="0"/>
              <a:t>х</a:t>
            </a:r>
            <a:r>
              <a:rPr lang="ru-RU" sz="2000" dirty="0" smtClean="0"/>
              <a:t> 1,08) /2 </a:t>
            </a:r>
            <a:r>
              <a:rPr lang="en-US" sz="2000" dirty="0" smtClean="0"/>
              <a:t> </a:t>
            </a:r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64333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4572008"/>
            <a:ext cx="4643470" cy="9286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рост мамы + рост папы</a:t>
            </a:r>
            <a:r>
              <a:rPr lang="ru-RU" dirty="0" smtClean="0">
                <a:solidFill>
                  <a:schemeClr val="tx1"/>
                </a:solidFill>
              </a:rPr>
              <a:t>)/2</a:t>
            </a:r>
            <a:r>
              <a:rPr lang="en-US" dirty="0" smtClean="0">
                <a:solidFill>
                  <a:schemeClr val="tx1"/>
                </a:solidFill>
              </a:rPr>
              <a:t>] +</a:t>
            </a:r>
            <a:r>
              <a:rPr lang="ru-RU" dirty="0" smtClean="0">
                <a:solidFill>
                  <a:schemeClr val="tx1"/>
                </a:solidFill>
              </a:rPr>
              <a:t> /- 6см= ???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Лабораторная диагностика у детей с низкорослостью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571615"/>
          <a:ext cx="8329642" cy="18288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143404"/>
                <a:gridCol w="4186238"/>
              </a:tblGrid>
              <a:tr h="273521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Общий анализ крови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Анемия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3237">
                <a:tc>
                  <a:txBody>
                    <a:bodyPr/>
                    <a:lstStyle/>
                    <a:p>
                      <a:r>
                        <a:rPr lang="ru-RU" dirty="0" smtClean="0"/>
                        <a:t>Биохимический анализ крови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Патология печени и почек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3521">
                <a:tc>
                  <a:txBody>
                    <a:bodyPr/>
                    <a:lstStyle/>
                    <a:p>
                      <a:r>
                        <a:rPr lang="ru-RU" dirty="0" smtClean="0"/>
                        <a:t>ФСГ, Кариотип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Синдром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Теренера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3521">
                <a:tc>
                  <a:txBody>
                    <a:bodyPr/>
                    <a:lstStyle/>
                    <a:p>
                      <a:r>
                        <a:rPr lang="ru-RU" dirty="0" smtClean="0"/>
                        <a:t>ТТТ, Т4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Гипотиреоз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352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Трансглутаминаза</a:t>
                      </a:r>
                      <a:r>
                        <a:rPr lang="ru-RU" dirty="0" smtClean="0"/>
                        <a:t>, </a:t>
                      </a:r>
                      <a:r>
                        <a:rPr lang="en-US" dirty="0" err="1" smtClean="0"/>
                        <a:t>IgA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Целиакия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1472" y="4143380"/>
            <a:ext cx="8286808" cy="2500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Концентрация кальция в крови находится в диапазоне </a:t>
            </a:r>
            <a:r>
              <a:rPr lang="ru-RU" b="1" dirty="0" smtClean="0">
                <a:solidFill>
                  <a:srgbClr val="FF0000"/>
                </a:solidFill>
              </a:rPr>
              <a:t>2,25-2,75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ммоль</a:t>
            </a:r>
            <a:r>
              <a:rPr lang="ru-RU" dirty="0" smtClean="0">
                <a:solidFill>
                  <a:schemeClr val="tx1"/>
                </a:solidFill>
              </a:rPr>
              <a:t>/л, причем около 45% его связано с плазменными белками, 8-10% - в комплексе с другими ионами,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45-50% находится в свободной </a:t>
            </a:r>
            <a:r>
              <a:rPr lang="ru-RU" b="1" dirty="0" smtClean="0">
                <a:solidFill>
                  <a:srgbClr val="FF0000"/>
                </a:solidFill>
              </a:rPr>
              <a:t>ионной форме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Последняя форма составляет физиологическую активную часть в обмене кальция и часто является лучшим индикатором в клинических исследованиях.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Методы диагностики патологии костной системы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614866" cy="2828932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Анамнез</a:t>
            </a:r>
          </a:p>
          <a:p>
            <a:r>
              <a:rPr lang="ru-RU" sz="2000" dirty="0" smtClean="0"/>
              <a:t>Осмотр (визуальный осмотр, пальпация, измерение)</a:t>
            </a:r>
          </a:p>
          <a:p>
            <a:r>
              <a:rPr lang="ru-RU" sz="2000" dirty="0" smtClean="0"/>
              <a:t>УЗИ</a:t>
            </a:r>
          </a:p>
          <a:p>
            <a:r>
              <a:rPr lang="ru-RU" sz="2000" dirty="0" smtClean="0"/>
              <a:t>Рентгенография</a:t>
            </a:r>
          </a:p>
          <a:p>
            <a:r>
              <a:rPr lang="ru-RU" sz="2000" dirty="0" smtClean="0"/>
              <a:t>КТ диагностика</a:t>
            </a:r>
          </a:p>
          <a:p>
            <a:r>
              <a:rPr lang="ru-RU" sz="2000" dirty="0" smtClean="0"/>
              <a:t>МРТ диагностика</a:t>
            </a:r>
          </a:p>
          <a:p>
            <a:r>
              <a:rPr lang="ru-RU" sz="2000" dirty="0" smtClean="0"/>
              <a:t>Денситометрия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00570"/>
            <a:ext cx="3362325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392905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500570"/>
            <a:ext cx="4857752" cy="235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Рентгенодиагностика опорно-двигательного аппарата – «золотой стандарт» диагностики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71612"/>
            <a:ext cx="2714644" cy="8572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Статическая рентгенография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1571612"/>
            <a:ext cx="2643206" cy="8572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Динамическая рентгенография с </a:t>
            </a:r>
            <a:r>
              <a:rPr lang="ru-RU" sz="1600" dirty="0" err="1" smtClean="0"/>
              <a:t>контрастированием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1571612"/>
            <a:ext cx="2200284" cy="8572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 диагностика</a:t>
            </a:r>
            <a:endParaRPr lang="ru-RU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428860" y="2643182"/>
            <a:ext cx="4929222" cy="214314"/>
          </a:xfrm>
          <a:prstGeom prst="downArrowCallou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071810"/>
            <a:ext cx="4643470" cy="3500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Диагностика травм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Диагностика воспалений (в опорно-двигательной системе, в основном, поражаются кости, суставы и позвоночный столб).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Диагностика аномалий развития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Диагностика инородных тел (скобы, гвозди, штифты и </a:t>
            </a:r>
            <a:r>
              <a:rPr lang="ru-RU" dirty="0" err="1" smtClean="0">
                <a:solidFill>
                  <a:schemeClr val="tx1"/>
                </a:solidFill>
              </a:rPr>
              <a:t>др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Диагностика опухолей и др.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214686"/>
            <a:ext cx="357186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Центральные системы оценки МПКТ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572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333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4572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000504"/>
            <a:ext cx="478631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Оптимальное потребление </a:t>
            </a:r>
            <a:r>
              <a:rPr lang="ru-RU" sz="2400" dirty="0" err="1" smtClean="0"/>
              <a:t>Са</a:t>
            </a:r>
            <a:r>
              <a:rPr lang="ru-RU" sz="2400" dirty="0" smtClean="0"/>
              <a:t> мг/сутки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43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08689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Беременные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и кормящие женщины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1200=1500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908689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Подростки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1200-1500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08689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от года до 5 лет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800-1200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08689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до 6 месяцев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08689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Новорожденные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Причины дефицита кальция у детей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Особенности течения беременности:</a:t>
            </a:r>
            <a:r>
              <a:rPr lang="ru-RU" sz="1800" dirty="0" smtClean="0"/>
              <a:t> недоношенность, многоплодная беременность, на фоне </a:t>
            </a:r>
            <a:r>
              <a:rPr lang="ru-RU" sz="1800" dirty="0" err="1" smtClean="0"/>
              <a:t>кальципении</a:t>
            </a:r>
            <a:r>
              <a:rPr lang="ru-RU" sz="1800" dirty="0" smtClean="0"/>
              <a:t>, хронической соматической патологии у матери, </a:t>
            </a:r>
            <a:r>
              <a:rPr lang="ru-RU" sz="1800" dirty="0" err="1" smtClean="0"/>
              <a:t>фетоплацентарная</a:t>
            </a:r>
            <a:r>
              <a:rPr lang="ru-RU" sz="1800" dirty="0" smtClean="0"/>
              <a:t> недостаточность, </a:t>
            </a:r>
            <a:r>
              <a:rPr lang="ru-RU" sz="1800" dirty="0" err="1" smtClean="0"/>
              <a:t>гестозы</a:t>
            </a:r>
            <a:r>
              <a:rPr lang="ru-RU" sz="1800" dirty="0" smtClean="0"/>
              <a:t>, внутриутробные инфекции.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Алиментарный дефицит </a:t>
            </a:r>
            <a:r>
              <a:rPr lang="ru-RU" sz="1800" b="1" dirty="0" err="1" smtClean="0">
                <a:solidFill>
                  <a:srgbClr val="C00000"/>
                </a:solidFill>
              </a:rPr>
              <a:t>Са</a:t>
            </a:r>
            <a:r>
              <a:rPr lang="ru-RU" sz="1800" b="1" dirty="0" smtClean="0">
                <a:solidFill>
                  <a:srgbClr val="C00000"/>
                </a:solidFill>
              </a:rPr>
              <a:t>: </a:t>
            </a:r>
            <a:r>
              <a:rPr lang="ru-RU" sz="1800" dirty="0" smtClean="0"/>
              <a:t>низкое содержание кальция в пищевых продуктах и воде, несбалансированное питание, голодание, ограничительные диеты с исключением молочных продуктов, вегетарианство, чрезмерное употребление </a:t>
            </a:r>
            <a:r>
              <a:rPr lang="ru-RU" sz="1800" dirty="0" err="1" smtClean="0"/>
              <a:t>кофеинсодержащих</a:t>
            </a:r>
            <a:r>
              <a:rPr lang="ru-RU" sz="1800" dirty="0" smtClean="0"/>
              <a:t> продуктов, недостаточное содержание в рационе кальциферолов.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Нарушение абсорбции кальция и кальциферолов в кишечнике: </a:t>
            </a:r>
            <a:r>
              <a:rPr lang="ru-RU" sz="1800" dirty="0" smtClean="0"/>
              <a:t>наследственные ферментопатии, заболевания кишечника, печени и ЖВП, ПЖ, сопровождающиеся развитием </a:t>
            </a:r>
            <a:r>
              <a:rPr lang="ru-RU" sz="1800" dirty="0" err="1" smtClean="0"/>
              <a:t>мальабсорбции</a:t>
            </a:r>
            <a:r>
              <a:rPr lang="ru-RU" sz="1800" dirty="0" smtClean="0"/>
              <a:t>, пищевая аллергия, кишечные инфекции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Экологические факторы: </a:t>
            </a:r>
            <a:r>
              <a:rPr lang="ru-RU" sz="1800" dirty="0" smtClean="0"/>
              <a:t>избыточное поступление в организм фосфора, свинца, цинка, магния, кобальта, железа, калия, натрия.</a:t>
            </a:r>
            <a:endParaRPr lang="ru-RU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Причины дефицита кальция у детей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Нарушения эндокринной регуляции обмена </a:t>
            </a:r>
            <a:r>
              <a:rPr lang="ru-RU" sz="1800" dirty="0" err="1" smtClean="0"/>
              <a:t>Са</a:t>
            </a:r>
            <a:r>
              <a:rPr lang="ru-RU" sz="1800" dirty="0" smtClean="0"/>
              <a:t> и Р: заболевания щитовидной железы, околощитовидных желез, </a:t>
            </a:r>
            <a:r>
              <a:rPr lang="ru-RU" sz="1800" dirty="0" err="1" smtClean="0"/>
              <a:t>резистентность</a:t>
            </a:r>
            <a:r>
              <a:rPr lang="ru-RU" sz="1800" dirty="0" smtClean="0"/>
              <a:t> органов-мишеней к паратиреоидному гормону.</a:t>
            </a:r>
          </a:p>
          <a:p>
            <a:r>
              <a:rPr lang="ru-RU" sz="1800" dirty="0" smtClean="0"/>
              <a:t>Заболевания почек: наследственные </a:t>
            </a:r>
            <a:r>
              <a:rPr lang="ru-RU" sz="1800" dirty="0" err="1" smtClean="0"/>
              <a:t>тубуллопатии</a:t>
            </a:r>
            <a:r>
              <a:rPr lang="ru-RU" sz="1800" dirty="0" smtClean="0"/>
              <a:t>, врожденные аномалии развития, хронические нефриты, болезни почек с ретенцией фосфатов.</a:t>
            </a:r>
          </a:p>
          <a:p>
            <a:r>
              <a:rPr lang="ru-RU" sz="1800" dirty="0" smtClean="0"/>
              <a:t>Образ жизни: недостаточная инсоляция, гиподинамия, чрезмерная физическая нагрузка, курение, хронические стрессы.</a:t>
            </a:r>
          </a:p>
          <a:p>
            <a:r>
              <a:rPr lang="ru-RU" sz="1800" dirty="0" err="1" smtClean="0"/>
              <a:t>Ятрогенные</a:t>
            </a:r>
            <a:r>
              <a:rPr lang="ru-RU" sz="1800" dirty="0" smtClean="0"/>
              <a:t> причины: системное применение кортикостероидов, </a:t>
            </a:r>
            <a:r>
              <a:rPr lang="ru-RU" sz="1800" dirty="0" err="1" smtClean="0"/>
              <a:t>тиреоидных</a:t>
            </a:r>
            <a:r>
              <a:rPr lang="ru-RU" sz="1800" dirty="0" smtClean="0"/>
              <a:t> гормонов, </a:t>
            </a:r>
            <a:r>
              <a:rPr lang="ru-RU" sz="1800" dirty="0" err="1" smtClean="0"/>
              <a:t>антиконвульсантов</a:t>
            </a:r>
            <a:r>
              <a:rPr lang="ru-RU" sz="1800" dirty="0" smtClean="0"/>
              <a:t>, </a:t>
            </a:r>
            <a:r>
              <a:rPr lang="ru-RU" sz="1800" dirty="0" err="1" smtClean="0"/>
              <a:t>фенобарбитала</a:t>
            </a:r>
            <a:r>
              <a:rPr lang="ru-RU" sz="1800" dirty="0" smtClean="0"/>
              <a:t>, гепарина (</a:t>
            </a:r>
            <a:r>
              <a:rPr lang="en-US" sz="1800" dirty="0" smtClean="0"/>
              <a:t>&gt;</a:t>
            </a:r>
            <a:r>
              <a:rPr lang="ru-RU" sz="1800" dirty="0" smtClean="0"/>
              <a:t>3мес), химиотерапевтических препаратов, антацидов, слабительных, мочегонных, тетрациклинов, </a:t>
            </a:r>
            <a:r>
              <a:rPr lang="ru-RU" sz="1800" dirty="0" err="1" smtClean="0"/>
              <a:t>циклоспоринов</a:t>
            </a:r>
            <a:r>
              <a:rPr lang="ru-RU" sz="1800" dirty="0" smtClean="0"/>
              <a:t>, гонадотропина, лучевая терапия, длительная иммобилизация.</a:t>
            </a:r>
            <a:endParaRPr lang="ru-RU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Ассоциированные с дефицитом кальция патологические состояния у детей</a:t>
            </a:r>
            <a:endParaRPr lang="ru-RU" sz="24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14282" y="1357299"/>
          <a:ext cx="8715436" cy="5241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3643338"/>
                <a:gridCol w="3929090"/>
              </a:tblGrid>
              <a:tr h="20717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Внутриутробный и 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</a:rPr>
                        <a:t>неонатальный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 период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Алиментарный дефицит кальция и витамина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матери, беременность на фоне хронических заболеваний матери (патология почек, эндокринной системы,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жкт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идр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.),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гестоза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, вредные привычки матери, проф.вредности у матери.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Повышение риска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преэклампсии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и преждевременных родов, перинатальной смертности; задержка внутриутробного развития плода;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стигмы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дисэмбриогенеза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остеопения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недоношенных; рахит;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остеопороз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; нарушение формирования зубочелюстной системы. В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неонатальном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периоде: риск развития РДС; судорог, гипотензии, метаболического ацидоза; сепсиса.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31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0-3 года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Алиментарный дефицит кальция и витамина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недоношенность, многоплодная беременность, гипотиреоз, наследственные и врожденные заболевания почек, печени, щитовидной и паращитовидных желез, низкая инсоляция,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полигиповитаминозы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Алиментарный рахит; </a:t>
                      </a:r>
                      <a:r>
                        <a:rPr lang="ru-RU" sz="1400" dirty="0" err="1" smtClean="0"/>
                        <a:t>рахитоподобные</a:t>
                      </a:r>
                      <a:r>
                        <a:rPr lang="ru-RU" sz="1400" dirty="0" smtClean="0"/>
                        <a:t> деформации скелета; спазмофилия; снижение темпов физического и нервно-психического развития,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с-м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гиперактивности</a:t>
                      </a:r>
                      <a:r>
                        <a:rPr lang="ru-RU" sz="1400" baseline="0" dirty="0" smtClean="0"/>
                        <a:t> и дефицита </a:t>
                      </a:r>
                      <a:r>
                        <a:rPr lang="ru-RU" sz="1400" baseline="0" dirty="0" err="1" smtClean="0"/>
                        <a:t>внимани</a:t>
                      </a:r>
                      <a:r>
                        <a:rPr lang="ru-RU" sz="1400" baseline="0" dirty="0" smtClean="0"/>
                        <a:t>; эмоционально-поведенческие расстройства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31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Дошкольный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 и школьный период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Алиментарный дефицит кальция и витамина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несбалансированное питание, вредные привычки,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экопатогены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гиподинамия, низкая инсоляция, болезни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жкт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почек, печени, ревматические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 эндокринные заболевания, наследственные синдромы с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гипопаратиреозом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псевдогипопаратиреозом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Низкие темпы роста; </a:t>
                      </a:r>
                      <a:r>
                        <a:rPr lang="ru-RU" sz="1400" dirty="0" err="1" smtClean="0"/>
                        <a:t>остеопороз</a:t>
                      </a:r>
                      <a:r>
                        <a:rPr lang="ru-RU" sz="1400" dirty="0" smtClean="0"/>
                        <a:t>; риск патологических низкоэнергетических</a:t>
                      </a:r>
                      <a:r>
                        <a:rPr lang="ru-RU" sz="1400" baseline="0" dirty="0" smtClean="0"/>
                        <a:t> переломов костей; </a:t>
                      </a:r>
                      <a:r>
                        <a:rPr lang="ru-RU" sz="1400" baseline="0" dirty="0" err="1" smtClean="0"/>
                        <a:t>рахитоподобные</a:t>
                      </a:r>
                      <a:r>
                        <a:rPr lang="ru-RU" sz="1400" baseline="0" dirty="0" smtClean="0"/>
                        <a:t> деформации скелета; судорожные пароксизмы; </a:t>
                      </a:r>
                      <a:r>
                        <a:rPr lang="ru-RU" sz="1400" baseline="0" dirty="0" err="1" smtClean="0"/>
                        <a:t>атаксические</a:t>
                      </a:r>
                      <a:r>
                        <a:rPr lang="ru-RU" sz="1400" baseline="0" dirty="0" smtClean="0"/>
                        <a:t> расстройства, отставание в </a:t>
                      </a:r>
                      <a:r>
                        <a:rPr lang="ru-RU" sz="1400" baseline="0" dirty="0" err="1" smtClean="0"/>
                        <a:t>психоречевом</a:t>
                      </a:r>
                      <a:r>
                        <a:rPr lang="ru-RU" sz="1400" baseline="0" dirty="0" smtClean="0"/>
                        <a:t> развитии и др.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Пищевые источники кальция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Молочные продукты (молоко, сыр)</a:t>
            </a:r>
          </a:p>
          <a:p>
            <a:pPr>
              <a:buNone/>
            </a:pPr>
            <a:r>
              <a:rPr lang="ru-RU" sz="2000" b="1" dirty="0" smtClean="0"/>
              <a:t>100г молока содержится 100 мг </a:t>
            </a:r>
            <a:r>
              <a:rPr lang="ru-RU" sz="2000" b="1" dirty="0" err="1" smtClean="0"/>
              <a:t>Са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100г творога – 95 мг </a:t>
            </a:r>
            <a:r>
              <a:rPr lang="ru-RU" sz="2000" b="1" dirty="0" err="1" smtClean="0"/>
              <a:t>Са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100г сметаны -  90мг </a:t>
            </a:r>
            <a:r>
              <a:rPr lang="ru-RU" sz="2000" b="1" dirty="0" err="1" smtClean="0"/>
              <a:t>Са</a:t>
            </a:r>
            <a:endParaRPr lang="ru-RU" sz="2000" b="1" dirty="0" smtClean="0"/>
          </a:p>
          <a:p>
            <a:r>
              <a:rPr lang="ru-RU" sz="2000" b="1" dirty="0" smtClean="0"/>
              <a:t>Морские водоросли (ламинария)</a:t>
            </a:r>
          </a:p>
          <a:p>
            <a:r>
              <a:rPr lang="ru-RU" sz="2000" b="1" dirty="0" smtClean="0"/>
              <a:t>Миндаль</a:t>
            </a:r>
          </a:p>
          <a:p>
            <a:r>
              <a:rPr lang="ru-RU" sz="2000" b="1" dirty="0" smtClean="0"/>
              <a:t>Лесной орех</a:t>
            </a:r>
          </a:p>
          <a:p>
            <a:r>
              <a:rPr lang="ru-RU" sz="2000" b="1" dirty="0" smtClean="0"/>
              <a:t>Кунжут</a:t>
            </a:r>
          </a:p>
          <a:p>
            <a:r>
              <a:rPr lang="ru-RU" sz="2000" b="1" dirty="0" smtClean="0"/>
              <a:t>Фисташки</a:t>
            </a:r>
          </a:p>
          <a:p>
            <a:r>
              <a:rPr lang="ru-RU" sz="2000" b="1" dirty="0" smtClean="0"/>
              <a:t>Фасоль</a:t>
            </a:r>
          </a:p>
          <a:p>
            <a:r>
              <a:rPr lang="ru-RU" sz="2000" b="1" dirty="0" smtClean="0"/>
              <a:t>Инжир</a:t>
            </a:r>
          </a:p>
          <a:p>
            <a:r>
              <a:rPr lang="ru-RU" sz="2000" b="1" dirty="0" smtClean="0"/>
              <a:t>Брюква</a:t>
            </a:r>
          </a:p>
          <a:p>
            <a:r>
              <a:rPr lang="ru-RU" sz="2000" b="1" dirty="0" smtClean="0"/>
              <a:t>Брокколи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1857364"/>
            <a:ext cx="3286148" cy="12858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Суточная потребность 800-1500 мг кальция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357562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59404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85728"/>
            <a:ext cx="4071966" cy="584043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Обязательным условием роста, физического и нервно-психического развития ребенка, сбалансированного течения всех метаболических процессов является </a:t>
            </a:r>
            <a:r>
              <a:rPr lang="ru-RU" dirty="0" smtClean="0">
                <a:solidFill>
                  <a:srgbClr val="FF0000"/>
                </a:solidFill>
              </a:rPr>
              <a:t>адекватное обеспечение организма органическими </a:t>
            </a:r>
            <a:r>
              <a:rPr lang="ru-RU" dirty="0" smtClean="0"/>
              <a:t>(белки, липиды, углеводы, витамины) и </a:t>
            </a:r>
            <a:r>
              <a:rPr lang="ru-RU" dirty="0" smtClean="0">
                <a:solidFill>
                  <a:srgbClr val="FF0000"/>
                </a:solidFill>
              </a:rPr>
              <a:t>неорганическими</a:t>
            </a:r>
            <a:r>
              <a:rPr lang="ru-RU" dirty="0" smtClean="0"/>
              <a:t>(вода, минеральные элементы) </a:t>
            </a:r>
            <a:r>
              <a:rPr lang="ru-RU" dirty="0" smtClean="0">
                <a:solidFill>
                  <a:srgbClr val="FF0000"/>
                </a:solidFill>
              </a:rPr>
              <a:t>веществами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" y="142852"/>
            <a:ext cx="469347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00438"/>
            <a:ext cx="4714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 весь кальций можно съесть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Молоко в зависимости от производителя </a:t>
            </a:r>
            <a:r>
              <a:rPr lang="ru-RU" sz="1600" dirty="0" smtClean="0">
                <a:solidFill>
                  <a:srgbClr val="C00000"/>
                </a:solidFill>
              </a:rPr>
              <a:t>может содержать количество </a:t>
            </a:r>
            <a:r>
              <a:rPr lang="ru-RU" sz="1600" dirty="0" err="1" smtClean="0">
                <a:solidFill>
                  <a:srgbClr val="C00000"/>
                </a:solidFill>
              </a:rPr>
              <a:t>Са</a:t>
            </a:r>
            <a:r>
              <a:rPr lang="ru-RU" sz="1600" dirty="0" smtClean="0">
                <a:solidFill>
                  <a:srgbClr val="C00000"/>
                </a:solidFill>
              </a:rPr>
              <a:t>, различающееся в 1,5-2 раза</a:t>
            </a:r>
          </a:p>
          <a:p>
            <a:r>
              <a:rPr lang="ru-RU" sz="1600" dirty="0" smtClean="0"/>
              <a:t>Даже продукты-концентраторы </a:t>
            </a:r>
            <a:r>
              <a:rPr lang="ru-RU" sz="1600" dirty="0" err="1" smtClean="0"/>
              <a:t>Са</a:t>
            </a:r>
            <a:r>
              <a:rPr lang="ru-RU" sz="1600" dirty="0" smtClean="0"/>
              <a:t> содержат </a:t>
            </a:r>
            <a:r>
              <a:rPr lang="ru-RU" sz="1600" dirty="0" err="1" smtClean="0"/>
              <a:t>миллиграмы</a:t>
            </a:r>
            <a:r>
              <a:rPr lang="ru-RU" sz="1600" dirty="0" smtClean="0"/>
              <a:t> его (для восполнения суточной потребности необходимо 1 л молока или 1 кг творога или 1100 г сметаны)</a:t>
            </a:r>
          </a:p>
          <a:p>
            <a:r>
              <a:rPr lang="ru-RU" sz="1600" dirty="0" smtClean="0"/>
              <a:t>Пищевые продукты содержат вещества, оказывающие нежелательные эффекты на организм (100 г твердого швейцарского сыра – 600 мг </a:t>
            </a:r>
            <a:r>
              <a:rPr lang="ru-RU" sz="1600" dirty="0" err="1" smtClean="0"/>
              <a:t>Са</a:t>
            </a:r>
            <a:r>
              <a:rPr lang="ru-RU" sz="1600" dirty="0" smtClean="0"/>
              <a:t> – 80 г насыщенных жиров)</a:t>
            </a:r>
          </a:p>
          <a:p>
            <a:r>
              <a:rPr lang="ru-RU" sz="1600" dirty="0" smtClean="0"/>
              <a:t>АБКМ</a:t>
            </a:r>
          </a:p>
          <a:p>
            <a:r>
              <a:rPr lang="ru-RU" sz="1600" dirty="0" smtClean="0"/>
              <a:t>Щавелевая и фитиновая кислоты (например, шпинат или ревень) уменьшают всасывание </a:t>
            </a:r>
            <a:r>
              <a:rPr lang="ru-RU" sz="1600" dirty="0" err="1" smtClean="0"/>
              <a:t>Са</a:t>
            </a:r>
            <a:r>
              <a:rPr lang="ru-RU" sz="1600" dirty="0" smtClean="0"/>
              <a:t> из-за образования нерастворимых </a:t>
            </a:r>
            <a:r>
              <a:rPr lang="ru-RU" sz="1600" dirty="0" err="1" smtClean="0"/>
              <a:t>Са-оксалатных</a:t>
            </a:r>
            <a:r>
              <a:rPr lang="ru-RU" sz="1600" dirty="0" smtClean="0"/>
              <a:t> и </a:t>
            </a:r>
            <a:r>
              <a:rPr lang="ru-RU" sz="1600" dirty="0" err="1" smtClean="0"/>
              <a:t>Са-фитатных</a:t>
            </a:r>
            <a:r>
              <a:rPr lang="ru-RU" sz="1600" dirty="0" smtClean="0"/>
              <a:t> комплексов</a:t>
            </a:r>
          </a:p>
          <a:p>
            <a:r>
              <a:rPr lang="ru-RU" sz="1600" dirty="0" smtClean="0"/>
              <a:t>Известно, что </a:t>
            </a:r>
            <a:r>
              <a:rPr lang="ru-RU" sz="1600" dirty="0" smtClean="0">
                <a:solidFill>
                  <a:srgbClr val="C00000"/>
                </a:solidFill>
              </a:rPr>
              <a:t>нормальный баланс кальция вместе с нормальным уровнем витамина </a:t>
            </a:r>
            <a:r>
              <a:rPr lang="en-US" sz="1600" dirty="0" smtClean="0">
                <a:solidFill>
                  <a:srgbClr val="C00000"/>
                </a:solidFill>
              </a:rPr>
              <a:t>D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важен для поддержания </a:t>
            </a:r>
            <a:r>
              <a:rPr lang="ru-RU" sz="1600" dirty="0" smtClean="0">
                <a:solidFill>
                  <a:srgbClr val="C00000"/>
                </a:solidFill>
              </a:rPr>
              <a:t>сбалансированного метаболизма костной ткани</a:t>
            </a:r>
            <a:r>
              <a:rPr lang="ru-RU" sz="1600" dirty="0" smtClean="0"/>
              <a:t>, и в течение многих лет кальций и витамин </a:t>
            </a:r>
            <a:r>
              <a:rPr lang="en-US" sz="1600" dirty="0" smtClean="0"/>
              <a:t>D</a:t>
            </a:r>
            <a:r>
              <a:rPr lang="ru-RU" sz="1600" dirty="0" smtClean="0"/>
              <a:t> считались решающими в профилактике и лечении </a:t>
            </a:r>
            <a:r>
              <a:rPr lang="ru-RU" sz="1600" dirty="0" err="1" smtClean="0"/>
              <a:t>остеопороза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Однако в последнее время польза добавок кальция (отдельно или в сочетании с витамином</a:t>
            </a:r>
            <a:r>
              <a:rPr lang="en-US" sz="1600" dirty="0" smtClean="0"/>
              <a:t> D</a:t>
            </a:r>
            <a:r>
              <a:rPr lang="ru-RU" sz="1600" dirty="0" smtClean="0"/>
              <a:t>) </a:t>
            </a:r>
            <a:r>
              <a:rPr lang="ru-RU" sz="1600" dirty="0" smtClean="0">
                <a:solidFill>
                  <a:srgbClr val="C00000"/>
                </a:solidFill>
              </a:rPr>
              <a:t>была поставлена под сомнение</a:t>
            </a:r>
            <a:r>
              <a:rPr lang="ru-RU" sz="1600" dirty="0" smtClean="0"/>
              <a:t>, поскольку в некоторых исследованиях сообщалось лишь о слабой эффективности этих добавок в снижении риска хрупких переломов.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Витамин</a:t>
            </a:r>
            <a:r>
              <a:rPr lang="en-US" sz="2400" dirty="0" smtClean="0"/>
              <a:t> D</a:t>
            </a:r>
            <a:r>
              <a:rPr lang="ru-RU" sz="2400" dirty="0" smtClean="0"/>
              <a:t> и </a:t>
            </a:r>
            <a:r>
              <a:rPr lang="ru-RU" sz="2400" dirty="0" err="1" smtClean="0"/>
              <a:t>Са</a:t>
            </a:r>
            <a:r>
              <a:rPr lang="ru-RU" sz="2400" dirty="0" smtClean="0"/>
              <a:t>: </a:t>
            </a:r>
            <a:r>
              <a:rPr lang="ru-RU" sz="2400" dirty="0" err="1" smtClean="0"/>
              <a:t>фармокинетика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Цель одновременного приема: </a:t>
            </a:r>
            <a:r>
              <a:rPr lang="ru-RU" sz="2000" dirty="0" smtClean="0"/>
              <a:t>вит</a:t>
            </a:r>
            <a:r>
              <a:rPr lang="en-US" sz="2000" dirty="0" smtClean="0"/>
              <a:t> D</a:t>
            </a:r>
            <a:r>
              <a:rPr lang="ru-RU" sz="2000" dirty="0" smtClean="0"/>
              <a:t> стимулирует повышение </a:t>
            </a:r>
            <a:r>
              <a:rPr lang="ru-RU" sz="2000" dirty="0" err="1" smtClean="0"/>
              <a:t>экспресии</a:t>
            </a:r>
            <a:r>
              <a:rPr lang="ru-RU" sz="2000" dirty="0" smtClean="0"/>
              <a:t> </a:t>
            </a:r>
            <a:r>
              <a:rPr lang="ru-RU" sz="2000" dirty="0" err="1" smtClean="0"/>
              <a:t>Са-транспортирующих</a:t>
            </a:r>
            <a:r>
              <a:rPr lang="ru-RU" sz="2000" dirty="0" smtClean="0"/>
              <a:t> ионных каналов в различных типах клеток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Однако…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/>
              <a:t>холекальциферол</a:t>
            </a:r>
            <a:r>
              <a:rPr lang="ru-RU" sz="2000" dirty="0" smtClean="0"/>
              <a:t> должен трансформироваться в активные формы в печени и почках – 2-3ч.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активные формы витамина</a:t>
            </a:r>
            <a:r>
              <a:rPr lang="en-US" sz="2000" dirty="0" smtClean="0"/>
              <a:t> D</a:t>
            </a:r>
            <a:r>
              <a:rPr lang="ru-RU" sz="2000" dirty="0" smtClean="0"/>
              <a:t> (25-гидроксивитамин</a:t>
            </a:r>
            <a:r>
              <a:rPr lang="en-US" sz="2000" dirty="0" smtClean="0"/>
              <a:t> D</a:t>
            </a:r>
            <a:r>
              <a:rPr lang="ru-RU" sz="2000" dirty="0" smtClean="0"/>
              <a:t>, 1,25-дигидроксивитамин</a:t>
            </a:r>
            <a:r>
              <a:rPr lang="en-US" sz="2000" dirty="0" smtClean="0"/>
              <a:t> D</a:t>
            </a:r>
            <a:r>
              <a:rPr lang="ru-RU" sz="2000" dirty="0" smtClean="0"/>
              <a:t>) должны транспортироваться к целевым клеткам и стимулировать процессы экспрессии </a:t>
            </a:r>
            <a:r>
              <a:rPr lang="ru-RU" sz="2000" dirty="0" err="1" smtClean="0"/>
              <a:t>Са</a:t>
            </a:r>
            <a:r>
              <a:rPr lang="ru-RU" sz="2000" dirty="0" smtClean="0"/>
              <a:t> каналов – 1-2ч.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Пик концентрации </a:t>
            </a:r>
            <a:r>
              <a:rPr lang="ru-RU" sz="2000" dirty="0" err="1" smtClean="0"/>
              <a:t>Са</a:t>
            </a:r>
            <a:r>
              <a:rPr lang="ru-RU" sz="2000" dirty="0" smtClean="0"/>
              <a:t> в плазме крови при ре</a:t>
            </a:r>
            <a:r>
              <a:rPr lang="en-US" sz="2000" dirty="0" smtClean="0"/>
              <a:t>r </a:t>
            </a:r>
            <a:r>
              <a:rPr lang="en-US" sz="2000" dirty="0" err="1" smtClean="0"/>
              <a:t>os</a:t>
            </a:r>
            <a:r>
              <a:rPr lang="ru-RU" sz="2000" dirty="0" smtClean="0"/>
              <a:t> приеме достигается через 1-2ч, после чего уровни </a:t>
            </a:r>
            <a:r>
              <a:rPr lang="ru-RU" sz="2000" dirty="0" err="1" smtClean="0"/>
              <a:t>Са</a:t>
            </a:r>
            <a:r>
              <a:rPr lang="ru-RU" sz="2000" dirty="0" smtClean="0"/>
              <a:t> в плазме начинают падать.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 точки зрения </a:t>
            </a:r>
            <a:r>
              <a:rPr lang="ru-RU" sz="2000" dirty="0" err="1" smtClean="0"/>
              <a:t>фармакокинетики</a:t>
            </a:r>
            <a:r>
              <a:rPr lang="ru-RU" sz="2000" dirty="0" smtClean="0"/>
              <a:t> </a:t>
            </a:r>
            <a:r>
              <a:rPr lang="en-US" sz="2000" dirty="0" smtClean="0"/>
              <a:t>&gt;</a:t>
            </a:r>
            <a:r>
              <a:rPr lang="ru-RU" sz="2000" dirty="0" smtClean="0"/>
              <a:t> рационально не одновременный, а раздельный прием </a:t>
            </a:r>
            <a:r>
              <a:rPr lang="ru-RU" sz="2000" dirty="0" err="1" smtClean="0"/>
              <a:t>Са</a:t>
            </a:r>
            <a:r>
              <a:rPr lang="ru-RU" sz="2000" dirty="0" smtClean="0"/>
              <a:t> и витамина</a:t>
            </a:r>
            <a:r>
              <a:rPr lang="en-US" sz="2000" dirty="0" smtClean="0"/>
              <a:t> D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!!! Сначала принимается витамин</a:t>
            </a:r>
            <a:r>
              <a:rPr lang="en-US" sz="2000" dirty="0" smtClean="0"/>
              <a:t> D</a:t>
            </a:r>
            <a:r>
              <a:rPr lang="ru-RU" sz="2000" dirty="0" smtClean="0"/>
              <a:t> (причем желательно в активной форме), а через 3-4 ч – препарат </a:t>
            </a:r>
            <a:r>
              <a:rPr lang="ru-RU" sz="2000" dirty="0" err="1" smtClean="0"/>
              <a:t>Са</a:t>
            </a:r>
            <a:r>
              <a:rPr lang="ru-RU" sz="2000" dirty="0" smtClean="0"/>
              <a:t> (прием витамина</a:t>
            </a:r>
            <a:r>
              <a:rPr lang="en-US" sz="2000" dirty="0" smtClean="0"/>
              <a:t> D</a:t>
            </a:r>
            <a:r>
              <a:rPr lang="ru-RU" sz="2000" dirty="0" smtClean="0"/>
              <a:t> за несколько часов до приема </a:t>
            </a:r>
            <a:r>
              <a:rPr lang="ru-RU" sz="2000" dirty="0" err="1" smtClean="0"/>
              <a:t>Са</a:t>
            </a:r>
            <a:r>
              <a:rPr lang="ru-RU" sz="2000" dirty="0" smtClean="0"/>
              <a:t> как бы подготавливает клетки организма к более полноценному усвоению </a:t>
            </a:r>
            <a:r>
              <a:rPr lang="ru-RU" sz="2000" dirty="0" err="1" smtClean="0"/>
              <a:t>лактата</a:t>
            </a:r>
            <a:r>
              <a:rPr lang="ru-RU" sz="2000" dirty="0" smtClean="0"/>
              <a:t>, </a:t>
            </a:r>
            <a:r>
              <a:rPr lang="ru-RU" sz="2000" dirty="0" err="1" smtClean="0"/>
              <a:t>глюконата</a:t>
            </a:r>
            <a:r>
              <a:rPr lang="ru-RU" sz="2000" dirty="0" smtClean="0"/>
              <a:t> и цитрата </a:t>
            </a:r>
            <a:r>
              <a:rPr lang="ru-RU" sz="2000" dirty="0" err="1" smtClean="0"/>
              <a:t>Са</a:t>
            </a:r>
            <a:r>
              <a:rPr lang="ru-RU" sz="2000" dirty="0" smtClean="0"/>
              <a:t>)</a:t>
            </a:r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810000"/>
            <a:ext cx="264320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9070">
            <a:off x="5857884" y="57148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4279">
            <a:off x="2001259" y="2802610"/>
            <a:ext cx="4067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55776">
            <a:off x="117803" y="231538"/>
            <a:ext cx="4762500" cy="259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100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297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85728"/>
            <a:ext cx="4114800" cy="6286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Среди </a:t>
            </a:r>
            <a:r>
              <a:rPr lang="ru-RU" dirty="0" err="1" smtClean="0"/>
              <a:t>эссенциальных</a:t>
            </a:r>
            <a:r>
              <a:rPr lang="ru-RU" dirty="0" smtClean="0"/>
              <a:t> макроэлементов, химических веществ, </a:t>
            </a:r>
            <a:r>
              <a:rPr lang="ru-RU" dirty="0" err="1" smtClean="0"/>
              <a:t>количествеоборот</a:t>
            </a:r>
            <a:r>
              <a:rPr lang="ru-RU" dirty="0" smtClean="0"/>
              <a:t> которых в сутки выражается в граммах и концентрация которых в организме превышает 0,01%, </a:t>
            </a:r>
            <a:r>
              <a:rPr lang="ru-RU" dirty="0" smtClean="0">
                <a:solidFill>
                  <a:srgbClr val="FF0000"/>
                </a:solidFill>
              </a:rPr>
              <a:t>кальций занимает одну из ключевых позиций в силу широкого спектра своих биологических функций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организме человека на него приходит около </a:t>
            </a:r>
            <a:r>
              <a:rPr lang="ru-RU" dirty="0" smtClean="0">
                <a:solidFill>
                  <a:srgbClr val="FF0000"/>
                </a:solidFill>
              </a:rPr>
              <a:t>1,4% от массы тела</a:t>
            </a:r>
            <a:r>
              <a:rPr lang="ru-RU" dirty="0" smtClean="0"/>
              <a:t> (в абсолютных цифрах от 25-30г у новорожденного, до 1000-1200г на 70 кг массы у взрослого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85728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КАЛЬЦИЙ – основной минерал костной ткани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Снижает секрецию </a:t>
            </a:r>
            <a:r>
              <a:rPr lang="ru-RU" sz="2000" dirty="0" err="1" smtClean="0"/>
              <a:t>паратиреогормона</a:t>
            </a:r>
            <a:r>
              <a:rPr lang="ru-RU" sz="2000" dirty="0" smtClean="0"/>
              <a:t> и резорбцию костной ткани</a:t>
            </a:r>
          </a:p>
          <a:p>
            <a:r>
              <a:rPr lang="ru-RU" sz="2000" dirty="0" smtClean="0"/>
              <a:t>Дополнительное включение </a:t>
            </a:r>
            <a:r>
              <a:rPr lang="ru-RU" sz="2000" dirty="0" err="1" smtClean="0"/>
              <a:t>Са</a:t>
            </a:r>
            <a:r>
              <a:rPr lang="ru-RU" sz="2000" dirty="0" smtClean="0"/>
              <a:t> в рацион детей способствует сохранению МПКТ в пожилом возрасте, снижает риск переломов шейки бедра на 10%</a:t>
            </a:r>
          </a:p>
          <a:p>
            <a:r>
              <a:rPr lang="ru-RU" sz="2000" dirty="0" smtClean="0"/>
              <a:t>Снижение пиковой плотности костной у детей на 5-10% повышает риск перелома шейки бедра у пожилых на 50%</a:t>
            </a:r>
          </a:p>
          <a:p>
            <a:r>
              <a:rPr lang="ru-RU" sz="2000" dirty="0" smtClean="0"/>
              <a:t>Существуют индивидуальные различия в степени всасывания </a:t>
            </a:r>
            <a:r>
              <a:rPr lang="ru-RU" sz="2000" dirty="0" err="1" smtClean="0"/>
              <a:t>Са</a:t>
            </a:r>
            <a:r>
              <a:rPr lang="ru-RU" sz="2000" dirty="0" smtClean="0"/>
              <a:t> в кишечнике</a:t>
            </a:r>
          </a:p>
          <a:p>
            <a:pPr lvl="5"/>
            <a:r>
              <a:rPr lang="ru-RU" dirty="0" smtClean="0"/>
              <a:t>Нарушает метаболизм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</a:p>
          <a:p>
            <a:pPr lvl="5"/>
            <a:r>
              <a:rPr lang="ru-RU" dirty="0" smtClean="0"/>
              <a:t>Повышает Р крови и ведет к выведению </a:t>
            </a:r>
            <a:r>
              <a:rPr lang="ru-RU" dirty="0" err="1" smtClean="0"/>
              <a:t>Са</a:t>
            </a:r>
            <a:r>
              <a:rPr lang="ru-RU" dirty="0" smtClean="0"/>
              <a:t> из организма, снижает минерализацию костной ткани (ВМС, ВМ</a:t>
            </a:r>
            <a:r>
              <a:rPr lang="en-US" dirty="0" smtClean="0"/>
              <a:t>D</a:t>
            </a:r>
            <a:r>
              <a:rPr lang="ru-RU" dirty="0" smtClean="0"/>
              <a:t>)</a:t>
            </a:r>
          </a:p>
          <a:p>
            <a:pPr lvl="5"/>
            <a:r>
              <a:rPr lang="ru-RU" dirty="0" smtClean="0"/>
              <a:t>Повышает буферную емкость и нарушает рост </a:t>
            </a:r>
            <a:r>
              <a:rPr lang="ru-RU" dirty="0" err="1" smtClean="0"/>
              <a:t>бифидофлоры</a:t>
            </a:r>
            <a:endParaRPr lang="ru-RU" dirty="0" smtClean="0"/>
          </a:p>
          <a:p>
            <a:pPr lvl="5"/>
            <a:r>
              <a:rPr lang="ru-RU" dirty="0" smtClean="0"/>
              <a:t>Снижает всасывание </a:t>
            </a:r>
            <a:r>
              <a:rPr lang="en-US" dirty="0" smtClean="0"/>
              <a:t>Fe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214818"/>
            <a:ext cx="1857388" cy="20002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Высокий уровень</a:t>
            </a:r>
            <a:r>
              <a:rPr lang="ru-RU" b="1" dirty="0" smtClean="0">
                <a:solidFill>
                  <a:schemeClr val="tx1"/>
                </a:solidFill>
              </a:rPr>
              <a:t> Р </a:t>
            </a:r>
            <a:r>
              <a:rPr lang="ru-RU" dirty="0" smtClean="0">
                <a:solidFill>
                  <a:schemeClr val="tx1"/>
                </a:solidFill>
              </a:rPr>
              <a:t>в питании грудных детей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5"/>
            <a:ext cx="442915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4786346" cy="8572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Возможный механизм действия избыточного фосфора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42852"/>
            <a:ext cx="3571900" cy="8572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Повышенное потребление 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858016" y="1071546"/>
            <a:ext cx="484632" cy="57150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1714488"/>
            <a:ext cx="2571768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Увеличение Р в сыворотке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929454" y="2571744"/>
            <a:ext cx="484632" cy="57150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3357562"/>
            <a:ext cx="2571768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Снижение </a:t>
            </a:r>
            <a:r>
              <a:rPr lang="ru-RU" dirty="0" err="1" smtClean="0">
                <a:solidFill>
                  <a:schemeClr val="tx1"/>
                </a:solidFill>
              </a:rPr>
              <a:t>Са</a:t>
            </a:r>
            <a:r>
              <a:rPr lang="ru-RU" dirty="0" smtClean="0">
                <a:solidFill>
                  <a:schemeClr val="tx1"/>
                </a:solidFill>
              </a:rPr>
              <a:t> в сыворотке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072330" y="4214818"/>
            <a:ext cx="484632" cy="57150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4929198"/>
            <a:ext cx="2571768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Повышение уровня </a:t>
            </a:r>
            <a:r>
              <a:rPr lang="ru-RU" dirty="0" err="1" smtClean="0">
                <a:solidFill>
                  <a:schemeClr val="tx1"/>
                </a:solidFill>
              </a:rPr>
              <a:t>паратгормона</a:t>
            </a:r>
            <a:r>
              <a:rPr lang="ru-RU" dirty="0" smtClean="0">
                <a:solidFill>
                  <a:schemeClr val="tx1"/>
                </a:solidFill>
              </a:rPr>
              <a:t> (ПТГ)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4643438" y="5072074"/>
            <a:ext cx="978408" cy="4846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4929198"/>
            <a:ext cx="2571768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Резорбция костной ткани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Спектр биологических функций кальция в физиологических процессах: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Регуляция клеточных и внутриклеточных процессов: биологическая сигнализация об активации всех стадий клеточного цикла и генной транскрипции, </a:t>
            </a:r>
            <a:r>
              <a:rPr lang="ru-RU" sz="2000" dirty="0" err="1" smtClean="0"/>
              <a:t>кофактор</a:t>
            </a:r>
            <a:r>
              <a:rPr lang="ru-RU" sz="2000" dirty="0" smtClean="0"/>
              <a:t> </a:t>
            </a:r>
            <a:r>
              <a:rPr lang="ru-RU" sz="2000" dirty="0" err="1" smtClean="0"/>
              <a:t>эндонуклеаз</a:t>
            </a:r>
            <a:r>
              <a:rPr lang="ru-RU" sz="2000" dirty="0" smtClean="0"/>
              <a:t>, участвующих в деградации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	ДНК в процессе </a:t>
            </a:r>
            <a:r>
              <a:rPr lang="ru-RU" sz="2000" dirty="0" err="1" smtClean="0">
                <a:solidFill>
                  <a:srgbClr val="C00000"/>
                </a:solidFill>
              </a:rPr>
              <a:t>апоптоза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2000" dirty="0" smtClean="0"/>
              <a:t>Регуляция процессов нервной проводимости и мышечных сокращений;</a:t>
            </a:r>
          </a:p>
          <a:p>
            <a:r>
              <a:rPr lang="ru-RU" sz="2000" dirty="0" smtClean="0"/>
              <a:t>участие в процессах свертывания крови;</a:t>
            </a:r>
          </a:p>
          <a:p>
            <a:r>
              <a:rPr lang="ru-RU" sz="2000" dirty="0" smtClean="0"/>
              <a:t>Регуляция проницаемости клеточных мембран;</a:t>
            </a:r>
          </a:p>
          <a:p>
            <a:r>
              <a:rPr lang="ru-RU" sz="2000" dirty="0" smtClean="0"/>
              <a:t>поддержание стабильной сердечной деятельности;</a:t>
            </a:r>
          </a:p>
          <a:p>
            <a:r>
              <a:rPr lang="ru-RU" sz="2000" dirty="0" smtClean="0"/>
              <a:t>Регуляция синтеза и высвобождения ряда гормонов и </a:t>
            </a:r>
            <a:r>
              <a:rPr lang="ru-RU" sz="2000" dirty="0" err="1" smtClean="0"/>
              <a:t>нейромедиаторов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Участие в поддержании минерального гомеостаза, белковом, липидном углеводном обмене;</a:t>
            </a:r>
          </a:p>
          <a:p>
            <a:r>
              <a:rPr lang="ru-RU" sz="2000" dirty="0" smtClean="0"/>
              <a:t>Участие в процессах межклеточной адгезии и формировании структуры соединительной ткани;</a:t>
            </a:r>
          </a:p>
          <a:p>
            <a:r>
              <a:rPr lang="ru-RU" sz="2000" dirty="0" smtClean="0"/>
              <a:t>Регуляция клеточного </a:t>
            </a:r>
            <a:r>
              <a:rPr lang="ru-RU" sz="2000" dirty="0" err="1" smtClean="0"/>
              <a:t>апоптоза</a:t>
            </a:r>
            <a:r>
              <a:rPr lang="ru-RU" sz="2000" dirty="0" smtClean="0"/>
              <a:t> и воспаления, </a:t>
            </a:r>
            <a:r>
              <a:rPr lang="ru-RU" sz="2000" dirty="0" err="1" smtClean="0"/>
              <a:t>синаптической</a:t>
            </a:r>
            <a:r>
              <a:rPr lang="ru-RU" sz="2000" dirty="0" smtClean="0"/>
              <a:t> трансмиссии и роста аксонов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421"/>
                <a:gridCol w="6454579"/>
              </a:tblGrid>
              <a:tr h="13551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Витамин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D3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холекальциферол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Повышает абсорбцию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Са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в тонком кишечнике и его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реабсорбцию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почечными канальцами;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Регулирует метаболизм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Са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, Р, М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в организме;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Участвует в формировании и регенерации костной ткани влияет на функциональное состояние паращитовидной, половых желез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03057">
                <a:tc>
                  <a:txBody>
                    <a:bodyPr/>
                    <a:lstStyle/>
                    <a:p>
                      <a:r>
                        <a:rPr lang="ru-RU" dirty="0" smtClean="0"/>
                        <a:t>Магний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Принимает участие в метаболизме костной ткани;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Препятствует деминерализации костей;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Тормозит отложение </a:t>
                      </a:r>
                      <a:r>
                        <a:rPr lang="ru-RU" sz="1600" dirty="0" err="1" smtClean="0"/>
                        <a:t>Са</a:t>
                      </a:r>
                      <a:r>
                        <a:rPr lang="ru-RU" sz="1600" dirty="0" smtClean="0"/>
                        <a:t> на стенках </a:t>
                      </a:r>
                      <a:r>
                        <a:rPr lang="ru-RU" sz="1600" dirty="0" err="1" smtClean="0"/>
                        <a:t>ровеносных</a:t>
                      </a:r>
                      <a:r>
                        <a:rPr lang="ru-RU" sz="1600" dirty="0" smtClean="0"/>
                        <a:t> сосудов, клапанах сердца, мышцах, мочевыводящих путях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03057">
                <a:tc>
                  <a:txBody>
                    <a:bodyPr/>
                    <a:lstStyle/>
                    <a:p>
                      <a:r>
                        <a:rPr lang="ru-RU" dirty="0" smtClean="0"/>
                        <a:t>Цинк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Влияет не процесс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ремоделирования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костной ткани и активность эстрогенов;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Является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кофактором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более чем 200 ферментов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59351">
                <a:tc>
                  <a:txBody>
                    <a:bodyPr/>
                    <a:lstStyle/>
                    <a:p>
                      <a:r>
                        <a:rPr lang="ru-RU" dirty="0" smtClean="0"/>
                        <a:t>Медь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Участвует в синтезе коллагена и эластина, образующих матрицу хрящевой ткани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34573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Марганец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Нормализует синтез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гликоаминогликанов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 необходимых для синтеза хрящевой костной ткани;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Дублирует кальций сохраняющие функции витамина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D3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03057">
                <a:tc>
                  <a:txBody>
                    <a:bodyPr/>
                    <a:lstStyle/>
                    <a:p>
                      <a:r>
                        <a:rPr lang="ru-RU" dirty="0" smtClean="0"/>
                        <a:t>Бор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Ключевой микроэлемент для процесса </a:t>
                      </a:r>
                      <a:r>
                        <a:rPr lang="ru-RU" sz="1600" dirty="0" err="1" smtClean="0"/>
                        <a:t>остеогенеза</a:t>
                      </a:r>
                      <a:r>
                        <a:rPr lang="ru-RU" sz="1600" dirty="0" smtClean="0"/>
                        <a:t>, регулирует активность паратиреоидного</a:t>
                      </a:r>
                      <a:r>
                        <a:rPr lang="ru-RU" sz="1600" baseline="0" dirty="0" smtClean="0"/>
                        <a:t> гормона и через него – обмен </a:t>
                      </a:r>
                      <a:r>
                        <a:rPr lang="ru-RU" sz="1600" baseline="0" dirty="0" err="1" smtClean="0"/>
                        <a:t>Са</a:t>
                      </a:r>
                      <a:r>
                        <a:rPr lang="ru-RU" sz="1600" baseline="0" dirty="0" smtClean="0"/>
                        <a:t>, Р, М</a:t>
                      </a:r>
                      <a:r>
                        <a:rPr lang="en-US" sz="1600" baseline="0" dirty="0" smtClean="0"/>
                        <a:t>g</a:t>
                      </a:r>
                      <a:r>
                        <a:rPr lang="ru-RU" sz="1600" baseline="0" dirty="0" smtClean="0"/>
                        <a:t> и </a:t>
                      </a:r>
                      <a:r>
                        <a:rPr lang="ru-RU" sz="1600" baseline="0" dirty="0" err="1" smtClean="0"/>
                        <a:t>холекальциферола</a:t>
                      </a:r>
                      <a:r>
                        <a:rPr lang="ru-RU" sz="1600" baseline="0" dirty="0" smtClean="0"/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Независимо от витамина </a:t>
                      </a:r>
                      <a:r>
                        <a:rPr lang="en-US" sz="1600" baseline="0" dirty="0" smtClean="0"/>
                        <a:t>D3</a:t>
                      </a:r>
                      <a:r>
                        <a:rPr lang="ru-RU" sz="1600" baseline="0" dirty="0" smtClean="0"/>
                        <a:t>, влияет на обмен </a:t>
                      </a:r>
                      <a:r>
                        <a:rPr lang="ru-RU" sz="1600" baseline="0" dirty="0" err="1" smtClean="0"/>
                        <a:t>Са</a:t>
                      </a:r>
                      <a:r>
                        <a:rPr lang="ru-RU" sz="1600" baseline="0" dirty="0" smtClean="0"/>
                        <a:t>, Р, М</a:t>
                      </a:r>
                      <a:r>
                        <a:rPr lang="en-US" sz="1600" baseline="0" dirty="0" smtClean="0"/>
                        <a:t>g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Причины недостаточного поступления/усвоения питательных веществ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Острые и хронические инфекционные заболевания</a:t>
            </a:r>
          </a:p>
          <a:p>
            <a:r>
              <a:rPr lang="ru-RU" sz="2000" dirty="0" smtClean="0"/>
              <a:t>Хронические воспалительные процессы</a:t>
            </a:r>
          </a:p>
          <a:p>
            <a:r>
              <a:rPr lang="ru-RU" sz="2000" dirty="0" smtClean="0"/>
              <a:t>Патология ЖКТ (ВЗК, </a:t>
            </a:r>
            <a:r>
              <a:rPr lang="ru-RU" sz="2000" dirty="0" err="1" smtClean="0"/>
              <a:t>мальабсорбция</a:t>
            </a:r>
            <a:r>
              <a:rPr lang="ru-RU" sz="2000" dirty="0" smtClean="0"/>
              <a:t>) 5 эпизодов диареи в первые 2 года жизни приводит к низкорослости в среднем в 25% случаев у детей перенесших данные эпизоды (8-38%)</a:t>
            </a:r>
          </a:p>
          <a:p>
            <a:r>
              <a:rPr lang="ru-RU" sz="2000" dirty="0" smtClean="0"/>
              <a:t>Генетическая патология (</a:t>
            </a:r>
            <a:r>
              <a:rPr lang="ru-RU" sz="2000" dirty="0" err="1" smtClean="0"/>
              <a:t>муковисцидоз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Хронические госпитализация</a:t>
            </a:r>
          </a:p>
          <a:p>
            <a:r>
              <a:rPr lang="ru-RU" sz="2000" dirty="0" smtClean="0"/>
              <a:t>Психологические, психиатрические/неврологические </a:t>
            </a:r>
          </a:p>
          <a:p>
            <a:pPr>
              <a:buNone/>
            </a:pPr>
            <a:r>
              <a:rPr lang="ru-RU" sz="2000" dirty="0" smtClean="0"/>
              <a:t>	заболевания (</a:t>
            </a:r>
            <a:r>
              <a:rPr lang="ru-RU" sz="2000" dirty="0" err="1" smtClean="0"/>
              <a:t>анорексия</a:t>
            </a:r>
            <a:r>
              <a:rPr lang="ru-RU" sz="2000" dirty="0" smtClean="0"/>
              <a:t>, нарушения глотания и </a:t>
            </a:r>
            <a:r>
              <a:rPr lang="ru-RU" sz="2000" dirty="0" err="1" smtClean="0"/>
              <a:t>т.д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Нарушение пищевого поведения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000372"/>
            <a:ext cx="250029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Когда вероятны проблемы недостаточности питания и низкорослости?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Недоношенные дети</a:t>
            </a:r>
          </a:p>
          <a:p>
            <a:r>
              <a:rPr lang="ru-RU" sz="2000" dirty="0" smtClean="0"/>
              <a:t>Однообразное/Нерегулярное питание</a:t>
            </a:r>
          </a:p>
          <a:p>
            <a:r>
              <a:rPr lang="ru-RU" sz="2000" dirty="0" smtClean="0"/>
              <a:t>Часто болеющие дети</a:t>
            </a:r>
          </a:p>
          <a:p>
            <a:r>
              <a:rPr lang="ru-RU" sz="2000" dirty="0" smtClean="0"/>
              <a:t>Пищевая аллергия</a:t>
            </a:r>
          </a:p>
          <a:p>
            <a:r>
              <a:rPr lang="ru-RU" sz="2000" dirty="0" smtClean="0"/>
              <a:t>Избирательный аппетит (13-22% детей)</a:t>
            </a:r>
          </a:p>
          <a:p>
            <a:r>
              <a:rPr lang="ru-RU" sz="2000" dirty="0" smtClean="0"/>
              <a:t>Слишком длительный период кормления грудью</a:t>
            </a:r>
          </a:p>
          <a:p>
            <a:r>
              <a:rPr lang="ru-RU" sz="2000" dirty="0" smtClean="0"/>
              <a:t>Слишком раннее введение прикорма (до 6 </a:t>
            </a:r>
            <a:r>
              <a:rPr lang="ru-RU" sz="2000" dirty="0" err="1" smtClean="0"/>
              <a:t>мес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Ребенок медленно принимающий пищу</a:t>
            </a:r>
          </a:p>
          <a:p>
            <a:r>
              <a:rPr lang="ru-RU" sz="2000" dirty="0" smtClean="0"/>
              <a:t>Снижение когнитивных функций</a:t>
            </a:r>
          </a:p>
          <a:p>
            <a:r>
              <a:rPr lang="ru-RU" sz="2000" dirty="0" smtClean="0"/>
              <a:t>Показатели веса по росту ребенка ниже 25 перцентиля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1527</Words>
  <Application>Microsoft Office PowerPoint</Application>
  <PresentationFormat>Экран (4:3)</PresentationFormat>
  <Paragraphs>176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ФГБОУ ВО ДОННМУ ИМ. М. ГОРЬКОГО Кафедра педиатрии №2 </vt:lpstr>
      <vt:lpstr>Слайд 2</vt:lpstr>
      <vt:lpstr>Слайд 3</vt:lpstr>
      <vt:lpstr>КАЛЬЦИЙ – основной минерал костной ткани</vt:lpstr>
      <vt:lpstr>Слайд 5</vt:lpstr>
      <vt:lpstr>Спектр биологических функций кальция в физиологических процессах:</vt:lpstr>
      <vt:lpstr>Слайд 7</vt:lpstr>
      <vt:lpstr>Причины недостаточного поступления/усвоения питательных веществ</vt:lpstr>
      <vt:lpstr>Когда вероятны проблемы недостаточности питания и низкорослости?</vt:lpstr>
      <vt:lpstr>Способ определения окончательного роста –  В. Каркус (1979)</vt:lpstr>
      <vt:lpstr>Лабораторная диагностика у детей с низкорослостью</vt:lpstr>
      <vt:lpstr>Методы диагностики патологии костной системы</vt:lpstr>
      <vt:lpstr>Рентгенодиагностика опорно-двигательного аппарата – «золотой стандарт» диагностики</vt:lpstr>
      <vt:lpstr>Центральные системы оценки МПКТ</vt:lpstr>
      <vt:lpstr>Оптимальное потребление Са мг/сутки</vt:lpstr>
      <vt:lpstr>Причины дефицита кальция у детей</vt:lpstr>
      <vt:lpstr>Причины дефицита кальция у детей</vt:lpstr>
      <vt:lpstr>Ассоциированные с дефицитом кальция патологические состояния у детей</vt:lpstr>
      <vt:lpstr>Пищевые источники кальция</vt:lpstr>
      <vt:lpstr>Не весь кальций можно съесть</vt:lpstr>
      <vt:lpstr>Витамин D и Са: фармокинетика</vt:lpstr>
      <vt:lpstr>Слайд 22</vt:lpstr>
    </vt:vector>
  </TitlesOfParts>
  <Company>AlexSoft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Андрей</cp:lastModifiedBy>
  <cp:revision>60</cp:revision>
  <dcterms:created xsi:type="dcterms:W3CDTF">2026-04-09T14:49:53Z</dcterms:created>
  <dcterms:modified xsi:type="dcterms:W3CDTF">2026-04-14T03:22:50Z</dcterms:modified>
</cp:coreProperties>
</file>