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605" r:id="rId2"/>
    <p:sldId id="1881839290" r:id="rId3"/>
    <p:sldId id="1881839214" r:id="rId4"/>
    <p:sldId id="392" r:id="rId5"/>
    <p:sldId id="1881839293" r:id="rId6"/>
    <p:sldId id="3129" r:id="rId7"/>
    <p:sldId id="1881839291" r:id="rId8"/>
    <p:sldId id="320" r:id="rId9"/>
    <p:sldId id="268" r:id="rId10"/>
    <p:sldId id="272" r:id="rId11"/>
    <p:sldId id="1881839292" r:id="rId12"/>
    <p:sldId id="1881839295" r:id="rId13"/>
    <p:sldId id="1881839294" r:id="rId14"/>
    <p:sldId id="264" r:id="rId15"/>
    <p:sldId id="1881839299" r:id="rId16"/>
    <p:sldId id="1881839300" r:id="rId17"/>
    <p:sldId id="1881839301" r:id="rId18"/>
    <p:sldId id="1881839302" r:id="rId19"/>
    <p:sldId id="266" r:id="rId20"/>
    <p:sldId id="261" r:id="rId21"/>
    <p:sldId id="262" r:id="rId22"/>
    <p:sldId id="270" r:id="rId23"/>
    <p:sldId id="3103" r:id="rId24"/>
    <p:sldId id="1881839303" r:id="rId25"/>
    <p:sldId id="273" r:id="rId26"/>
    <p:sldId id="1881839223" r:id="rId27"/>
    <p:sldId id="1881839304" r:id="rId28"/>
  </p:sldIdLst>
  <p:sldSz cx="12192000" cy="6858000"/>
  <p:notesSz cx="9923463" cy="6786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6" autoAdjust="0"/>
  </p:normalViewPr>
  <p:slideViewPr>
    <p:cSldViewPr snapToGrid="0">
      <p:cViewPr varScale="1">
        <p:scale>
          <a:sx n="73" d="100"/>
          <a:sy n="73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73499015748039E-2"/>
          <c:y val="2.8429685751126619E-2"/>
          <c:w val="0.93472650098425181"/>
          <c:h val="0.89599988336614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Лист1!$A$4:$A$12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7.7</c:v>
                </c:pt>
                <c:pt idx="1">
                  <c:v>5.4</c:v>
                </c:pt>
                <c:pt idx="2">
                  <c:v>6.9</c:v>
                </c:pt>
                <c:pt idx="3">
                  <c:v>4.4000000000000004</c:v>
                </c:pt>
                <c:pt idx="4">
                  <c:v>5.4</c:v>
                </c:pt>
                <c:pt idx="5">
                  <c:v>5.9</c:v>
                </c:pt>
                <c:pt idx="6">
                  <c:v>5.2</c:v>
                </c:pt>
                <c:pt idx="7">
                  <c:v>20.100000000000001</c:v>
                </c:pt>
                <c:pt idx="8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E-4842-B928-02EF1562D1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Лист1!$A$4:$A$12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Лист1!$C$4:$C$12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2D7E-4842-B928-02EF1562D1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Лист1!$A$4:$A$12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Лист1!$D$4:$D$12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2D7E-4842-B928-02EF1562D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80914688"/>
        <c:axId val="77533184"/>
        <c:axId val="0"/>
      </c:bar3DChart>
      <c:catAx>
        <c:axId val="809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533184"/>
        <c:crosses val="autoZero"/>
        <c:auto val="1"/>
        <c:lblAlgn val="ctr"/>
        <c:lblOffset val="100"/>
        <c:noMultiLvlLbl val="0"/>
      </c:catAx>
      <c:valAx>
        <c:axId val="7753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9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2919F-1F9A-421E-BD11-6B57A79173E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DB818-F864-4A7D-9FB0-9A6408C84FFB}">
      <dgm:prSet phldrT="[Текст]"/>
      <dgm:spPr/>
      <dgm:t>
        <a:bodyPr/>
        <a:lstStyle/>
        <a:p>
          <a:r>
            <a:rPr lang="ru-RU" dirty="0"/>
            <a:t>Проба Манту</a:t>
          </a:r>
        </a:p>
      </dgm:t>
    </dgm:pt>
    <dgm:pt modelId="{3F06B811-AD0F-40C7-8B1B-FE00B052B058}" type="parTrans" cxnId="{CFBED00C-C55F-40E2-A7D5-ED0F850D7AD8}">
      <dgm:prSet/>
      <dgm:spPr/>
      <dgm:t>
        <a:bodyPr/>
        <a:lstStyle/>
        <a:p>
          <a:endParaRPr lang="ru-RU"/>
        </a:p>
      </dgm:t>
    </dgm:pt>
    <dgm:pt modelId="{097AA186-8D9E-4015-BDCF-D702D77F3140}" type="sibTrans" cxnId="{CFBED00C-C55F-40E2-A7D5-ED0F850D7AD8}">
      <dgm:prSet/>
      <dgm:spPr/>
      <dgm:t>
        <a:bodyPr/>
        <a:lstStyle/>
        <a:p>
          <a:endParaRPr lang="ru-RU"/>
        </a:p>
      </dgm:t>
    </dgm:pt>
    <dgm:pt modelId="{BC77A9CF-94C9-47A9-8A4C-87F308F1AA45}">
      <dgm:prSet phldrT="[Текст]" custT="1"/>
      <dgm:spPr/>
      <dgm:t>
        <a:bodyPr/>
        <a:lstStyle/>
        <a:p>
          <a:r>
            <a:rPr lang="ru-RU" sz="1400" dirty="0"/>
            <a:t>Отбор для вакцинации и ревакцинации БЦЖ </a:t>
          </a:r>
        </a:p>
      </dgm:t>
    </dgm:pt>
    <dgm:pt modelId="{018AE2CE-0CC8-447B-A644-ACF9981B7353}" type="parTrans" cxnId="{B16E3B80-972A-4F6B-AC4E-C42732689AF7}">
      <dgm:prSet/>
      <dgm:spPr/>
      <dgm:t>
        <a:bodyPr/>
        <a:lstStyle/>
        <a:p>
          <a:endParaRPr lang="ru-RU"/>
        </a:p>
      </dgm:t>
    </dgm:pt>
    <dgm:pt modelId="{0FD16E09-58BE-4704-BE24-107214E9BF93}" type="sibTrans" cxnId="{B16E3B80-972A-4F6B-AC4E-C42732689AF7}">
      <dgm:prSet/>
      <dgm:spPr/>
      <dgm:t>
        <a:bodyPr/>
        <a:lstStyle/>
        <a:p>
          <a:endParaRPr lang="ru-RU"/>
        </a:p>
      </dgm:t>
    </dgm:pt>
    <dgm:pt modelId="{6F473F3E-4B38-473B-9DB7-839C216572CA}">
      <dgm:prSet phldrT="[Текст]" custT="1"/>
      <dgm:spPr/>
      <dgm:t>
        <a:bodyPr/>
        <a:lstStyle/>
        <a:p>
          <a:r>
            <a:rPr lang="ru-RU" sz="1400" dirty="0"/>
            <a:t>Установление поствакцинальной аллергии (ПВА)</a:t>
          </a:r>
        </a:p>
      </dgm:t>
    </dgm:pt>
    <dgm:pt modelId="{3044C6F3-B732-453B-891E-D9BB9BF8748D}" type="parTrans" cxnId="{C73AB445-E8AD-49AD-9DEE-DFFBF72F811B}">
      <dgm:prSet/>
      <dgm:spPr/>
      <dgm:t>
        <a:bodyPr/>
        <a:lstStyle/>
        <a:p>
          <a:endParaRPr lang="ru-RU"/>
        </a:p>
      </dgm:t>
    </dgm:pt>
    <dgm:pt modelId="{921F20D2-145B-4C17-81E1-5FC6BC9A8ACC}" type="sibTrans" cxnId="{C73AB445-E8AD-49AD-9DEE-DFFBF72F811B}">
      <dgm:prSet/>
      <dgm:spPr/>
      <dgm:t>
        <a:bodyPr/>
        <a:lstStyle/>
        <a:p>
          <a:endParaRPr lang="ru-RU"/>
        </a:p>
      </dgm:t>
    </dgm:pt>
    <dgm:pt modelId="{C0EEE13A-6186-4D89-8247-58B1B2F23552}">
      <dgm:prSet phldrT="[Текст]"/>
      <dgm:spPr/>
      <dgm:t>
        <a:bodyPr/>
        <a:lstStyle/>
        <a:p>
          <a:r>
            <a:rPr lang="ru-RU" dirty="0" err="1"/>
            <a:t>Диаскинтест</a:t>
          </a:r>
          <a:r>
            <a:rPr lang="ru-RU" dirty="0"/>
            <a:t>,</a:t>
          </a:r>
        </a:p>
        <a:p>
          <a:r>
            <a:rPr lang="en-US" dirty="0"/>
            <a:t>IGRA</a:t>
          </a:r>
          <a:r>
            <a:rPr lang="ru-RU" dirty="0"/>
            <a:t>-тесты</a:t>
          </a:r>
        </a:p>
      </dgm:t>
    </dgm:pt>
    <dgm:pt modelId="{F6583BEC-3D45-49C8-8AA6-2364E97A2C5B}" type="parTrans" cxnId="{22E4EA65-147D-4B61-818B-CE62D19C3F4C}">
      <dgm:prSet/>
      <dgm:spPr/>
      <dgm:t>
        <a:bodyPr/>
        <a:lstStyle/>
        <a:p>
          <a:endParaRPr lang="ru-RU"/>
        </a:p>
      </dgm:t>
    </dgm:pt>
    <dgm:pt modelId="{2C157580-B4E7-4240-9969-C4EA60834C8E}" type="sibTrans" cxnId="{22E4EA65-147D-4B61-818B-CE62D19C3F4C}">
      <dgm:prSet/>
      <dgm:spPr/>
      <dgm:t>
        <a:bodyPr/>
        <a:lstStyle/>
        <a:p>
          <a:endParaRPr lang="ru-RU"/>
        </a:p>
      </dgm:t>
    </dgm:pt>
    <dgm:pt modelId="{FF557B5F-6CC6-4492-B7D5-B76FDBE655F2}">
      <dgm:prSet phldrT="[Текст]" custT="1"/>
      <dgm:spPr/>
      <dgm:t>
        <a:bodyPr/>
        <a:lstStyle/>
        <a:p>
          <a:r>
            <a:rPr lang="ru-RU" sz="1400" dirty="0"/>
            <a:t>Выявление активной инфекции</a:t>
          </a:r>
        </a:p>
      </dgm:t>
    </dgm:pt>
    <dgm:pt modelId="{B5163ADE-B468-4928-84FB-E3B2EA711A85}" type="parTrans" cxnId="{7AF40A1F-C9D2-4FD6-8AD0-3847A57C8C47}">
      <dgm:prSet/>
      <dgm:spPr/>
      <dgm:t>
        <a:bodyPr/>
        <a:lstStyle/>
        <a:p>
          <a:endParaRPr lang="ru-RU"/>
        </a:p>
      </dgm:t>
    </dgm:pt>
    <dgm:pt modelId="{1334AF2C-D86B-4BCA-8177-F17EDDD69F65}" type="sibTrans" cxnId="{7AF40A1F-C9D2-4FD6-8AD0-3847A57C8C47}">
      <dgm:prSet/>
      <dgm:spPr/>
      <dgm:t>
        <a:bodyPr/>
        <a:lstStyle/>
        <a:p>
          <a:endParaRPr lang="ru-RU"/>
        </a:p>
      </dgm:t>
    </dgm:pt>
    <dgm:pt modelId="{27C49349-700F-47FA-9AB4-C0A6261C40EF}">
      <dgm:prSet phldrT="[Текст]" custT="1"/>
      <dgm:spPr/>
      <dgm:t>
        <a:bodyPr/>
        <a:lstStyle/>
        <a:p>
          <a:r>
            <a:rPr lang="ru-RU" sz="1400" dirty="0"/>
            <a:t>Формирование групп риска</a:t>
          </a:r>
        </a:p>
      </dgm:t>
    </dgm:pt>
    <dgm:pt modelId="{E2AA4F6F-5242-4365-91AE-F19ACB607BAF}" type="parTrans" cxnId="{F715E022-CFD5-46CB-8814-086F2109AD9A}">
      <dgm:prSet/>
      <dgm:spPr/>
      <dgm:t>
        <a:bodyPr/>
        <a:lstStyle/>
        <a:p>
          <a:endParaRPr lang="ru-RU"/>
        </a:p>
      </dgm:t>
    </dgm:pt>
    <dgm:pt modelId="{B71D5B53-B712-4AEE-A178-D785D3C6A294}" type="sibTrans" cxnId="{F715E022-CFD5-46CB-8814-086F2109AD9A}">
      <dgm:prSet/>
      <dgm:spPr/>
      <dgm:t>
        <a:bodyPr/>
        <a:lstStyle/>
        <a:p>
          <a:endParaRPr lang="ru-RU"/>
        </a:p>
      </dgm:t>
    </dgm:pt>
    <dgm:pt modelId="{30C447B8-ED16-4CCA-85AC-B1551268AF93}">
      <dgm:prSet custT="1"/>
      <dgm:spPr/>
      <dgm:t>
        <a:bodyPr/>
        <a:lstStyle/>
        <a:p>
          <a:r>
            <a:rPr lang="ru-RU" sz="1400" dirty="0"/>
            <a:t>Выявление «виража» туберкулиновой реакции</a:t>
          </a:r>
        </a:p>
      </dgm:t>
    </dgm:pt>
    <dgm:pt modelId="{28C6FD06-FFF2-4097-8504-3AA4E3ACF84C}" type="parTrans" cxnId="{4B8EBA2A-01F9-4C45-950A-1992122AD739}">
      <dgm:prSet/>
      <dgm:spPr/>
      <dgm:t>
        <a:bodyPr/>
        <a:lstStyle/>
        <a:p>
          <a:endParaRPr lang="ru-RU"/>
        </a:p>
      </dgm:t>
    </dgm:pt>
    <dgm:pt modelId="{124A92D9-B5C7-4188-B48D-586F96A36628}" type="sibTrans" cxnId="{4B8EBA2A-01F9-4C45-950A-1992122AD739}">
      <dgm:prSet/>
      <dgm:spPr/>
      <dgm:t>
        <a:bodyPr/>
        <a:lstStyle/>
        <a:p>
          <a:endParaRPr lang="ru-RU"/>
        </a:p>
      </dgm:t>
    </dgm:pt>
    <dgm:pt modelId="{3631318A-3994-4F16-A212-89B39679DF2A}">
      <dgm:prSet custT="1"/>
      <dgm:spPr/>
      <dgm:t>
        <a:bodyPr/>
        <a:lstStyle/>
        <a:p>
          <a:r>
            <a:rPr lang="ru-RU" sz="1400" dirty="0"/>
            <a:t>Дифференциальная диагностика</a:t>
          </a:r>
        </a:p>
      </dgm:t>
    </dgm:pt>
    <dgm:pt modelId="{B2CB6DCF-4333-4169-9A5F-17E34FDC152B}" type="parTrans" cxnId="{554A0F92-25B0-40CF-BC6A-79ABAA47311C}">
      <dgm:prSet/>
      <dgm:spPr/>
      <dgm:t>
        <a:bodyPr/>
        <a:lstStyle/>
        <a:p>
          <a:endParaRPr lang="ru-RU"/>
        </a:p>
      </dgm:t>
    </dgm:pt>
    <dgm:pt modelId="{11B4018B-8F4F-43CC-8A09-8FD8B46C014E}" type="sibTrans" cxnId="{554A0F92-25B0-40CF-BC6A-79ABAA47311C}">
      <dgm:prSet/>
      <dgm:spPr/>
      <dgm:t>
        <a:bodyPr/>
        <a:lstStyle/>
        <a:p>
          <a:endParaRPr lang="ru-RU"/>
        </a:p>
      </dgm:t>
    </dgm:pt>
    <dgm:pt modelId="{38E5CC7D-CDE9-4EAE-A0D7-F9B3D5CCF05E}" type="pres">
      <dgm:prSet presAssocID="{76A2919F-1F9A-421E-BD11-6B57A79173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48391D-D55E-444E-9853-7AB8F4125928}" type="pres">
      <dgm:prSet presAssocID="{B64DB818-F864-4A7D-9FB0-9A6408C84FFB}" presName="root" presStyleCnt="0"/>
      <dgm:spPr/>
    </dgm:pt>
    <dgm:pt modelId="{D9186F54-446A-4FE9-93AC-47F01EF29858}" type="pres">
      <dgm:prSet presAssocID="{B64DB818-F864-4A7D-9FB0-9A6408C84FFB}" presName="rootComposite" presStyleCnt="0"/>
      <dgm:spPr/>
    </dgm:pt>
    <dgm:pt modelId="{0E146EB8-8AAD-4BE5-BA58-CA195D951661}" type="pres">
      <dgm:prSet presAssocID="{B64DB818-F864-4A7D-9FB0-9A6408C84FFB}" presName="rootText" presStyleLbl="node1" presStyleIdx="0" presStyleCnt="2"/>
      <dgm:spPr/>
      <dgm:t>
        <a:bodyPr/>
        <a:lstStyle/>
        <a:p>
          <a:endParaRPr lang="ru-RU"/>
        </a:p>
      </dgm:t>
    </dgm:pt>
    <dgm:pt modelId="{478CD2E0-DA0A-46FF-84E5-4D49070605DB}" type="pres">
      <dgm:prSet presAssocID="{B64DB818-F864-4A7D-9FB0-9A6408C84FFB}" presName="rootConnector" presStyleLbl="node1" presStyleIdx="0" presStyleCnt="2"/>
      <dgm:spPr/>
      <dgm:t>
        <a:bodyPr/>
        <a:lstStyle/>
        <a:p>
          <a:endParaRPr lang="ru-RU"/>
        </a:p>
      </dgm:t>
    </dgm:pt>
    <dgm:pt modelId="{E262CB88-0B08-4260-A51A-7586A9B78169}" type="pres">
      <dgm:prSet presAssocID="{B64DB818-F864-4A7D-9FB0-9A6408C84FFB}" presName="childShape" presStyleCnt="0"/>
      <dgm:spPr/>
    </dgm:pt>
    <dgm:pt modelId="{3F094D05-8655-42EE-BF00-5C363D83642F}" type="pres">
      <dgm:prSet presAssocID="{018AE2CE-0CC8-447B-A644-ACF9981B735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CFE8F301-9DE5-4B43-AE49-E53726BF96F7}" type="pres">
      <dgm:prSet presAssocID="{BC77A9CF-94C9-47A9-8A4C-87F308F1AA45}" presName="childText" presStyleLbl="bgAcc1" presStyleIdx="0" presStyleCnt="6" custScaleX="12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AF8F9-6691-4598-B85A-08637EF482C6}" type="pres">
      <dgm:prSet presAssocID="{3044C6F3-B732-453B-891E-D9BB9BF8748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9E9FF3F-055F-410A-865D-9B6AA71B1244}" type="pres">
      <dgm:prSet presAssocID="{6F473F3E-4B38-473B-9DB7-839C216572CA}" presName="childText" presStyleLbl="bgAcc1" presStyleIdx="1" presStyleCnt="6" custScaleX="116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84A46-6BAD-45DB-81AD-2E6815940BDA}" type="pres">
      <dgm:prSet presAssocID="{28C6FD06-FFF2-4097-8504-3AA4E3ACF84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AB5F6DC-331B-4A9A-A429-06CBB2EC0712}" type="pres">
      <dgm:prSet presAssocID="{30C447B8-ED16-4CCA-85AC-B1551268AF93}" presName="childText" presStyleLbl="bgAcc1" presStyleIdx="2" presStyleCnt="6" custScaleX="11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1CBDE-8478-420B-B4CF-DFC1A16A9125}" type="pres">
      <dgm:prSet presAssocID="{C0EEE13A-6186-4D89-8247-58B1B2F23552}" presName="root" presStyleCnt="0"/>
      <dgm:spPr/>
    </dgm:pt>
    <dgm:pt modelId="{DFA0929B-0D29-49AA-A89F-8A7D664D9216}" type="pres">
      <dgm:prSet presAssocID="{C0EEE13A-6186-4D89-8247-58B1B2F23552}" presName="rootComposite" presStyleCnt="0"/>
      <dgm:spPr/>
    </dgm:pt>
    <dgm:pt modelId="{19EA9EA0-8128-43C5-8AE1-C2D2617F8FCD}" type="pres">
      <dgm:prSet presAssocID="{C0EEE13A-6186-4D89-8247-58B1B2F23552}" presName="rootText" presStyleLbl="node1" presStyleIdx="1" presStyleCnt="2"/>
      <dgm:spPr/>
      <dgm:t>
        <a:bodyPr/>
        <a:lstStyle/>
        <a:p>
          <a:endParaRPr lang="ru-RU"/>
        </a:p>
      </dgm:t>
    </dgm:pt>
    <dgm:pt modelId="{6DFE4092-6ED7-40F9-91CA-31074E412526}" type="pres">
      <dgm:prSet presAssocID="{C0EEE13A-6186-4D89-8247-58B1B2F23552}" presName="rootConnector" presStyleLbl="node1" presStyleIdx="1" presStyleCnt="2"/>
      <dgm:spPr/>
      <dgm:t>
        <a:bodyPr/>
        <a:lstStyle/>
        <a:p>
          <a:endParaRPr lang="ru-RU"/>
        </a:p>
      </dgm:t>
    </dgm:pt>
    <dgm:pt modelId="{FCB689BD-53B9-4F4F-9C0C-B0A6F736E5BE}" type="pres">
      <dgm:prSet presAssocID="{C0EEE13A-6186-4D89-8247-58B1B2F23552}" presName="childShape" presStyleCnt="0"/>
      <dgm:spPr/>
    </dgm:pt>
    <dgm:pt modelId="{55E475F4-4B26-4963-9D98-1751E3D2A830}" type="pres">
      <dgm:prSet presAssocID="{B5163ADE-B468-4928-84FB-E3B2EA711A8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7081B3A-74A9-451A-8B08-186DA16BD0C0}" type="pres">
      <dgm:prSet presAssocID="{FF557B5F-6CC6-4492-B7D5-B76FDBE655F2}" presName="childText" presStyleLbl="bgAcc1" presStyleIdx="3" presStyleCnt="6" custScaleX="115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71DB2-58D8-407B-9EF1-E7DBC3A24E8C}" type="pres">
      <dgm:prSet presAssocID="{E2AA4F6F-5242-4365-91AE-F19ACB607BA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4F22AFA-0B50-4037-8BDA-A786043A8E45}" type="pres">
      <dgm:prSet presAssocID="{27C49349-700F-47FA-9AB4-C0A6261C40EF}" presName="childText" presStyleLbl="bgAcc1" presStyleIdx="4" presStyleCnt="6" custScaleX="110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4594C-1F00-4E1C-97F7-D9482AFAF90D}" type="pres">
      <dgm:prSet presAssocID="{B2CB6DCF-4333-4169-9A5F-17E34FDC15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D778930-E442-4305-90D3-19252F985260}" type="pres">
      <dgm:prSet presAssocID="{3631318A-3994-4F16-A212-89B39679DF2A}" presName="childText" presStyleLbl="bgAcc1" presStyleIdx="5" presStyleCnt="6" custScaleX="110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3AB445-E8AD-49AD-9DEE-DFFBF72F811B}" srcId="{B64DB818-F864-4A7D-9FB0-9A6408C84FFB}" destId="{6F473F3E-4B38-473B-9DB7-839C216572CA}" srcOrd="1" destOrd="0" parTransId="{3044C6F3-B732-453B-891E-D9BB9BF8748D}" sibTransId="{921F20D2-145B-4C17-81E1-5FC6BC9A8ACC}"/>
    <dgm:cxn modelId="{4A029825-6BDF-44CB-9AF8-715AD210FF5A}" type="presOf" srcId="{E2AA4F6F-5242-4365-91AE-F19ACB607BAF}" destId="{15571DB2-58D8-407B-9EF1-E7DBC3A24E8C}" srcOrd="0" destOrd="0" presId="urn:microsoft.com/office/officeart/2005/8/layout/hierarchy3"/>
    <dgm:cxn modelId="{84AFC836-8D25-4BF2-AEC2-50CE73F49031}" type="presOf" srcId="{27C49349-700F-47FA-9AB4-C0A6261C40EF}" destId="{C4F22AFA-0B50-4037-8BDA-A786043A8E45}" srcOrd="0" destOrd="0" presId="urn:microsoft.com/office/officeart/2005/8/layout/hierarchy3"/>
    <dgm:cxn modelId="{47138CB3-F029-40D8-B1EA-9959CA71E3F8}" type="presOf" srcId="{B64DB818-F864-4A7D-9FB0-9A6408C84FFB}" destId="{478CD2E0-DA0A-46FF-84E5-4D49070605DB}" srcOrd="1" destOrd="0" presId="urn:microsoft.com/office/officeart/2005/8/layout/hierarchy3"/>
    <dgm:cxn modelId="{1244E043-328E-4E19-8AAE-C4168B73A3AE}" type="presOf" srcId="{FF557B5F-6CC6-4492-B7D5-B76FDBE655F2}" destId="{B7081B3A-74A9-451A-8B08-186DA16BD0C0}" srcOrd="0" destOrd="0" presId="urn:microsoft.com/office/officeart/2005/8/layout/hierarchy3"/>
    <dgm:cxn modelId="{9DC23FB8-87AB-4864-96CF-4CCF00AD4AB8}" type="presOf" srcId="{B2CB6DCF-4333-4169-9A5F-17E34FDC152B}" destId="{9684594C-1F00-4E1C-97F7-D9482AFAF90D}" srcOrd="0" destOrd="0" presId="urn:microsoft.com/office/officeart/2005/8/layout/hierarchy3"/>
    <dgm:cxn modelId="{CFBED00C-C55F-40E2-A7D5-ED0F850D7AD8}" srcId="{76A2919F-1F9A-421E-BD11-6B57A79173EE}" destId="{B64DB818-F864-4A7D-9FB0-9A6408C84FFB}" srcOrd="0" destOrd="0" parTransId="{3F06B811-AD0F-40C7-8B1B-FE00B052B058}" sibTransId="{097AA186-8D9E-4015-BDCF-D702D77F3140}"/>
    <dgm:cxn modelId="{49B4F695-C2B0-4755-BE87-8A14B2FBD4BA}" type="presOf" srcId="{C0EEE13A-6186-4D89-8247-58B1B2F23552}" destId="{19EA9EA0-8128-43C5-8AE1-C2D2617F8FCD}" srcOrd="0" destOrd="0" presId="urn:microsoft.com/office/officeart/2005/8/layout/hierarchy3"/>
    <dgm:cxn modelId="{F79E63D2-CD52-480E-947C-180B62CFF3BB}" type="presOf" srcId="{28C6FD06-FFF2-4097-8504-3AA4E3ACF84C}" destId="{80D84A46-6BAD-45DB-81AD-2E6815940BDA}" srcOrd="0" destOrd="0" presId="urn:microsoft.com/office/officeart/2005/8/layout/hierarchy3"/>
    <dgm:cxn modelId="{7AF40A1F-C9D2-4FD6-8AD0-3847A57C8C47}" srcId="{C0EEE13A-6186-4D89-8247-58B1B2F23552}" destId="{FF557B5F-6CC6-4492-B7D5-B76FDBE655F2}" srcOrd="0" destOrd="0" parTransId="{B5163ADE-B468-4928-84FB-E3B2EA711A85}" sibTransId="{1334AF2C-D86B-4BCA-8177-F17EDDD69F65}"/>
    <dgm:cxn modelId="{65B2A335-FCD4-447C-B7F6-C82DE2D91443}" type="presOf" srcId="{76A2919F-1F9A-421E-BD11-6B57A79173EE}" destId="{38E5CC7D-CDE9-4EAE-A0D7-F9B3D5CCF05E}" srcOrd="0" destOrd="0" presId="urn:microsoft.com/office/officeart/2005/8/layout/hierarchy3"/>
    <dgm:cxn modelId="{4B8EBA2A-01F9-4C45-950A-1992122AD739}" srcId="{B64DB818-F864-4A7D-9FB0-9A6408C84FFB}" destId="{30C447B8-ED16-4CCA-85AC-B1551268AF93}" srcOrd="2" destOrd="0" parTransId="{28C6FD06-FFF2-4097-8504-3AA4E3ACF84C}" sibTransId="{124A92D9-B5C7-4188-B48D-586F96A36628}"/>
    <dgm:cxn modelId="{A8E950D3-62BA-4B4F-9B14-F1635F3E5FF7}" type="presOf" srcId="{C0EEE13A-6186-4D89-8247-58B1B2F23552}" destId="{6DFE4092-6ED7-40F9-91CA-31074E412526}" srcOrd="1" destOrd="0" presId="urn:microsoft.com/office/officeart/2005/8/layout/hierarchy3"/>
    <dgm:cxn modelId="{6214B5D7-4D4A-49F2-AC10-EBE127913DAD}" type="presOf" srcId="{018AE2CE-0CC8-447B-A644-ACF9981B7353}" destId="{3F094D05-8655-42EE-BF00-5C363D83642F}" srcOrd="0" destOrd="0" presId="urn:microsoft.com/office/officeart/2005/8/layout/hierarchy3"/>
    <dgm:cxn modelId="{AC9B7602-DD90-4327-A132-A55E73FAE262}" type="presOf" srcId="{6F473F3E-4B38-473B-9DB7-839C216572CA}" destId="{B9E9FF3F-055F-410A-865D-9B6AA71B1244}" srcOrd="0" destOrd="0" presId="urn:microsoft.com/office/officeart/2005/8/layout/hierarchy3"/>
    <dgm:cxn modelId="{22E4EA65-147D-4B61-818B-CE62D19C3F4C}" srcId="{76A2919F-1F9A-421E-BD11-6B57A79173EE}" destId="{C0EEE13A-6186-4D89-8247-58B1B2F23552}" srcOrd="1" destOrd="0" parTransId="{F6583BEC-3D45-49C8-8AA6-2364E97A2C5B}" sibTransId="{2C157580-B4E7-4240-9969-C4EA60834C8E}"/>
    <dgm:cxn modelId="{1682991F-1C28-440D-B170-93B13D50D4FB}" type="presOf" srcId="{B64DB818-F864-4A7D-9FB0-9A6408C84FFB}" destId="{0E146EB8-8AAD-4BE5-BA58-CA195D951661}" srcOrd="0" destOrd="0" presId="urn:microsoft.com/office/officeart/2005/8/layout/hierarchy3"/>
    <dgm:cxn modelId="{D2B56BFE-916E-4527-BBA8-C8696CDF3EA7}" type="presOf" srcId="{3631318A-3994-4F16-A212-89B39679DF2A}" destId="{6D778930-E442-4305-90D3-19252F985260}" srcOrd="0" destOrd="0" presId="urn:microsoft.com/office/officeart/2005/8/layout/hierarchy3"/>
    <dgm:cxn modelId="{359359E5-411C-4884-88BE-8B29321A4B77}" type="presOf" srcId="{B5163ADE-B468-4928-84FB-E3B2EA711A85}" destId="{55E475F4-4B26-4963-9D98-1751E3D2A830}" srcOrd="0" destOrd="0" presId="urn:microsoft.com/office/officeart/2005/8/layout/hierarchy3"/>
    <dgm:cxn modelId="{170AA5F9-BE66-4ACD-8DA4-5C46568FF9F8}" type="presOf" srcId="{30C447B8-ED16-4CCA-85AC-B1551268AF93}" destId="{2AB5F6DC-331B-4A9A-A429-06CBB2EC0712}" srcOrd="0" destOrd="0" presId="urn:microsoft.com/office/officeart/2005/8/layout/hierarchy3"/>
    <dgm:cxn modelId="{087FFE43-3D34-4604-A788-B5D868C3ADB4}" type="presOf" srcId="{3044C6F3-B732-453B-891E-D9BB9BF8748D}" destId="{69FAF8F9-6691-4598-B85A-08637EF482C6}" srcOrd="0" destOrd="0" presId="urn:microsoft.com/office/officeart/2005/8/layout/hierarchy3"/>
    <dgm:cxn modelId="{554A0F92-25B0-40CF-BC6A-79ABAA47311C}" srcId="{C0EEE13A-6186-4D89-8247-58B1B2F23552}" destId="{3631318A-3994-4F16-A212-89B39679DF2A}" srcOrd="2" destOrd="0" parTransId="{B2CB6DCF-4333-4169-9A5F-17E34FDC152B}" sibTransId="{11B4018B-8F4F-43CC-8A09-8FD8B46C014E}"/>
    <dgm:cxn modelId="{B16E3B80-972A-4F6B-AC4E-C42732689AF7}" srcId="{B64DB818-F864-4A7D-9FB0-9A6408C84FFB}" destId="{BC77A9CF-94C9-47A9-8A4C-87F308F1AA45}" srcOrd="0" destOrd="0" parTransId="{018AE2CE-0CC8-447B-A644-ACF9981B7353}" sibTransId="{0FD16E09-58BE-4704-BE24-107214E9BF93}"/>
    <dgm:cxn modelId="{F715E022-CFD5-46CB-8814-086F2109AD9A}" srcId="{C0EEE13A-6186-4D89-8247-58B1B2F23552}" destId="{27C49349-700F-47FA-9AB4-C0A6261C40EF}" srcOrd="1" destOrd="0" parTransId="{E2AA4F6F-5242-4365-91AE-F19ACB607BAF}" sibTransId="{B71D5B53-B712-4AEE-A178-D785D3C6A294}"/>
    <dgm:cxn modelId="{C177A43A-0F97-419D-942C-F3E8AD1AEECA}" type="presOf" srcId="{BC77A9CF-94C9-47A9-8A4C-87F308F1AA45}" destId="{CFE8F301-9DE5-4B43-AE49-E53726BF96F7}" srcOrd="0" destOrd="0" presId="urn:microsoft.com/office/officeart/2005/8/layout/hierarchy3"/>
    <dgm:cxn modelId="{2BEEF5CE-7E1E-46BB-817A-1C3C64682866}" type="presParOf" srcId="{38E5CC7D-CDE9-4EAE-A0D7-F9B3D5CCF05E}" destId="{A648391D-D55E-444E-9853-7AB8F4125928}" srcOrd="0" destOrd="0" presId="urn:microsoft.com/office/officeart/2005/8/layout/hierarchy3"/>
    <dgm:cxn modelId="{277E9A1C-5E65-45C4-B3E7-648544091FCD}" type="presParOf" srcId="{A648391D-D55E-444E-9853-7AB8F4125928}" destId="{D9186F54-446A-4FE9-93AC-47F01EF29858}" srcOrd="0" destOrd="0" presId="urn:microsoft.com/office/officeart/2005/8/layout/hierarchy3"/>
    <dgm:cxn modelId="{49C093AA-902A-4D88-8D39-BB645706F0BF}" type="presParOf" srcId="{D9186F54-446A-4FE9-93AC-47F01EF29858}" destId="{0E146EB8-8AAD-4BE5-BA58-CA195D951661}" srcOrd="0" destOrd="0" presId="urn:microsoft.com/office/officeart/2005/8/layout/hierarchy3"/>
    <dgm:cxn modelId="{69212631-DF91-4A89-879C-AB153C240303}" type="presParOf" srcId="{D9186F54-446A-4FE9-93AC-47F01EF29858}" destId="{478CD2E0-DA0A-46FF-84E5-4D49070605DB}" srcOrd="1" destOrd="0" presId="urn:microsoft.com/office/officeart/2005/8/layout/hierarchy3"/>
    <dgm:cxn modelId="{4A6064D6-9D14-4E73-8D09-B5621192AF0D}" type="presParOf" srcId="{A648391D-D55E-444E-9853-7AB8F4125928}" destId="{E262CB88-0B08-4260-A51A-7586A9B78169}" srcOrd="1" destOrd="0" presId="urn:microsoft.com/office/officeart/2005/8/layout/hierarchy3"/>
    <dgm:cxn modelId="{0ABE95DB-9CB9-4564-BDC2-AA490BFFEA86}" type="presParOf" srcId="{E262CB88-0B08-4260-A51A-7586A9B78169}" destId="{3F094D05-8655-42EE-BF00-5C363D83642F}" srcOrd="0" destOrd="0" presId="urn:microsoft.com/office/officeart/2005/8/layout/hierarchy3"/>
    <dgm:cxn modelId="{AA41D348-175A-43AD-A30C-9FD20BEEF74B}" type="presParOf" srcId="{E262CB88-0B08-4260-A51A-7586A9B78169}" destId="{CFE8F301-9DE5-4B43-AE49-E53726BF96F7}" srcOrd="1" destOrd="0" presId="urn:microsoft.com/office/officeart/2005/8/layout/hierarchy3"/>
    <dgm:cxn modelId="{6CFD9F17-FE73-4D4A-A0E7-725BBD475BDE}" type="presParOf" srcId="{E262CB88-0B08-4260-A51A-7586A9B78169}" destId="{69FAF8F9-6691-4598-B85A-08637EF482C6}" srcOrd="2" destOrd="0" presId="urn:microsoft.com/office/officeart/2005/8/layout/hierarchy3"/>
    <dgm:cxn modelId="{CA30F27E-4DB9-43D4-A31B-7C0C9708197D}" type="presParOf" srcId="{E262CB88-0B08-4260-A51A-7586A9B78169}" destId="{B9E9FF3F-055F-410A-865D-9B6AA71B1244}" srcOrd="3" destOrd="0" presId="urn:microsoft.com/office/officeart/2005/8/layout/hierarchy3"/>
    <dgm:cxn modelId="{9AA5DC22-7256-470B-9067-798AAA47D820}" type="presParOf" srcId="{E262CB88-0B08-4260-A51A-7586A9B78169}" destId="{80D84A46-6BAD-45DB-81AD-2E6815940BDA}" srcOrd="4" destOrd="0" presId="urn:microsoft.com/office/officeart/2005/8/layout/hierarchy3"/>
    <dgm:cxn modelId="{DB3D23C0-97F0-4112-84A9-938838929148}" type="presParOf" srcId="{E262CB88-0B08-4260-A51A-7586A9B78169}" destId="{2AB5F6DC-331B-4A9A-A429-06CBB2EC0712}" srcOrd="5" destOrd="0" presId="urn:microsoft.com/office/officeart/2005/8/layout/hierarchy3"/>
    <dgm:cxn modelId="{A1354627-8D01-47EB-A33E-01C1737430B5}" type="presParOf" srcId="{38E5CC7D-CDE9-4EAE-A0D7-F9B3D5CCF05E}" destId="{8EA1CBDE-8478-420B-B4CF-DFC1A16A9125}" srcOrd="1" destOrd="0" presId="urn:microsoft.com/office/officeart/2005/8/layout/hierarchy3"/>
    <dgm:cxn modelId="{402953E3-A8AD-4BD2-9B3C-572DF8D61EFC}" type="presParOf" srcId="{8EA1CBDE-8478-420B-B4CF-DFC1A16A9125}" destId="{DFA0929B-0D29-49AA-A89F-8A7D664D9216}" srcOrd="0" destOrd="0" presId="urn:microsoft.com/office/officeart/2005/8/layout/hierarchy3"/>
    <dgm:cxn modelId="{29B61C4F-3010-4F36-B06D-88325EC8406B}" type="presParOf" srcId="{DFA0929B-0D29-49AA-A89F-8A7D664D9216}" destId="{19EA9EA0-8128-43C5-8AE1-C2D2617F8FCD}" srcOrd="0" destOrd="0" presId="urn:microsoft.com/office/officeart/2005/8/layout/hierarchy3"/>
    <dgm:cxn modelId="{94A4D55C-DF7A-4012-B645-F18B2D7FC147}" type="presParOf" srcId="{DFA0929B-0D29-49AA-A89F-8A7D664D9216}" destId="{6DFE4092-6ED7-40F9-91CA-31074E412526}" srcOrd="1" destOrd="0" presId="urn:microsoft.com/office/officeart/2005/8/layout/hierarchy3"/>
    <dgm:cxn modelId="{C0B2DD92-8165-43BA-8F36-8B82C8E488F6}" type="presParOf" srcId="{8EA1CBDE-8478-420B-B4CF-DFC1A16A9125}" destId="{FCB689BD-53B9-4F4F-9C0C-B0A6F736E5BE}" srcOrd="1" destOrd="0" presId="urn:microsoft.com/office/officeart/2005/8/layout/hierarchy3"/>
    <dgm:cxn modelId="{6C2A0B60-C055-40F9-9E15-F905AD63DD95}" type="presParOf" srcId="{FCB689BD-53B9-4F4F-9C0C-B0A6F736E5BE}" destId="{55E475F4-4B26-4963-9D98-1751E3D2A830}" srcOrd="0" destOrd="0" presId="urn:microsoft.com/office/officeart/2005/8/layout/hierarchy3"/>
    <dgm:cxn modelId="{AEF8D74B-89DE-4FB7-9283-7E41FB801540}" type="presParOf" srcId="{FCB689BD-53B9-4F4F-9C0C-B0A6F736E5BE}" destId="{B7081B3A-74A9-451A-8B08-186DA16BD0C0}" srcOrd="1" destOrd="0" presId="urn:microsoft.com/office/officeart/2005/8/layout/hierarchy3"/>
    <dgm:cxn modelId="{F1E8711E-6171-4CBD-BC60-A7B44E461C0E}" type="presParOf" srcId="{FCB689BD-53B9-4F4F-9C0C-B0A6F736E5BE}" destId="{15571DB2-58D8-407B-9EF1-E7DBC3A24E8C}" srcOrd="2" destOrd="0" presId="urn:microsoft.com/office/officeart/2005/8/layout/hierarchy3"/>
    <dgm:cxn modelId="{6FBDB17B-6287-4DC9-81D0-FAA45799B4AE}" type="presParOf" srcId="{FCB689BD-53B9-4F4F-9C0C-B0A6F736E5BE}" destId="{C4F22AFA-0B50-4037-8BDA-A786043A8E45}" srcOrd="3" destOrd="0" presId="urn:microsoft.com/office/officeart/2005/8/layout/hierarchy3"/>
    <dgm:cxn modelId="{9EA9131A-558E-47D0-BBC6-39B8EEBF755E}" type="presParOf" srcId="{FCB689BD-53B9-4F4F-9C0C-B0A6F736E5BE}" destId="{9684594C-1F00-4E1C-97F7-D9482AFAF90D}" srcOrd="4" destOrd="0" presId="urn:microsoft.com/office/officeart/2005/8/layout/hierarchy3"/>
    <dgm:cxn modelId="{DE8B1632-9BD0-430D-B957-F92256E67285}" type="presParOf" srcId="{FCB689BD-53B9-4F4F-9C0C-B0A6F736E5BE}" destId="{6D778930-E442-4305-90D3-19252F9852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46EB8-8AAD-4BE5-BA58-CA195D951661}">
      <dsp:nvSpPr>
        <dsp:cNvPr id="0" name=""/>
        <dsp:cNvSpPr/>
      </dsp:nvSpPr>
      <dsp:spPr>
        <a:xfrm>
          <a:off x="2411269" y="2361"/>
          <a:ext cx="2330202" cy="1165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Проба Манту</a:t>
          </a:r>
        </a:p>
      </dsp:txBody>
      <dsp:txXfrm>
        <a:off x="2445394" y="36486"/>
        <a:ext cx="2261952" cy="1096851"/>
      </dsp:txXfrm>
    </dsp:sp>
    <dsp:sp modelId="{3F094D05-8655-42EE-BF00-5C363D83642F}">
      <dsp:nvSpPr>
        <dsp:cNvPr id="0" name=""/>
        <dsp:cNvSpPr/>
      </dsp:nvSpPr>
      <dsp:spPr>
        <a:xfrm>
          <a:off x="2644289" y="1167462"/>
          <a:ext cx="233020" cy="87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825"/>
              </a:lnTo>
              <a:lnTo>
                <a:pt x="233020" y="87382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8F301-9DE5-4B43-AE49-E53726BF96F7}">
      <dsp:nvSpPr>
        <dsp:cNvPr id="0" name=""/>
        <dsp:cNvSpPr/>
      </dsp:nvSpPr>
      <dsp:spPr>
        <a:xfrm>
          <a:off x="2877310" y="1458737"/>
          <a:ext cx="2242549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Отбор для вакцинации и ревакцинации БЦЖ </a:t>
          </a:r>
        </a:p>
      </dsp:txBody>
      <dsp:txXfrm>
        <a:off x="2911435" y="1492862"/>
        <a:ext cx="2174299" cy="1096851"/>
      </dsp:txXfrm>
    </dsp:sp>
    <dsp:sp modelId="{69FAF8F9-6691-4598-B85A-08637EF482C6}">
      <dsp:nvSpPr>
        <dsp:cNvPr id="0" name=""/>
        <dsp:cNvSpPr/>
      </dsp:nvSpPr>
      <dsp:spPr>
        <a:xfrm>
          <a:off x="2644289" y="1167462"/>
          <a:ext cx="233020" cy="233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202"/>
              </a:lnTo>
              <a:lnTo>
                <a:pt x="233020" y="233020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9FF3F-055F-410A-865D-9B6AA71B1244}">
      <dsp:nvSpPr>
        <dsp:cNvPr id="0" name=""/>
        <dsp:cNvSpPr/>
      </dsp:nvSpPr>
      <dsp:spPr>
        <a:xfrm>
          <a:off x="2877310" y="2915114"/>
          <a:ext cx="2176856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Установление поствакцинальной аллергии (ПВА)</a:t>
          </a:r>
        </a:p>
      </dsp:txBody>
      <dsp:txXfrm>
        <a:off x="2911435" y="2949239"/>
        <a:ext cx="2108606" cy="1096851"/>
      </dsp:txXfrm>
    </dsp:sp>
    <dsp:sp modelId="{80D84A46-6BAD-45DB-81AD-2E6815940BDA}">
      <dsp:nvSpPr>
        <dsp:cNvPr id="0" name=""/>
        <dsp:cNvSpPr/>
      </dsp:nvSpPr>
      <dsp:spPr>
        <a:xfrm>
          <a:off x="2644289" y="1167462"/>
          <a:ext cx="233020" cy="378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578"/>
              </a:lnTo>
              <a:lnTo>
                <a:pt x="233020" y="378657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5F6DC-331B-4A9A-A429-06CBB2EC0712}">
      <dsp:nvSpPr>
        <dsp:cNvPr id="0" name=""/>
        <dsp:cNvSpPr/>
      </dsp:nvSpPr>
      <dsp:spPr>
        <a:xfrm>
          <a:off x="2877310" y="4371490"/>
          <a:ext cx="2155847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Выявление «виража» туберкулиновой реакции</a:t>
          </a:r>
        </a:p>
      </dsp:txBody>
      <dsp:txXfrm>
        <a:off x="2911435" y="4405615"/>
        <a:ext cx="2087597" cy="1096851"/>
      </dsp:txXfrm>
    </dsp:sp>
    <dsp:sp modelId="{19EA9EA0-8128-43C5-8AE1-C2D2617F8FCD}">
      <dsp:nvSpPr>
        <dsp:cNvPr id="0" name=""/>
        <dsp:cNvSpPr/>
      </dsp:nvSpPr>
      <dsp:spPr>
        <a:xfrm>
          <a:off x="5324022" y="2361"/>
          <a:ext cx="2330202" cy="1165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/>
            <a:t>Диаскинтест</a:t>
          </a:r>
          <a:r>
            <a:rPr lang="ru-RU" sz="2500" kern="1200" dirty="0"/>
            <a:t>,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IGRA</a:t>
          </a:r>
          <a:r>
            <a:rPr lang="ru-RU" sz="2500" kern="1200" dirty="0"/>
            <a:t>-тесты</a:t>
          </a:r>
        </a:p>
      </dsp:txBody>
      <dsp:txXfrm>
        <a:off x="5358147" y="36486"/>
        <a:ext cx="2261952" cy="1096851"/>
      </dsp:txXfrm>
    </dsp:sp>
    <dsp:sp modelId="{55E475F4-4B26-4963-9D98-1751E3D2A830}">
      <dsp:nvSpPr>
        <dsp:cNvPr id="0" name=""/>
        <dsp:cNvSpPr/>
      </dsp:nvSpPr>
      <dsp:spPr>
        <a:xfrm>
          <a:off x="5557042" y="1167462"/>
          <a:ext cx="233020" cy="87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825"/>
              </a:lnTo>
              <a:lnTo>
                <a:pt x="233020" y="87382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81B3A-74A9-451A-8B08-186DA16BD0C0}">
      <dsp:nvSpPr>
        <dsp:cNvPr id="0" name=""/>
        <dsp:cNvSpPr/>
      </dsp:nvSpPr>
      <dsp:spPr>
        <a:xfrm>
          <a:off x="5790062" y="1458737"/>
          <a:ext cx="2161868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Выявление активной инфекции</a:t>
          </a:r>
        </a:p>
      </dsp:txBody>
      <dsp:txXfrm>
        <a:off x="5824187" y="1492862"/>
        <a:ext cx="2093618" cy="1096851"/>
      </dsp:txXfrm>
    </dsp:sp>
    <dsp:sp modelId="{15571DB2-58D8-407B-9EF1-E7DBC3A24E8C}">
      <dsp:nvSpPr>
        <dsp:cNvPr id="0" name=""/>
        <dsp:cNvSpPr/>
      </dsp:nvSpPr>
      <dsp:spPr>
        <a:xfrm>
          <a:off x="5557042" y="1167462"/>
          <a:ext cx="233020" cy="233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202"/>
              </a:lnTo>
              <a:lnTo>
                <a:pt x="233020" y="233020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2AFA-0B50-4037-8BDA-A786043A8E45}">
      <dsp:nvSpPr>
        <dsp:cNvPr id="0" name=""/>
        <dsp:cNvSpPr/>
      </dsp:nvSpPr>
      <dsp:spPr>
        <a:xfrm>
          <a:off x="5790062" y="2915114"/>
          <a:ext cx="2056766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Формирование групп риска</a:t>
          </a:r>
        </a:p>
      </dsp:txBody>
      <dsp:txXfrm>
        <a:off x="5824187" y="2949239"/>
        <a:ext cx="1988516" cy="1096851"/>
      </dsp:txXfrm>
    </dsp:sp>
    <dsp:sp modelId="{9684594C-1F00-4E1C-97F7-D9482AFAF90D}">
      <dsp:nvSpPr>
        <dsp:cNvPr id="0" name=""/>
        <dsp:cNvSpPr/>
      </dsp:nvSpPr>
      <dsp:spPr>
        <a:xfrm>
          <a:off x="5557042" y="1167462"/>
          <a:ext cx="233020" cy="378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578"/>
              </a:lnTo>
              <a:lnTo>
                <a:pt x="233020" y="378657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78930-E442-4305-90D3-19252F985260}">
      <dsp:nvSpPr>
        <dsp:cNvPr id="0" name=""/>
        <dsp:cNvSpPr/>
      </dsp:nvSpPr>
      <dsp:spPr>
        <a:xfrm>
          <a:off x="5790062" y="4371490"/>
          <a:ext cx="2065565" cy="1165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Дифференциальная диагностика</a:t>
          </a:r>
        </a:p>
      </dsp:txBody>
      <dsp:txXfrm>
        <a:off x="5824187" y="4405615"/>
        <a:ext cx="1997315" cy="109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000" y="1"/>
            <a:ext cx="4300167" cy="340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9AC2-FA0D-4562-B781-31F3D4415AD8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7725"/>
            <a:ext cx="4071938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66034"/>
            <a:ext cx="7938770" cy="26722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46057"/>
            <a:ext cx="4300167" cy="340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000" y="6446057"/>
            <a:ext cx="4300167" cy="340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25CA-4AA6-4AC9-8F29-DBBA01D66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2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5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5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36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4C2253-7586-481E-89C3-71CF63136DBE}" type="slidenum">
              <a:rPr lang="ru-RU" sz="1200"/>
              <a:pPr algn="r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568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0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0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725CA-4AA6-4AC9-8F29-DBBA01D660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0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5C796-07C3-49CD-A399-CC1F678D085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8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6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44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2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76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7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2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8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6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1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4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6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5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FC14E-02C7-40FC-A6EA-E91812C82140}" type="datetimeFigureOut">
              <a:rPr lang="ru-RU" smtClean="0"/>
              <a:pPr/>
              <a:t>вт 14.04.26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E6FCF5-DADE-4695-B418-0421E48A8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695D4-A50A-4334-B410-AD7A8BC3F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380" y="1280641"/>
            <a:ext cx="10747974" cy="3035985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5B6B84-4899-417D-B8A4-723456206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4879910"/>
            <a:ext cx="10189028" cy="325472"/>
          </a:xfrm>
        </p:spPr>
        <p:txBody>
          <a:bodyPr>
            <a:noAutofit/>
          </a:bodyPr>
          <a:lstStyle/>
          <a:p>
            <a:endParaRPr lang="ru-RU" sz="2000" b="1" dirty="0"/>
          </a:p>
          <a:p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CF163-ADAF-422D-A0FD-3CFB7A44FECF}"/>
              </a:ext>
            </a:extLst>
          </p:cNvPr>
          <p:cNvSpPr txBox="1"/>
          <p:nvPr/>
        </p:nvSpPr>
        <p:spPr>
          <a:xfrm>
            <a:off x="1998236" y="380899"/>
            <a:ext cx="9422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ФГБОУ ВО «Донецкий государственный медицинский университет </a:t>
            </a:r>
          </a:p>
          <a:p>
            <a:pPr algn="ctr"/>
            <a:r>
              <a:rPr lang="ru-RU" sz="2000" b="1" dirty="0"/>
              <a:t>имени М. Горького» Минздрава России</a:t>
            </a:r>
          </a:p>
          <a:p>
            <a:pPr algn="ctr"/>
            <a:r>
              <a:rPr lang="ru-RU" sz="2000" b="1" dirty="0"/>
              <a:t>Кафедра фтизиатрии и пульмонологии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97D1D-E22E-4B14-AD63-024036CB3517}"/>
              </a:ext>
            </a:extLst>
          </p:cNvPr>
          <p:cNvSpPr txBox="1"/>
          <p:nvPr/>
        </p:nvSpPr>
        <p:spPr>
          <a:xfrm>
            <a:off x="2337882" y="6030825"/>
            <a:ext cx="8025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Calibri" panose="020F0502020204030204" pitchFamily="34" charset="0"/>
              </a:rPr>
              <a:t>                                            16.04.2026 г. Донецк </a:t>
            </a:r>
            <a:r>
              <a:rPr lang="ru-RU" dirty="0"/>
              <a:t> </a:t>
            </a:r>
          </a:p>
          <a:p>
            <a:r>
              <a:rPr lang="ru-RU" sz="1600" dirty="0"/>
              <a:t>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6375B9-BEA2-45A8-9B2A-8A8D6B7B26FE}"/>
              </a:ext>
            </a:extLst>
          </p:cNvPr>
          <p:cNvSpPr/>
          <p:nvPr/>
        </p:nvSpPr>
        <p:spPr>
          <a:xfrm>
            <a:off x="643811" y="1652618"/>
            <a:ext cx="115481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         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3600" b="1" dirty="0"/>
          </a:p>
          <a:p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EF222-FE27-4802-9009-B36664841DF0}"/>
              </a:ext>
            </a:extLst>
          </p:cNvPr>
          <p:cNvSpPr txBox="1"/>
          <p:nvPr/>
        </p:nvSpPr>
        <p:spPr>
          <a:xfrm>
            <a:off x="1906622" y="5042646"/>
            <a:ext cx="999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ru-RU" dirty="0"/>
              <a:t>                    </a:t>
            </a:r>
            <a:r>
              <a:rPr lang="en-US" dirty="0"/>
              <a:t>VIII </a:t>
            </a:r>
            <a:r>
              <a:rPr lang="ru-RU" dirty="0"/>
              <a:t>Республиканская научно-практическая конференция</a:t>
            </a:r>
          </a:p>
          <a:p>
            <a:r>
              <a:rPr lang="ru-RU" dirty="0"/>
              <a:t> «Актуальные вопросы педиатрии», посвященная 50-летию Городской детской</a:t>
            </a:r>
          </a:p>
          <a:p>
            <a:r>
              <a:rPr lang="ru-RU" dirty="0"/>
              <a:t>                                     клинической больницы №1 г. Донецка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E41697-2583-4E18-B34B-54015360154B}"/>
              </a:ext>
            </a:extLst>
          </p:cNvPr>
          <p:cNvSpPr/>
          <p:nvPr/>
        </p:nvSpPr>
        <p:spPr>
          <a:xfrm>
            <a:off x="1705627" y="1360230"/>
            <a:ext cx="100911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Выявление и диагностика </a:t>
            </a: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латентной туберкулезной инфекции </a:t>
            </a: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у детей в ДНР на  современном этапе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r>
              <a:rPr lang="ru-RU" altLang="ru-RU" sz="3600" b="1" dirty="0">
                <a:solidFill>
                  <a:srgbClr val="002060"/>
                </a:solidFill>
              </a:rPr>
              <a:t>                          </a:t>
            </a:r>
          </a:p>
          <a:p>
            <a:endParaRPr lang="ru-RU" altLang="ru-RU" sz="4000" b="1" dirty="0">
              <a:solidFill>
                <a:srgbClr val="002060"/>
              </a:solidFill>
            </a:endParaRPr>
          </a:p>
          <a:p>
            <a:endParaRPr lang="ru-RU" altLang="ru-RU" sz="4000" b="1" dirty="0">
              <a:solidFill>
                <a:srgbClr val="002060"/>
              </a:solidFill>
            </a:endParaRPr>
          </a:p>
          <a:p>
            <a:r>
              <a:rPr lang="ru-RU" altLang="ru-RU" sz="4000" b="1" dirty="0">
                <a:solidFill>
                  <a:srgbClr val="002060"/>
                </a:solidFill>
              </a:rPr>
              <a:t>             </a:t>
            </a:r>
            <a:br>
              <a:rPr lang="ru-RU" altLang="ru-RU" sz="4000" b="1" dirty="0">
                <a:solidFill>
                  <a:srgbClr val="002060"/>
                </a:solidFill>
              </a:rPr>
            </a:br>
            <a:r>
              <a:rPr lang="ru-RU" altLang="ru-RU" sz="4000" b="1" dirty="0">
                <a:solidFill>
                  <a:srgbClr val="002060"/>
                </a:solidFill>
              </a:rPr>
              <a:t> </a:t>
            </a:r>
            <a:endParaRPr lang="ru-RU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612C8-DC88-460E-95CB-8279320A67E9}"/>
              </a:ext>
            </a:extLst>
          </p:cNvPr>
          <p:cNvSpPr txBox="1"/>
          <p:nvPr/>
        </p:nvSpPr>
        <p:spPr>
          <a:xfrm>
            <a:off x="1493295" y="4519612"/>
            <a:ext cx="1011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</a:t>
            </a:r>
            <a:r>
              <a:rPr lang="ru-RU" sz="2000" b="1" dirty="0"/>
              <a:t>Лепшина С.М., Лебедь Л.В., </a:t>
            </a:r>
            <a:r>
              <a:rPr lang="ru-RU" sz="2000" b="1" dirty="0" err="1"/>
              <a:t>Миндрул</a:t>
            </a:r>
            <a:r>
              <a:rPr lang="ru-RU" sz="2000" b="1" dirty="0"/>
              <a:t> М.А., Письменская А.С., Ивашко Е.А.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2" y="228016"/>
            <a:ext cx="165825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602827" y="303948"/>
            <a:ext cx="8791903" cy="6807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                   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Скрининг на туберкулез 2 раза в год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156140" y="1112280"/>
            <a:ext cx="7678508" cy="53428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Calibri" panose="020F0502020204030204" pitchFamily="34" charset="0"/>
              </a:rPr>
              <a:t>Дети в возрасте от 1 до 7 лет включительно, не вакцинированные против туберкулеза при отрицательном результате пробы Манту с 2 ТЕ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alibri" panose="020F0502020204030204" pitchFamily="34" charset="0"/>
              </a:rPr>
              <a:t>Дети в возрасте от 1 до 17 лет включительно, больные сахарным диабетом, хроническими неспецифическими заболеваниями органов дыхания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alibri" panose="020F0502020204030204" pitchFamily="34" charset="0"/>
              </a:rPr>
              <a:t>Дети в возрасте от 1 до 17 лет включительно, получающие кортикостероидную, лучевую, цитостатическую терапию и лекарственную терапию с применением генно-инженерных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биологических препаратов и селективных иммунодепрессантов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alibri" panose="020F0502020204030204" pitchFamily="34" charset="0"/>
              </a:rPr>
              <a:t>Дети в возрасте от 1 до 17 лет включительно, проживающие в стационарных организациях социального обслуживания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alibri" panose="020F0502020204030204" pitchFamily="34" charset="0"/>
              </a:rPr>
              <a:t>Лица с ВИЧ-инфекцией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11887" y="1650335"/>
            <a:ext cx="287916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sym typeface="+mn-ea"/>
              </a:rPr>
              <a:t>Приказ МЗ РФ от </a:t>
            </a:r>
          </a:p>
          <a:p>
            <a:r>
              <a:rPr lang="ru-RU" sz="2000" dirty="0">
                <a:latin typeface="Calibri" panose="020F0502020204030204" pitchFamily="34" charset="0"/>
                <a:sym typeface="+mn-ea"/>
              </a:rPr>
              <a:t>11 апреля 2025 г </a:t>
            </a:r>
            <a:r>
              <a:rPr lang="en-US" sz="2000" b="1" dirty="0">
                <a:latin typeface="Calibri" panose="020F0502020204030204" pitchFamily="34" charset="0"/>
                <a:sym typeface="+mn-ea"/>
              </a:rPr>
              <a:t>N</a:t>
            </a:r>
            <a:r>
              <a:rPr lang="ru-RU" sz="2000" b="1" dirty="0">
                <a:latin typeface="Calibri" panose="020F0502020204030204" pitchFamily="34" charset="0"/>
                <a:sym typeface="+mn-ea"/>
              </a:rPr>
              <a:t>190 н </a:t>
            </a:r>
            <a:endParaRPr lang="ru-RU" altLang="en-US" sz="2000" b="1" dirty="0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11888" y="2613446"/>
            <a:ext cx="2879167" cy="1065175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Группы риска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0477A-6934-4BD9-AA64-BFFCD85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00" y="374514"/>
            <a:ext cx="9715679" cy="563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Алгоритм  выявления и диагностики ЛТИ и ТБ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A741F-969F-4613-99E3-C309E550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41950"/>
            <a:ext cx="7886700" cy="39888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29692F-9024-41E8-8914-AEFFC622724B}"/>
              </a:ext>
            </a:extLst>
          </p:cNvPr>
          <p:cNvSpPr/>
          <p:nvPr/>
        </p:nvSpPr>
        <p:spPr>
          <a:xfrm>
            <a:off x="2865641" y="2059048"/>
            <a:ext cx="2309327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Проба Манту с 2 ТЕ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(не связано с БЦЖ)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FAD6A-69C2-412B-B018-711D8F751399}"/>
              </a:ext>
            </a:extLst>
          </p:cNvPr>
          <p:cNvSpPr txBox="1"/>
          <p:nvPr/>
        </p:nvSpPr>
        <p:spPr>
          <a:xfrm>
            <a:off x="5369606" y="2090512"/>
            <a:ext cx="36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60F881E-00D2-4386-A228-F430EBC3EB94}"/>
              </a:ext>
            </a:extLst>
          </p:cNvPr>
          <p:cNvCxnSpPr>
            <a:cxnSpLocks/>
          </p:cNvCxnSpPr>
          <p:nvPr/>
        </p:nvCxnSpPr>
        <p:spPr>
          <a:xfrm>
            <a:off x="6009846" y="2329695"/>
            <a:ext cx="1224643" cy="9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C65EFB-6170-4210-A11D-3E914CA33727}"/>
              </a:ext>
            </a:extLst>
          </p:cNvPr>
          <p:cNvSpPr/>
          <p:nvPr/>
        </p:nvSpPr>
        <p:spPr>
          <a:xfrm>
            <a:off x="7484735" y="2047316"/>
            <a:ext cx="2603602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50"/>
                </a:solidFill>
              </a:rPr>
              <a:t>Инфицирование МБТ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07B49-2A9A-428E-9159-01BACB5D6D29}"/>
              </a:ext>
            </a:extLst>
          </p:cNvPr>
          <p:cNvSpPr txBox="1"/>
          <p:nvPr/>
        </p:nvSpPr>
        <p:spPr>
          <a:xfrm>
            <a:off x="4337183" y="3428999"/>
            <a:ext cx="2727650" cy="4154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/>
              <a:t>Проба с АТР(</a:t>
            </a:r>
            <a:r>
              <a:rPr lang="en-US" sz="2100" b="1" dirty="0"/>
              <a:t>IGRA</a:t>
            </a:r>
            <a:r>
              <a:rPr lang="ru-RU" sz="2100" b="1" dirty="0"/>
              <a:t>)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579F8B3-2AC8-40E3-9148-9AEF5708DFC9}"/>
              </a:ext>
            </a:extLst>
          </p:cNvPr>
          <p:cNvCxnSpPr>
            <a:cxnSpLocks/>
          </p:cNvCxnSpPr>
          <p:nvPr/>
        </p:nvCxnSpPr>
        <p:spPr>
          <a:xfrm flipH="1">
            <a:off x="6833121" y="2782061"/>
            <a:ext cx="1096928" cy="558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D8C093-2CDA-47B9-AD1E-19A34D074614}"/>
              </a:ext>
            </a:extLst>
          </p:cNvPr>
          <p:cNvSpPr txBox="1"/>
          <p:nvPr/>
        </p:nvSpPr>
        <p:spPr>
          <a:xfrm>
            <a:off x="5291993" y="3777198"/>
            <a:ext cx="80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8338F49-C0D8-4D84-BCAF-B6293592E0F1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4928511" y="4165043"/>
            <a:ext cx="448870" cy="417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0F1BF4-2985-4773-9CB0-440ACE2ED9A5}"/>
              </a:ext>
            </a:extLst>
          </p:cNvPr>
          <p:cNvSpPr txBox="1"/>
          <p:nvPr/>
        </p:nvSpPr>
        <p:spPr>
          <a:xfrm>
            <a:off x="2964264" y="4397825"/>
            <a:ext cx="196424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    </a:t>
            </a:r>
            <a:r>
              <a:rPr lang="ru-RU" b="1" dirty="0"/>
              <a:t>КТ ОГК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B2C0A6A-026E-44BF-8063-7AC41985CF53}"/>
              </a:ext>
            </a:extLst>
          </p:cNvPr>
          <p:cNvCxnSpPr>
            <a:cxnSpLocks/>
          </p:cNvCxnSpPr>
          <p:nvPr/>
        </p:nvCxnSpPr>
        <p:spPr>
          <a:xfrm>
            <a:off x="3448931" y="4809961"/>
            <a:ext cx="0" cy="774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4F76E37-36C8-416F-BE39-A939CAC14052}"/>
              </a:ext>
            </a:extLst>
          </p:cNvPr>
          <p:cNvSpPr txBox="1"/>
          <p:nvPr/>
        </p:nvSpPr>
        <p:spPr>
          <a:xfrm>
            <a:off x="2863494" y="5610162"/>
            <a:ext cx="846753" cy="6924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    </a:t>
            </a:r>
            <a:r>
              <a:rPr lang="ru-RU" sz="2100" b="1" dirty="0">
                <a:solidFill>
                  <a:srgbClr val="00B050"/>
                </a:solidFill>
              </a:rPr>
              <a:t>ЛТИ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6FA7369-01EE-4F27-8C95-A66F82A1CBD2}"/>
              </a:ext>
            </a:extLst>
          </p:cNvPr>
          <p:cNvCxnSpPr>
            <a:cxnSpLocks/>
          </p:cNvCxnSpPr>
          <p:nvPr/>
        </p:nvCxnSpPr>
        <p:spPr>
          <a:xfrm>
            <a:off x="5898410" y="4097268"/>
            <a:ext cx="534178" cy="545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E2E15E-4717-4982-8535-7A8C569083EC}"/>
              </a:ext>
            </a:extLst>
          </p:cNvPr>
          <p:cNvSpPr txBox="1"/>
          <p:nvPr/>
        </p:nvSpPr>
        <p:spPr>
          <a:xfrm>
            <a:off x="3804157" y="5610162"/>
            <a:ext cx="176581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Туберкулез</a:t>
            </a:r>
          </a:p>
        </p:txBody>
      </p:sp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F44A0D04-98C9-42B8-877E-5AA0635AB82E}"/>
              </a:ext>
            </a:extLst>
          </p:cNvPr>
          <p:cNvSpPr/>
          <p:nvPr/>
        </p:nvSpPr>
        <p:spPr>
          <a:xfrm rot="10800000" flipH="1">
            <a:off x="8387844" y="3236557"/>
            <a:ext cx="346391" cy="2573901"/>
          </a:xfrm>
          <a:prstGeom prst="rightBrace">
            <a:avLst>
              <a:gd name="adj1" fmla="val 1439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BC158F-6EB3-4097-96CC-AA78CE747144}"/>
              </a:ext>
            </a:extLst>
          </p:cNvPr>
          <p:cNvSpPr txBox="1"/>
          <p:nvPr/>
        </p:nvSpPr>
        <p:spPr>
          <a:xfrm>
            <a:off x="8803734" y="4334486"/>
            <a:ext cx="138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8 лет</a:t>
            </a:r>
          </a:p>
        </p:txBody>
      </p:sp>
      <p:sp>
        <p:nvSpPr>
          <p:cNvPr id="44" name="Левая фигурная скобка 43">
            <a:extLst>
              <a:ext uri="{FF2B5EF4-FFF2-40B4-BE49-F238E27FC236}">
                <a16:creationId xmlns:a16="http://schemas.microsoft.com/office/drawing/2014/main" id="{DBBC47FD-C79C-4584-AC6F-1F494B8FDC37}"/>
              </a:ext>
            </a:extLst>
          </p:cNvPr>
          <p:cNvSpPr/>
          <p:nvPr/>
        </p:nvSpPr>
        <p:spPr>
          <a:xfrm>
            <a:off x="2485462" y="2069545"/>
            <a:ext cx="254216" cy="3806492"/>
          </a:xfrm>
          <a:prstGeom prst="leftBrace">
            <a:avLst>
              <a:gd name="adj1" fmla="val 8333"/>
              <a:gd name="adj2" fmla="val 492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969E1A-FF9C-4757-8811-9FA752268748}"/>
              </a:ext>
            </a:extLst>
          </p:cNvPr>
          <p:cNvSpPr txBox="1"/>
          <p:nvPr/>
        </p:nvSpPr>
        <p:spPr>
          <a:xfrm>
            <a:off x="967699" y="3795711"/>
            <a:ext cx="1543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 7 лет</a:t>
            </a:r>
          </a:p>
          <a:p>
            <a:r>
              <a:rPr lang="ru-RU" sz="1200" b="1" dirty="0"/>
              <a:t>ВКЛЮЧИТЕЛЬНО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D1A9A7-7474-446C-8B25-479D0871E23D}"/>
              </a:ext>
            </a:extLst>
          </p:cNvPr>
          <p:cNvSpPr txBox="1"/>
          <p:nvPr/>
        </p:nvSpPr>
        <p:spPr>
          <a:xfrm>
            <a:off x="4115942" y="4698381"/>
            <a:ext cx="36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753B8D-F7C4-4E77-BB94-5EBD95C4C095}"/>
              </a:ext>
            </a:extLst>
          </p:cNvPr>
          <p:cNvSpPr txBox="1"/>
          <p:nvPr/>
        </p:nvSpPr>
        <p:spPr>
          <a:xfrm>
            <a:off x="2960949" y="4511202"/>
            <a:ext cx="7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DABD6-53E9-4FAE-AA40-4F8C4766EF24}"/>
              </a:ext>
            </a:extLst>
          </p:cNvPr>
          <p:cNvSpPr txBox="1"/>
          <p:nvPr/>
        </p:nvSpPr>
        <p:spPr>
          <a:xfrm>
            <a:off x="5677139" y="3597310"/>
            <a:ext cx="115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14B24C6-9EE8-44B6-A924-54B8BBBC1C3B}"/>
              </a:ext>
            </a:extLst>
          </p:cNvPr>
          <p:cNvCxnSpPr>
            <a:cxnSpLocks/>
          </p:cNvCxnSpPr>
          <p:nvPr/>
        </p:nvCxnSpPr>
        <p:spPr>
          <a:xfrm>
            <a:off x="4528050" y="4824618"/>
            <a:ext cx="0" cy="762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E13E83-A245-478C-B8B7-757B69F1B779}"/>
              </a:ext>
            </a:extLst>
          </p:cNvPr>
          <p:cNvSpPr txBox="1"/>
          <p:nvPr/>
        </p:nvSpPr>
        <p:spPr>
          <a:xfrm>
            <a:off x="6446275" y="4372703"/>
            <a:ext cx="16817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Р-</a:t>
            </a:r>
            <a:r>
              <a:rPr lang="ru-RU" b="1" dirty="0" err="1"/>
              <a:t>гр</a:t>
            </a:r>
            <a:r>
              <a:rPr lang="ru-RU" b="1" dirty="0"/>
              <a:t> ОГК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DC19E-4700-4616-92F9-92980707FC10}"/>
              </a:ext>
            </a:extLst>
          </p:cNvPr>
          <p:cNvSpPr txBox="1"/>
          <p:nvPr/>
        </p:nvSpPr>
        <p:spPr>
          <a:xfrm>
            <a:off x="6483234" y="4742035"/>
            <a:ext cx="2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6267E8-FA0A-4085-83B1-7344E8284758}"/>
              </a:ext>
            </a:extLst>
          </p:cNvPr>
          <p:cNvSpPr txBox="1"/>
          <p:nvPr/>
        </p:nvSpPr>
        <p:spPr>
          <a:xfrm>
            <a:off x="7659691" y="4475527"/>
            <a:ext cx="71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052DBFF-3B20-4F6E-AD2D-635026510DF7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936859" y="4721319"/>
            <a:ext cx="1546375" cy="205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CC622E0-9E46-47D2-97F2-42059F7F99A9}"/>
              </a:ext>
            </a:extLst>
          </p:cNvPr>
          <p:cNvCxnSpPr>
            <a:cxnSpLocks/>
          </p:cNvCxnSpPr>
          <p:nvPr/>
        </p:nvCxnSpPr>
        <p:spPr>
          <a:xfrm>
            <a:off x="3286872" y="6297434"/>
            <a:ext cx="0" cy="12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BB9C8F3-A3D7-4877-853A-5F33CFC3F78F}"/>
              </a:ext>
            </a:extLst>
          </p:cNvPr>
          <p:cNvSpPr txBox="1"/>
          <p:nvPr/>
        </p:nvSpPr>
        <p:spPr>
          <a:xfrm>
            <a:off x="3045460" y="641032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ХП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050EA464-3763-4FD3-B54E-94F5C562BBBA}"/>
              </a:ext>
            </a:extLst>
          </p:cNvPr>
          <p:cNvCxnSpPr>
            <a:cxnSpLocks/>
          </p:cNvCxnSpPr>
          <p:nvPr/>
        </p:nvCxnSpPr>
        <p:spPr>
          <a:xfrm>
            <a:off x="4528050" y="6095177"/>
            <a:ext cx="0" cy="31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5C9B2B6-B344-4488-8C9E-25108168A174}"/>
              </a:ext>
            </a:extLst>
          </p:cNvPr>
          <p:cNvSpPr txBox="1"/>
          <p:nvPr/>
        </p:nvSpPr>
        <p:spPr>
          <a:xfrm>
            <a:off x="4337183" y="6410329"/>
            <a:ext cx="67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E1F4E0-C69E-46AB-829C-89B4710D9224}"/>
              </a:ext>
            </a:extLst>
          </p:cNvPr>
          <p:cNvSpPr txBox="1"/>
          <p:nvPr/>
        </p:nvSpPr>
        <p:spPr>
          <a:xfrm>
            <a:off x="6756715" y="5326967"/>
            <a:ext cx="17000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Диспансерное</a:t>
            </a:r>
          </a:p>
          <a:p>
            <a:r>
              <a:rPr lang="ru-RU" sz="1400" b="1" dirty="0"/>
              <a:t>наблюдение 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BBF75E2C-C5BE-4877-8A6A-04F75597CC5A}"/>
              </a:ext>
            </a:extLst>
          </p:cNvPr>
          <p:cNvCxnSpPr>
            <a:cxnSpLocks/>
          </p:cNvCxnSpPr>
          <p:nvPr/>
        </p:nvCxnSpPr>
        <p:spPr>
          <a:xfrm>
            <a:off x="7810737" y="4972867"/>
            <a:ext cx="0" cy="274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3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17B2-6655-4388-A759-F7D85B78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0" y="0"/>
            <a:ext cx="10515600" cy="418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+mn-lt"/>
              </a:rPr>
              <a:t>Проба Манту с 2 ТЕ ППД-Л</a:t>
            </a:r>
            <a:endParaRPr lang="ru-RU" sz="3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DF930-2D5A-4618-832D-8477FEB9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269" y="896587"/>
            <a:ext cx="8106888" cy="57357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Отрицательная: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отсутствие папулы и гиперемии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папула  1-2мм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Сомнительная: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гиперемия любого размера при отсутствии папулы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папула 2-4мм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Положительная: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папула 5-17мм(дети)</a:t>
            </a:r>
          </a:p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папула 5-21 мм (взрослые)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400" b="1" dirty="0"/>
              <a:t>                                     </a:t>
            </a:r>
            <a:endParaRPr lang="ru-RU" sz="400" dirty="0"/>
          </a:p>
        </p:txBody>
      </p:sp>
      <p:sp>
        <p:nvSpPr>
          <p:cNvPr id="7" name="TextBox 6"/>
          <p:cNvSpPr txBox="1"/>
          <p:nvPr/>
        </p:nvSpPr>
        <p:spPr>
          <a:xfrm>
            <a:off x="7031182" y="4398492"/>
            <a:ext cx="434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Calibri" pitchFamily="34" charset="0"/>
              </a:rPr>
              <a:t>-  слабоположительная- папула 5-9мм</a:t>
            </a:r>
          </a:p>
          <a:p>
            <a:r>
              <a:rPr lang="ru-RU" dirty="0">
                <a:latin typeface="Calibri" pitchFamily="34" charset="0"/>
              </a:rPr>
              <a:t> -  умеренно выраженная- папула 10-14мм</a:t>
            </a:r>
          </a:p>
          <a:p>
            <a:r>
              <a:rPr lang="ru-RU" dirty="0">
                <a:latin typeface="Calibri" pitchFamily="34" charset="0"/>
              </a:rPr>
              <a:t> -  выраженная - папула 15-17 (21)мм</a:t>
            </a:r>
          </a:p>
          <a:p>
            <a:r>
              <a:rPr lang="ru-RU" dirty="0">
                <a:latin typeface="Calibri" pitchFamily="34" charset="0"/>
              </a:rPr>
              <a:t> -  </a:t>
            </a:r>
            <a:r>
              <a:rPr lang="ru-RU" dirty="0" err="1">
                <a:latin typeface="Calibri" pitchFamily="34" charset="0"/>
              </a:rPr>
              <a:t>гиперергическая</a:t>
            </a:r>
            <a:r>
              <a:rPr lang="ru-RU" dirty="0">
                <a:latin typeface="Calibri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4389" y="5598821"/>
            <a:ext cx="403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</a:rPr>
              <a:t> папула -17 (21) мм и более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</a:rPr>
              <a:t> папула любого размера при наличии </a:t>
            </a:r>
            <a:r>
              <a:rPr lang="ru-RU" dirty="0" err="1">
                <a:latin typeface="Calibri" pitchFamily="34" charset="0"/>
              </a:rPr>
              <a:t>везикуло-некротических</a:t>
            </a:r>
            <a:r>
              <a:rPr lang="ru-RU" dirty="0">
                <a:latin typeface="Calibri" pitchFamily="34" charset="0"/>
              </a:rPr>
              <a:t> реакций в ней, региональный лимфангит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1182" y="496477"/>
            <a:ext cx="420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Интерпретация результатов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950" y="1114097"/>
            <a:ext cx="4708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</a:rPr>
              <a:t>Внутрикожная аллергическая проба, направленная на выявление наличия </a:t>
            </a:r>
            <a:r>
              <a:rPr lang="ru-RU" sz="2200" b="1" dirty="0">
                <a:latin typeface="Calibri" panose="020F0502020204030204" pitchFamily="34" charset="0"/>
              </a:rPr>
              <a:t>специфического</a:t>
            </a:r>
            <a:r>
              <a:rPr lang="ru-RU" sz="2200" dirty="0">
                <a:latin typeface="Calibri" panose="020F0502020204030204" pitchFamily="34" charset="0"/>
              </a:rPr>
              <a:t> иммунного ответа на введение туберкулина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2000" y="2548028"/>
            <a:ext cx="42714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200" dirty="0">
                <a:latin typeface="Calibri" panose="020F0502020204030204" pitchFamily="34" charset="0"/>
              </a:rPr>
              <a:t>Используется </a:t>
            </a:r>
            <a:r>
              <a:rPr lang="ru-RU" altLang="ru-RU" sz="2200" b="1" dirty="0">
                <a:latin typeface="Calibri" panose="020F0502020204030204" pitchFamily="34" charset="0"/>
              </a:rPr>
              <a:t>туберкулин ППД-Л</a:t>
            </a:r>
            <a:r>
              <a:rPr lang="ru-RU" alt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(</a:t>
            </a:r>
            <a:r>
              <a:rPr lang="ru-RU" altLang="ru-RU" sz="2200" dirty="0" err="1">
                <a:latin typeface="Calibri" panose="020F0502020204030204" pitchFamily="34" charset="0"/>
              </a:rPr>
              <a:t>Pur</a:t>
            </a:r>
            <a:r>
              <a:rPr lang="en-US" altLang="ru-RU" sz="2200" dirty="0" err="1">
                <a:latin typeface="Calibri" panose="020F0502020204030204" pitchFamily="34" charset="0"/>
              </a:rPr>
              <a:t>ified</a:t>
            </a:r>
            <a:r>
              <a:rPr lang="en-US" altLang="ru-RU" sz="2200" dirty="0">
                <a:latin typeface="Calibri" panose="020F0502020204030204" pitchFamily="34" charset="0"/>
              </a:rPr>
              <a:t>  P</a:t>
            </a:r>
            <a:r>
              <a:rPr lang="ru-RU" altLang="ru-RU" sz="2200" dirty="0" err="1">
                <a:latin typeface="Calibri" panose="020F0502020204030204" pitchFamily="34" charset="0"/>
              </a:rPr>
              <a:t>rotein</a:t>
            </a:r>
            <a:r>
              <a:rPr lang="ru-RU" altLang="ru-RU" sz="2200" dirty="0">
                <a:latin typeface="Calibri" panose="020F0502020204030204" pitchFamily="34" charset="0"/>
              </a:rPr>
              <a:t> </a:t>
            </a:r>
            <a:r>
              <a:rPr lang="en-US" altLang="ru-RU" sz="2200" dirty="0">
                <a:latin typeface="Calibri" panose="020F0502020204030204" pitchFamily="34" charset="0"/>
              </a:rPr>
              <a:t>D</a:t>
            </a:r>
            <a:r>
              <a:rPr lang="ru-RU" altLang="ru-RU" sz="2200" dirty="0" err="1">
                <a:latin typeface="Calibri" panose="020F0502020204030204" pitchFamily="34" charset="0"/>
              </a:rPr>
              <a:t>erivat</a:t>
            </a:r>
            <a:r>
              <a:rPr lang="en-US" altLang="ru-RU" sz="2200" dirty="0" err="1">
                <a:latin typeface="Calibri" panose="020F0502020204030204" pitchFamily="34" charset="0"/>
              </a:rPr>
              <a:t>ive</a:t>
            </a:r>
            <a:r>
              <a:rPr lang="ru-RU" altLang="ru-RU" sz="2200" dirty="0">
                <a:latin typeface="Calibri" panose="020F0502020204030204" pitchFamily="34" charset="0"/>
              </a:rPr>
              <a:t>) -</a:t>
            </a:r>
            <a:r>
              <a:rPr lang="ru-RU" alt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uk-UA" altLang="ru-RU" sz="2200" dirty="0" err="1">
                <a:latin typeface="Calibri" panose="020F0502020204030204" pitchFamily="34" charset="0"/>
              </a:rPr>
              <a:t>очищенный</a:t>
            </a:r>
            <a:r>
              <a:rPr lang="uk-UA" altLang="ru-RU" sz="2200" dirty="0"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фильтрат убитой нагреванием культуры МБТ человеческого и бычьего типов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t="48127" r="1883" b="15935"/>
          <a:stretch/>
        </p:blipFill>
        <p:spPr bwMode="auto">
          <a:xfrm>
            <a:off x="929788" y="4333132"/>
            <a:ext cx="4681747" cy="24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F862A98-969F-4A2F-866B-A946F3D86408}"/>
              </a:ext>
            </a:extLst>
          </p:cNvPr>
          <p:cNvCxnSpPr>
            <a:cxnSpLocks/>
          </p:cNvCxnSpPr>
          <p:nvPr/>
        </p:nvCxnSpPr>
        <p:spPr>
          <a:xfrm>
            <a:off x="7925865" y="3516923"/>
            <a:ext cx="1208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5101C8F-C286-4E87-9C70-9B8A88125502}"/>
              </a:ext>
            </a:extLst>
          </p:cNvPr>
          <p:cNvCxnSpPr>
            <a:cxnSpLocks/>
          </p:cNvCxnSpPr>
          <p:nvPr/>
        </p:nvCxnSpPr>
        <p:spPr>
          <a:xfrm>
            <a:off x="9144001" y="3516923"/>
            <a:ext cx="0" cy="841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9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730EEDB-8248-4640-A15C-F3B4AB07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96" y="197759"/>
            <a:ext cx="6236677" cy="516940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/>
              <a:t>  </a:t>
            </a:r>
            <a:r>
              <a:rPr lang="ru-RU" sz="3000" dirty="0"/>
              <a:t>                 </a:t>
            </a:r>
            <a:r>
              <a:rPr lang="ru-RU" sz="39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Диаскинтест</a:t>
            </a:r>
            <a:r>
              <a:rPr lang="ru-RU" sz="39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000" b="1" dirty="0"/>
              <a:t>           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Аллерген 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туберкулезный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рекомбинантный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</a:rPr>
              <a:t> (АТР)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ru-RU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Диаскинтест</a:t>
            </a: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содержит </a:t>
            </a: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два антигена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, которые присутствуют только в вирулентных штаммах туберкулезных микобактерий, и не содержит антигенов вакцинных штаммов БЦЖ</a:t>
            </a:r>
          </a:p>
          <a:p>
            <a:pPr eaLnBrk="1" hangingPunct="1">
              <a:defRPr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    Техника проведения пробы с АТР – </a:t>
            </a: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в/к</a:t>
            </a:r>
          </a:p>
          <a:p>
            <a:pPr eaLnBrk="1" hangingPunct="1">
              <a:defRPr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    Время учета реакции – </a:t>
            </a: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ч/з 72 часа</a:t>
            </a:r>
          </a:p>
          <a:p>
            <a:pPr eaLnBrk="1" hangingPunct="1">
              <a:defRPr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    Техника измерения папулы (гиперемии)</a:t>
            </a:r>
          </a:p>
        </p:txBody>
      </p:sp>
      <p:pic>
        <p:nvPicPr>
          <p:cNvPr id="30723" name="Рисунок 3" descr="dpkgxd4h.jpg">
            <a:extLst>
              <a:ext uri="{FF2B5EF4-FFF2-40B4-BE49-F238E27FC236}">
                <a16:creationId xmlns:a16="http://schemas.microsoft.com/office/drawing/2014/main" id="{627CF863-8F84-40D1-BFB6-D50819E0D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88" y="2015412"/>
            <a:ext cx="4789973" cy="4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E4B2F21-2CA7-470B-8962-0A8D093F4395}"/>
              </a:ext>
            </a:extLst>
          </p:cNvPr>
          <p:cNvCxnSpPr>
            <a:cxnSpLocks/>
          </p:cNvCxnSpPr>
          <p:nvPr/>
        </p:nvCxnSpPr>
        <p:spPr>
          <a:xfrm>
            <a:off x="6593373" y="5059551"/>
            <a:ext cx="5225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DSC00004">
            <a:extLst>
              <a:ext uri="{FF2B5EF4-FFF2-40B4-BE49-F238E27FC236}">
                <a16:creationId xmlns:a16="http://schemas.microsoft.com/office/drawing/2014/main" id="{2F4104C2-E48F-42E1-8F62-C86F04D2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2" y="5321059"/>
            <a:ext cx="1840944" cy="147930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DFA60B8-6B22-4171-934E-A045D5B9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6"/>
          <a:stretch>
            <a:fillRect/>
          </a:stretch>
        </p:blipFill>
        <p:spPr>
          <a:xfrm>
            <a:off x="3025491" y="5343855"/>
            <a:ext cx="2820561" cy="1433711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image12">
            <a:extLst>
              <a:ext uri="{FF2B5EF4-FFF2-40B4-BE49-F238E27FC236}">
                <a16:creationId xmlns:a16="http://schemas.microsoft.com/office/drawing/2014/main" id="{F84B30C1-D4B6-4DC6-A34F-FC763DCF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18" y="93747"/>
            <a:ext cx="5868140" cy="153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6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190450" y="147669"/>
            <a:ext cx="7493876" cy="8529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Роль внутрикожных тестов 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4962254"/>
              </p:ext>
            </p:extLst>
          </p:nvPr>
        </p:nvGraphicFramePr>
        <p:xfrm>
          <a:off x="-936513" y="1169378"/>
          <a:ext cx="10363201" cy="553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/>
          <a:stretch>
            <a:fillRect/>
          </a:stretch>
        </p:blipFill>
        <p:spPr bwMode="auto">
          <a:xfrm>
            <a:off x="7802088" y="1056904"/>
            <a:ext cx="3372592" cy="32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5"/>
          <p:cNvSpPr>
            <a:spLocks noGrp="1"/>
          </p:cNvSpPr>
          <p:nvPr>
            <p:ph sz="half" idx="4294967295"/>
          </p:nvPr>
        </p:nvSpPr>
        <p:spPr>
          <a:xfrm>
            <a:off x="7386451" y="4429496"/>
            <a:ext cx="4595751" cy="2428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Calibri" panose="020F0502020204030204" pitchFamily="34" charset="0"/>
              </a:rPr>
              <a:t>Ребенок Д.,8 лет.</a:t>
            </a:r>
          </a:p>
          <a:p>
            <a:pPr>
              <a:buNone/>
              <a:defRPr/>
            </a:pPr>
            <a:r>
              <a:rPr lang="ru-RU" sz="2600" dirty="0">
                <a:latin typeface="Calibri" panose="020F0502020204030204" pitchFamily="34" charset="0"/>
              </a:rPr>
              <a:t>       В 7 лет привит вакциной БЦЖ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Calibri" panose="020F0502020204030204" pitchFamily="34" charset="0"/>
              </a:rPr>
              <a:t>Правое предплечье: </a:t>
            </a:r>
            <a:r>
              <a:rPr lang="ru-RU" sz="2600" b="1" dirty="0">
                <a:latin typeface="Calibri" panose="020F0502020204030204" pitchFamily="34" charset="0"/>
              </a:rPr>
              <a:t>проба Манту с 2ТЕ – папула – 15 мм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Calibri" panose="020F0502020204030204" pitchFamily="34" charset="0"/>
              </a:rPr>
              <a:t>Левое предплечье – </a:t>
            </a:r>
            <a:r>
              <a:rPr lang="ru-RU" sz="2600" b="1" dirty="0">
                <a:latin typeface="Calibri" panose="020F0502020204030204" pitchFamily="34" charset="0"/>
              </a:rPr>
              <a:t>проба с АТР - результат отрицательный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latin typeface="Calibri" panose="020F0502020204030204" pitchFamily="34" charset="0"/>
              </a:rPr>
              <a:t>Заключение: </a:t>
            </a:r>
            <a:r>
              <a:rPr lang="ru-RU" sz="2600" b="1" dirty="0" err="1">
                <a:latin typeface="Calibri" panose="020F0502020204030204" pitchFamily="34" charset="0"/>
              </a:rPr>
              <a:t>поствакцинальная</a:t>
            </a:r>
            <a:r>
              <a:rPr lang="ru-RU" sz="2600" b="1" dirty="0">
                <a:latin typeface="Calibri" panose="020F0502020204030204" pitchFamily="34" charset="0"/>
              </a:rPr>
              <a:t> аллергия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71304" y="209501"/>
            <a:ext cx="9595263" cy="71677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Когда предпочтительно проведение тестов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in-vitro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5044" y="921310"/>
            <a:ext cx="10343407" cy="5782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lang="ru-RU" sz="2000" b="1" dirty="0">
                <a:latin typeface="Calibri" pitchFamily="34" charset="0"/>
              </a:rPr>
              <a:t>Наличие противопоказаний к кожным тестам: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Острые инфекционные или обострение хронических заболеваний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Кожные аллергические заболевания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Эпилепсия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Непереносимость </a:t>
            </a: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Отказ родителей от кожных проб: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Тесты «</a:t>
            </a:r>
            <a:r>
              <a:rPr lang="ru-RU" sz="2000" dirty="0" err="1">
                <a:latin typeface="Calibri" pitchFamily="34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itchFamily="34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Calibri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Calibri" pitchFamily="34" charset="0"/>
              </a:rPr>
              <a:t> родители могут выбрать по желанию вместо других способов диагностики</a:t>
            </a: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Наличие заболеваний, приводящих к </a:t>
            </a:r>
            <a:r>
              <a:rPr lang="ru-RU" sz="2000" b="1" dirty="0" err="1">
                <a:latin typeface="Calibri" pitchFamily="34" charset="0"/>
              </a:rPr>
              <a:t>иммуносупрессии</a:t>
            </a:r>
            <a:r>
              <a:rPr lang="ru-RU" sz="2000" b="1" dirty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ВИЧ – инфекция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Сахарный диабет 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Онкозаболевания</a:t>
            </a:r>
            <a:endParaRPr lang="ru-RU" sz="20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Реципиенты трансплантата </a:t>
            </a:r>
          </a:p>
          <a:p>
            <a:pPr>
              <a:buFontTx/>
              <a:buChar char="-"/>
            </a:pPr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Пациенты, принимающие </a:t>
            </a:r>
            <a:r>
              <a:rPr lang="ru-RU" sz="2000" b="1" dirty="0" err="1">
                <a:latin typeface="Calibri" pitchFamily="34" charset="0"/>
              </a:rPr>
              <a:t>иммуносупрессивную</a:t>
            </a:r>
            <a:r>
              <a:rPr lang="ru-RU" sz="2000" b="1" dirty="0">
                <a:latin typeface="Calibri" pitchFamily="34" charset="0"/>
              </a:rPr>
              <a:t> терапию: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Кортикостероиды 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Генно-инженерные биологические препараты </a:t>
            </a:r>
          </a:p>
          <a:p>
            <a:pPr>
              <a:buFontTx/>
              <a:buChar char="-"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Цитостатики</a:t>
            </a:r>
            <a:r>
              <a:rPr lang="ru-RU" sz="2000" dirty="0">
                <a:latin typeface="Calibri" pitchFamily="34" charset="0"/>
              </a:rPr>
              <a:t> и др.</a:t>
            </a: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99" y="4642392"/>
            <a:ext cx="2516406" cy="18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94" y="995085"/>
            <a:ext cx="2678057" cy="17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17B2-6655-4388-A759-F7D85B78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0" y="178130"/>
            <a:ext cx="10515600" cy="41864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T-SPOT.TB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ТиграТест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ТВ)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8779" y="1213791"/>
            <a:ext cx="5973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Calibri" pitchFamily="34" charset="0"/>
                <a:cs typeface="Times New Roman" panose="02020603050405020304" pitchFamily="18" charset="0"/>
              </a:rPr>
              <a:t>«Т» </a:t>
            </a:r>
            <a:r>
              <a:rPr lang="ru-RU" sz="2000" dirty="0">
                <a:latin typeface="Calibri" pitchFamily="34" charset="0"/>
                <a:cs typeface="Times New Roman" panose="02020603050405020304" pitchFamily="18" charset="0"/>
              </a:rPr>
              <a:t>означает Т-лимфоциты, на основании реакции которых проводится сам анализ</a:t>
            </a:r>
          </a:p>
          <a:p>
            <a:pPr fontAlgn="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Calibri" pitchFamily="34" charset="0"/>
                <a:cs typeface="Times New Roman" panose="02020603050405020304" pitchFamily="18" charset="0"/>
              </a:rPr>
              <a:t>«SPOT» </a:t>
            </a:r>
            <a:r>
              <a:rPr lang="ru-RU" sz="2000" dirty="0">
                <a:latin typeface="Calibri" pitchFamily="34" charset="0"/>
                <a:cs typeface="Times New Roman" panose="02020603050405020304" pitchFamily="18" charset="0"/>
              </a:rPr>
              <a:t>переводится как «пятно» - оно образуется во время реакции, если обнаружена инфекция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6074" y="3060473"/>
            <a:ext cx="64166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ru-RU" sz="1900" dirty="0">
                <a:latin typeface="Calibri" pitchFamily="34" charset="0"/>
                <a:cs typeface="Times New Roman" panose="02020603050405020304" pitchFamily="18" charset="0"/>
              </a:rPr>
              <a:t>Венозную кровь, взятую для анализа, соответствующим образом подготавливают, а потом добавляют в неё антигены </a:t>
            </a:r>
            <a:r>
              <a:rPr lang="ru-RU" sz="1900" b="1" dirty="0">
                <a:latin typeface="Calibri" pitchFamily="34" charset="0"/>
                <a:cs typeface="Times New Roman" panose="02020603050405020304" pitchFamily="18" charset="0"/>
              </a:rPr>
              <a:t>CFP-10 и ESAT-6</a:t>
            </a:r>
            <a:r>
              <a:rPr lang="ru-RU" sz="1900" dirty="0">
                <a:latin typeface="Calibri" pitchFamily="34" charset="0"/>
                <a:cs typeface="Times New Roman" panose="02020603050405020304" pitchFamily="18" charset="0"/>
              </a:rPr>
              <a:t>, являющиеся специфическими именно для МБТ</a:t>
            </a:r>
          </a:p>
          <a:p>
            <a:pPr fontAlgn="t">
              <a:defRPr/>
            </a:pPr>
            <a:r>
              <a:rPr lang="ru-RU" sz="1900" dirty="0">
                <a:latin typeface="Calibri" pitchFamily="34" charset="0"/>
                <a:cs typeface="Times New Roman" panose="02020603050405020304" pitchFamily="18" charset="0"/>
              </a:rPr>
              <a:t>Если проба крови содержит Т-лимфоциты, уже знакомые с этими антигенами, начинается иммунная реакция Возникающие в её результате иммунные комплексы (антитела, связанные с антигенами) образуют пятна (споты), хорошо различимые в микроскоп</a:t>
            </a:r>
          </a:p>
          <a:p>
            <a:pPr fontAlgn="t">
              <a:defRPr/>
            </a:pPr>
            <a:r>
              <a:rPr lang="ru-RU" sz="1900" dirty="0">
                <a:latin typeface="Calibri" pitchFamily="34" charset="0"/>
                <a:cs typeface="Times New Roman" panose="02020603050405020304" pitchFamily="18" charset="0"/>
              </a:rPr>
              <a:t>Наличие значимого количества таких спотов в образце позволяет сделать вывод об инфицированности туберкулёзной инфекцией («+» результат)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8344" y="831274"/>
            <a:ext cx="395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Интерпретация результатов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79574" y="1340693"/>
            <a:ext cx="49124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Calibri" pitchFamily="34" charset="0"/>
              </a:rPr>
              <a:t>отрицательный</a:t>
            </a:r>
            <a:r>
              <a:rPr lang="ru-RU" dirty="0">
                <a:latin typeface="Calibri" pitchFamily="34" charset="0"/>
              </a:rPr>
              <a:t> – от 0 до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пограничный (сомнительный) </a:t>
            </a:r>
            <a:r>
              <a:rPr lang="ru-RU" dirty="0">
                <a:latin typeface="Calibri" pitchFamily="34" charset="0"/>
              </a:rPr>
              <a:t>– от 5 до 7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положительный – 8 и </a:t>
            </a:r>
            <a:r>
              <a:rPr lang="en-US" b="1" dirty="0">
                <a:latin typeface="Calibri" pitchFamily="34" charset="0"/>
              </a:rPr>
              <a:t>&gt;</a:t>
            </a:r>
            <a:endParaRPr lang="ru-RU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Calibri" pitchFamily="34" charset="0"/>
              </a:rPr>
              <a:t>неопределенный +/- ?  – как недостоверный при недостаточной функциональной активности Т-лимфоцитов, требует повторного проведения исследования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716" t="29089" r="34861" b="27806"/>
          <a:stretch>
            <a:fillRect/>
          </a:stretch>
        </p:blipFill>
        <p:spPr bwMode="auto">
          <a:xfrm>
            <a:off x="8087097" y="3497284"/>
            <a:ext cx="3075712" cy="31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275615" y="855022"/>
            <a:ext cx="4754089" cy="25531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9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>
            <a:extLst>
              <a:ext uri="{FF2B5EF4-FFF2-40B4-BE49-F238E27FC236}">
                <a16:creationId xmlns:a16="http://schemas.microsoft.com/office/drawing/2014/main" id="{ACB14661-120A-1DFD-1528-3F70B46AF9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3821" y="557048"/>
            <a:ext cx="7903935" cy="5831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dirty="0"/>
              <a:t>	</a:t>
            </a:r>
            <a:r>
              <a:rPr lang="ru-RU" altLang="ru-RU" sz="2800" b="1" dirty="0">
                <a:solidFill>
                  <a:srgbClr val="002060"/>
                </a:solidFill>
                <a:latin typeface="Calibri" pitchFamily="34" charset="0"/>
              </a:rPr>
              <a:t>Плюсы T-SPOT.ТВ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очень низкий уровень ложно-негативных результатов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  (чувствительность ~95%)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высокая надежность обнаружения инфицированных пациентов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нет противопоказаний к применению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не чувствителен к БЖЦ-вакцине и нетуберкулезным микобактериям</a:t>
            </a:r>
          </a:p>
          <a:p>
            <a:pPr marL="0" indent="0">
              <a:buNone/>
            </a:pPr>
            <a:r>
              <a:rPr lang="ru-RU" altLang="ru-RU" sz="2400" b="1" dirty="0">
                <a:latin typeface="Calibri" pitchFamily="34" charset="0"/>
              </a:rPr>
              <a:t>	</a:t>
            </a:r>
            <a:r>
              <a:rPr lang="ru-RU" altLang="ru-RU" sz="2800" b="1" dirty="0">
                <a:solidFill>
                  <a:srgbClr val="002060"/>
                </a:solidFill>
                <a:latin typeface="Calibri" pitchFamily="34" charset="0"/>
              </a:rPr>
              <a:t>Минусы T-SPOT.ТВ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тест не позволяет различить ЛТИ и активный туберкулез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- иммунологические тесты </a:t>
            </a:r>
            <a:r>
              <a:rPr lang="ru-RU" altLang="ru-RU" sz="2000" dirty="0" err="1">
                <a:solidFill>
                  <a:schemeClr val="tx1"/>
                </a:solidFill>
                <a:latin typeface="Calibri" pitchFamily="34" charset="0"/>
              </a:rPr>
              <a:t>in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Calibri" pitchFamily="34" charset="0"/>
              </a:rPr>
              <a:t>vitro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ru-RU" altLang="ru-RU" sz="2000" dirty="0" err="1">
                <a:solidFill>
                  <a:schemeClr val="tx1"/>
                </a:solidFill>
                <a:latin typeface="Calibri" pitchFamily="34" charset="0"/>
              </a:rPr>
              <a:t>T-Spot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Calibri" pitchFamily="34" charset="0"/>
              </a:rPr>
              <a:t>Quantiferon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) проводятся как альтернативные методы, они не входят в программу государственных гарантий по организации бесплатной медицинской помощи гражданам и проводятся на платной основе</a:t>
            </a:r>
          </a:p>
          <a:p>
            <a:pPr marL="0" indent="0">
              <a:buNone/>
            </a:pPr>
            <a:endParaRPr lang="ru-RU" altLang="ru-RU" sz="28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3104" t="14908" b="15228"/>
          <a:stretch>
            <a:fillRect/>
          </a:stretch>
        </p:blipFill>
        <p:spPr bwMode="auto">
          <a:xfrm>
            <a:off x="9203377" y="724766"/>
            <a:ext cx="2576946" cy="2071874"/>
          </a:xfrm>
          <a:prstGeom prst="rect">
            <a:avLst/>
          </a:prstGeom>
          <a:noFill/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506642B-0ED0-56D7-080F-F630FAB1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62" y="4980431"/>
            <a:ext cx="2852532" cy="18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17B2-6655-4388-A759-F7D85B78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66255"/>
            <a:ext cx="10515600" cy="41864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err="1">
                <a:solidFill>
                  <a:srgbClr val="002060"/>
                </a:solidFill>
                <a:latin typeface="Calibri" pitchFamily="34" charset="0"/>
              </a:rPr>
              <a:t>Квантифероновый</a:t>
            </a: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</a:rPr>
              <a:t> тест </a:t>
            </a:r>
            <a:r>
              <a:rPr lang="en-US" altLang="ru-RU" sz="3200" b="1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altLang="ru-RU" sz="3200" b="1" dirty="0" err="1">
                <a:solidFill>
                  <a:srgbClr val="002060"/>
                </a:solidFill>
                <a:latin typeface="Calibri" pitchFamily="34" charset="0"/>
              </a:rPr>
              <a:t>QuantiFERON</a:t>
            </a:r>
            <a:r>
              <a:rPr lang="en-US" altLang="ru-RU" sz="3200" b="1" dirty="0">
                <a:solidFill>
                  <a:srgbClr val="002060"/>
                </a:solidFill>
                <a:latin typeface="Calibri" pitchFamily="34" charset="0"/>
              </a:rPr>
              <a:t>®-</a:t>
            </a: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</a:rPr>
              <a:t>ТВ </a:t>
            </a:r>
            <a:r>
              <a:rPr lang="en-US" altLang="ru-RU" sz="3200" b="1" dirty="0">
                <a:solidFill>
                  <a:srgbClr val="002060"/>
                </a:solidFill>
                <a:latin typeface="Calibri" pitchFamily="34" charset="0"/>
              </a:rPr>
              <a:t>Gold)</a:t>
            </a: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br>
              <a:rPr lang="ru-RU" altLang="ru-RU" sz="32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TB-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Feron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IGRA</a:t>
            </a:r>
            <a:r>
              <a:rPr lang="en-US" altLang="ru-RU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3575" y="1397928"/>
            <a:ext cx="57872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ru-RU" sz="2000" dirty="0">
                <a:latin typeface="Calibri" pitchFamily="34" charset="0"/>
              </a:rPr>
              <a:t>В пробу крови пациента добавляют специфические антигены — белки, характерные для микобактерий туберкулёза (например, ESAT-6, CFP-10, TB 7.7)</a:t>
            </a:r>
          </a:p>
          <a:p>
            <a:pPr fontAlgn="t">
              <a:defRPr/>
            </a:pPr>
            <a:r>
              <a:rPr lang="ru-RU" sz="2000" dirty="0">
                <a:latin typeface="Calibri" pitchFamily="34" charset="0"/>
              </a:rPr>
              <a:t>Если человек инфицирован, иммунные клетки </a:t>
            </a:r>
          </a:p>
          <a:p>
            <a:pPr fontAlgn="t">
              <a:defRPr/>
            </a:pPr>
            <a:r>
              <a:rPr lang="ru-RU" sz="2000" dirty="0">
                <a:latin typeface="Calibri" pitchFamily="34" charset="0"/>
              </a:rPr>
              <a:t>(Т-лимфоциты) распознают эти антигены и высвобождают гамма-интерферон (</a:t>
            </a:r>
            <a:r>
              <a:rPr lang="ru-RU" sz="2000" dirty="0" err="1">
                <a:latin typeface="Calibri" pitchFamily="34" charset="0"/>
              </a:rPr>
              <a:t>IFN-γ</a:t>
            </a:r>
            <a:r>
              <a:rPr lang="ru-RU" sz="2000" dirty="0">
                <a:latin typeface="Calibri" pitchFamily="34" charset="0"/>
              </a:rPr>
              <a:t>) </a:t>
            </a:r>
          </a:p>
          <a:p>
            <a:pPr fontAlgn="t">
              <a:defRPr/>
            </a:pPr>
            <a:r>
              <a:rPr lang="ru-RU" sz="2000" dirty="0">
                <a:latin typeface="Calibri" pitchFamily="34" charset="0"/>
              </a:rPr>
              <a:t>Измерение концентрации </a:t>
            </a:r>
            <a:r>
              <a:rPr lang="ru-RU" sz="2000" dirty="0" err="1">
                <a:latin typeface="Calibri" pitchFamily="34" charset="0"/>
              </a:rPr>
              <a:t>гамма-интерферона</a:t>
            </a:r>
            <a:r>
              <a:rPr lang="ru-RU" sz="2000" dirty="0">
                <a:latin typeface="Calibri" pitchFamily="34" charset="0"/>
              </a:rPr>
              <a:t> в плазме крови после стимуляции специфическими антигенами позволяет сделать вывод об инфицировании пациента</a:t>
            </a:r>
            <a:endParaRPr lang="ru-RU" sz="19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8339" y="1306287"/>
            <a:ext cx="395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Интерпретация результатов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79574" y="1780080"/>
            <a:ext cx="4912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Calibri" pitchFamily="34" charset="0"/>
              </a:rPr>
              <a:t>сомнительный </a:t>
            </a:r>
            <a:r>
              <a:rPr lang="ru-RU" dirty="0">
                <a:latin typeface="Calibri" pitchFamily="34" charset="0"/>
              </a:rPr>
              <a:t>– такого результата нет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положительный – </a:t>
            </a:r>
            <a:r>
              <a:rPr lang="en-US" b="1" dirty="0"/>
              <a:t>&gt;</a:t>
            </a:r>
            <a:r>
              <a:rPr lang="ru-RU" b="1" dirty="0"/>
              <a:t> 0,35 МЕ в 1 мл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7906" y="1306285"/>
            <a:ext cx="4754089" cy="1223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11189" t="32164" r="42261" b="33333"/>
          <a:stretch>
            <a:fillRect/>
          </a:stretch>
        </p:blipFill>
        <p:spPr bwMode="auto">
          <a:xfrm>
            <a:off x="7113319" y="2897578"/>
            <a:ext cx="4806490" cy="285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133A17A2-7DA9-766B-2EA7-48B0EC3C0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20" y="4906096"/>
            <a:ext cx="2789238" cy="160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9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456213" y="310581"/>
            <a:ext cx="8229600" cy="86868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</a:rPr>
              <a:t>                             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Отличия тестов  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270223" y="1341438"/>
            <a:ext cx="320337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</a:rPr>
              <a:t>Кожные тесты 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</a:rPr>
              <a:t>(проба Манту, проба с АТР)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722159" y="1341438"/>
            <a:ext cx="378494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ELISA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</a:rPr>
              <a:t>QuantiFeron</a:t>
            </a:r>
            <a:r>
              <a:rPr lang="en-US" sz="2000" b="1" dirty="0">
                <a:latin typeface="Calibri" panose="020F0502020204030204" pitchFamily="34" charset="0"/>
              </a:rPr>
              <a:t>, TB-</a:t>
            </a:r>
            <a:r>
              <a:rPr lang="en-US" sz="2000" b="1" dirty="0" err="1">
                <a:latin typeface="Calibri" panose="020F0502020204030204" pitchFamily="34" charset="0"/>
              </a:rPr>
              <a:t>Feron</a:t>
            </a:r>
            <a:r>
              <a:rPr lang="en-US" sz="2000" b="1" dirty="0">
                <a:latin typeface="Calibri" panose="020F0502020204030204" pitchFamily="34" charset="0"/>
              </a:rPr>
              <a:t>, </a:t>
            </a:r>
            <a:r>
              <a:rPr lang="ru-RU" sz="2000" b="1" dirty="0">
                <a:latin typeface="Calibri" panose="020F0502020204030204" pitchFamily="34" charset="0"/>
              </a:rPr>
              <a:t>ИГРА-ТБ)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8976982" y="1341438"/>
            <a:ext cx="283019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ELISPOT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</a:rPr>
              <a:t>T.Spot.TB</a:t>
            </a:r>
            <a:r>
              <a:rPr lang="ru-RU" sz="2000" b="1" dirty="0">
                <a:latin typeface="Calibri" panose="020F0502020204030204" pitchFamily="34" charset="0"/>
              </a:rPr>
              <a:t>, </a:t>
            </a:r>
            <a:r>
              <a:rPr lang="ru-RU" sz="2000" b="1" dirty="0" err="1">
                <a:latin typeface="Calibri" panose="020F0502020204030204" pitchFamily="34" charset="0"/>
              </a:rPr>
              <a:t>ТиграТест</a:t>
            </a:r>
            <a:r>
              <a:rPr lang="ru-RU" sz="2000" b="1" dirty="0">
                <a:latin typeface="Calibri" panose="020F0502020204030204" pitchFamily="34" charset="0"/>
              </a:rPr>
              <a:t> ТВ)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409768" y="4611231"/>
            <a:ext cx="2924285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Измеряют размер папулы для определения иммунного ответа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 vivo </a:t>
            </a:r>
            <a:r>
              <a:rPr lang="ru-RU" dirty="0">
                <a:latin typeface="Calibri" panose="020F0502020204030204" pitchFamily="34" charset="0"/>
              </a:rPr>
              <a:t>реакция на антигены туберкулеза 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722159" y="4611231"/>
            <a:ext cx="3573518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Используется стандартная кривая количественной оценки продукции ИФН-гамма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 vitro</a:t>
            </a:r>
            <a:r>
              <a:rPr lang="ru-RU" dirty="0">
                <a:latin typeface="Calibri" panose="020F0502020204030204" pitchFamily="34" charset="0"/>
              </a:rPr>
              <a:t> анализ определяет МБТ- специфичный Т-клеточный ответ 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8507106" y="4611231"/>
            <a:ext cx="389632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Подсчитывается количество Т- клеток, продуцирующих ИФН-гамма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 vitro</a:t>
            </a:r>
            <a:r>
              <a:rPr lang="ru-RU" dirty="0">
                <a:latin typeface="Calibri" panose="020F0502020204030204" pitchFamily="34" charset="0"/>
              </a:rPr>
              <a:t> анализ определяет МБТ- специфичный Т-клеточный ответ</a:t>
            </a: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839" y="2293920"/>
            <a:ext cx="2897614" cy="195903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740" y="2293920"/>
            <a:ext cx="2687783" cy="20160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1026" y="2211500"/>
            <a:ext cx="2646154" cy="2180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213" y="1269488"/>
            <a:ext cx="983913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Calibri" panose="020F0502020204030204" pitchFamily="34" charset="0"/>
              </a:rPr>
              <a:t>ВОЗ, 2023 г. 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инфицировано около 9 млн детей и подростков</a:t>
            </a:r>
          </a:p>
          <a:p>
            <a:pPr marL="0" indent="0">
              <a:buNone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зарегистрировано примерно 1,1 миллиона новых  </a:t>
            </a:r>
          </a:p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случаев туберкулеза у детей </a:t>
            </a:r>
          </a:p>
          <a:p>
            <a:pPr marL="0" indent="0">
              <a:buNone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около 170 тыс. детей умерли от туберкулеза</a:t>
            </a:r>
          </a:p>
          <a:p>
            <a:pPr marL="0" indent="0">
              <a:buNone/>
            </a:pPr>
            <a:endParaRPr lang="ru-RU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388" y="236913"/>
            <a:ext cx="1461147" cy="20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860331" y="274637"/>
            <a:ext cx="9862463" cy="77039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Сравнительная таблица скрининговых методов диагностики туберкулеза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18722"/>
              </p:ext>
            </p:extLst>
          </p:nvPr>
        </p:nvGraphicFramePr>
        <p:xfrm>
          <a:off x="1860331" y="1418242"/>
          <a:ext cx="10005850" cy="514021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0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338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Реакция Манту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 2 ТЕ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Диаскинтест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Квантифероновый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тест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SPOT TB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ТиграТест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ТВ)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Метод исследования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кожный тест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кожный тест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анализ крови из вены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анализ крови из вены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Побочные реакции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возможны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возможны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r>
                        <a:rPr lang="ru-RU" sz="1600" baseline="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результата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субъективная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субъективная</a:t>
                      </a:r>
                      <a:endParaRPr lang="ru-RU" sz="160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объективная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объективная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8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Ложноположительный результат после БЦЖ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часто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отсутствует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отсутствует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600" baseline="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при беременности 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запрещено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запрещено</a:t>
                      </a:r>
                      <a:endParaRPr lang="ru-RU" sz="160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разрешено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разрешено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в поликлинике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бесплатно в поликлинике 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4500-8500 </a:t>
                      </a:r>
                      <a:r>
                        <a:rPr lang="ru-RU" sz="1600" dirty="0" err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4500-8500 </a:t>
                      </a:r>
                      <a:r>
                        <a:rPr lang="ru-RU" sz="1600" dirty="0" err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руб</a:t>
                      </a:r>
                      <a:endParaRPr lang="ru-RU" sz="16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207895" y="74296"/>
            <a:ext cx="8229600" cy="546735"/>
          </a:xfrm>
        </p:spPr>
        <p:txBody>
          <a:bodyPr/>
          <a:lstStyle/>
          <a:p>
            <a:pPr eaLnBrk="1" hangingPunct="1"/>
            <a:r>
              <a:rPr lang="ru-RU" sz="2400" dirty="0">
                <a:latin typeface="Times New Roman" panose="02020603050405020304" pitchFamily="18" charset="0"/>
              </a:rPr>
              <a:t>                           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Сравнительная таблица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IGRA-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тестов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161165"/>
              </p:ext>
            </p:extLst>
          </p:nvPr>
        </p:nvGraphicFramePr>
        <p:xfrm>
          <a:off x="1964341" y="736646"/>
          <a:ext cx="9517115" cy="57990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7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Диагностический тест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T-SPOT TB</a:t>
                      </a:r>
                      <a:r>
                        <a:rPr kumimoji="0" lang="uk-UA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uk-UA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ТиграТест</a:t>
                      </a:r>
                      <a:r>
                        <a:rPr kumimoji="0" lang="uk-UA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ТВ)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Квантиферонов</a:t>
                      </a:r>
                      <a:r>
                        <a:rPr kumimoji="0" lang="ru-RU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тест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исследования основана на стимуляции Т-клеток пептидами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ESAT-6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SFP-10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антигенов МБТ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ELISPOT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ИФА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результата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Определяется количество сенсибилизированных Т-лимфоцитов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выделяющих интерферон – гамма на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ESAT-6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SFP-10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антигены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Определяется сам интерферон-гамма из сенсибилизированных Т-лимфоцитов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стимуляцию пептидными антигенами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ESAT-6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SFP-10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Стандартизация по количеству лимфоцитов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Дифференциация между латентной и активной стадией туберкулеза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Точность при иммуносупрессии (в т.ч ВИЧ)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Высокая, но могут быть ложноотрицательные результаты при выраженном снижении лимфоцитов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Материал для исследования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Венозная кровь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Венозная кровь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исследованию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требуется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требуется 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31918" y="506833"/>
            <a:ext cx="10248404" cy="7198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и методические основы применения тестов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168959" y="1679212"/>
            <a:ext cx="10801368" cy="4549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lang="ru-RU" sz="2000" dirty="0">
                <a:latin typeface="Calibri" pitchFamily="34" charset="0"/>
              </a:rPr>
              <a:t>1. Федеральный закон от 21.11.2011 года № 323-ФЗ «Об основах охраны здоровья граждан в РФ» 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2.  Приказ МЗ РФ 11 апреля 2025 года </a:t>
            </a:r>
            <a:r>
              <a:rPr lang="en-US" sz="2000" dirty="0">
                <a:latin typeface="Calibri" pitchFamily="34" charset="0"/>
                <a:cs typeface="Calibri" panose="020F0502020204030204" pitchFamily="34" charset="0"/>
              </a:rPr>
              <a:t>N 190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н  «Об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утверждении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порядка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и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сроков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проведения</a:t>
            </a:r>
            <a:endParaRPr lang="uk-UA" sz="20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   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профилактических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медицинских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осмотров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граждан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в </a:t>
            </a:r>
            <a:r>
              <a:rPr lang="uk-UA" sz="2000" dirty="0" err="1">
                <a:latin typeface="Calibri" pitchFamily="34" charset="0"/>
                <a:cs typeface="Calibri" panose="020F0502020204030204" pitchFamily="34" charset="0"/>
              </a:rPr>
              <a:t>целях</a:t>
            </a:r>
            <a:r>
              <a:rPr lang="uk-UA" sz="2000" dirty="0">
                <a:latin typeface="Calibri" pitchFamily="34" charset="0"/>
                <a:cs typeface="Calibri" panose="020F0502020204030204" pitchFamily="34" charset="0"/>
              </a:rPr>
              <a:t> в</a:t>
            </a:r>
            <a:r>
              <a:rPr lang="ru-RU" sz="2000" dirty="0" err="1">
                <a:latin typeface="Calibri" pitchFamily="34" charset="0"/>
                <a:cs typeface="Calibri" panose="020F0502020204030204" pitchFamily="34" charset="0"/>
              </a:rPr>
              <a:t>ыявления</a:t>
            </a: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туберкулеза»</a:t>
            </a:r>
          </a:p>
          <a:p>
            <a:endParaRPr lang="ru-RU" sz="20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3. Постановление Главного государственного санитарного врача РФ от 28.01.2021 </a:t>
            </a:r>
            <a:r>
              <a:rPr lang="en-US" sz="2000" dirty="0">
                <a:latin typeface="Calibri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4 «Об  </a:t>
            </a: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    утверждении санитарных правил и норм </a:t>
            </a:r>
            <a:r>
              <a:rPr lang="ru-RU" sz="2000" dirty="0" err="1">
                <a:latin typeface="Calibri" pitchFamily="34" charset="0"/>
                <a:cs typeface="Calibri" panose="020F0502020204030204" pitchFamily="34" charset="0"/>
              </a:rPr>
              <a:t>СанПин</a:t>
            </a: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3.3686-21, раздел</a:t>
            </a:r>
            <a:r>
              <a:rPr lang="en-US" sz="2000" dirty="0">
                <a:latin typeface="Calibri" pitchFamily="34" charset="0"/>
                <a:cs typeface="Calibri" panose="020F0502020204030204" pitchFamily="34" charset="0"/>
              </a:rPr>
              <a:t> VIII</a:t>
            </a: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Профилактика    </a:t>
            </a: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    туберкулеза: </a:t>
            </a:r>
            <a:r>
              <a:rPr lang="ru-RU" sz="2000" dirty="0" err="1">
                <a:latin typeface="Calibri" pitchFamily="34" charset="0"/>
                <a:cs typeface="Calibri" panose="020F0502020204030204" pitchFamily="34" charset="0"/>
              </a:rPr>
              <a:t>п</a:t>
            </a:r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817</a:t>
            </a:r>
          </a:p>
          <a:p>
            <a:endParaRPr lang="ru-RU" sz="20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4. Клинические рекомендации «Туберкулез у детей» 2024 год, раздел 2.5. Иные диагностические</a:t>
            </a: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     исследования, подраздел 2.5.1 Иммунодиагностика</a:t>
            </a:r>
          </a:p>
          <a:p>
            <a:endParaRPr lang="ru-RU" sz="20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itchFamily="34" charset="0"/>
                <a:cs typeface="Calibri" panose="020F0502020204030204" pitchFamily="34" charset="0"/>
              </a:rPr>
              <a:t>5. Клинические рекомендации «Латентная туберкулезная инфекция», 2024 год, РОФ</a:t>
            </a:r>
          </a:p>
          <a:p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</a:br>
            <a:endParaRPr lang="ru-RU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82555" y="274638"/>
            <a:ext cx="11551297" cy="681326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                       </a:t>
            </a: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Отбор детей для консультации в ПТС</a:t>
            </a:r>
            <a:endParaRPr lang="ru-RU" alt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80" y="1233054"/>
            <a:ext cx="11737908" cy="507626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АТР+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ВИЧ-и лица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даже, если АТР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</a:rPr>
              <a:t>отр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. КТ- норма но есть кашель, Т, потливость, отмечается снижение веса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Лица с хр. заболеваниями, с подозрением на ТБ или при отсутствии эффекта от повторных курсов лечения основного заболевания 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Лица с заболеваниями ОД  при отсутствии эффекта от АБПШСД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Правила направления детей в ПТС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Дети, нуждающиеся в консультации фтизиатра, направляются в противотуберкулезное учреждение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не позднее шести дней после проведения иммунодиагностики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В направлении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указывают даты и кратность прививок БЦЖ,   результаты всех ранее проведенных иммунологических проб, Р-грамму ОГК (или КТ ОГК), а также данные клинико-лабораторных исследований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8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31918" y="314482"/>
            <a:ext cx="10248404" cy="7198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Клинический случай 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168959" y="1679212"/>
            <a:ext cx="10801368" cy="4549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</a:br>
            <a:endParaRPr lang="ru-RU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2535" y="1249280"/>
            <a:ext cx="110638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Times New Roman" panose="02020603050405020304" pitchFamily="18" charset="0"/>
              </a:rPr>
              <a:t>Пациент М., 01.11.2020 г.р.</a:t>
            </a:r>
          </a:p>
          <a:p>
            <a:endParaRPr lang="ru-RU" b="1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Направлен в ГПТД г. Макеевки из ГБ № 3 с данными Р. Манту от 07.11.25 – папула -18 мм с везикулой</a:t>
            </a:r>
          </a:p>
          <a:p>
            <a:endParaRPr lang="ru-RU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itchFamily="34" charset="0"/>
                <a:cs typeface="Times New Roman" panose="02020603050405020304" pitchFamily="18" charset="0"/>
              </a:rPr>
              <a:t>Объективно: </a:t>
            </a: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Жалоб нет. Дыхание везикулярное, хрипов нет. Кожные покровы чистые, л/узлы не увеличены, стул в норме. БЦЖ – рубец 6 мм. Со слов мамы, ребенок склонен к аллергии</a:t>
            </a:r>
          </a:p>
          <a:p>
            <a:endParaRPr lang="ru-RU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Calibri" pitchFamily="34" charset="0"/>
                <a:cs typeface="Times New Roman" panose="02020603050405020304" pitchFamily="18" charset="0"/>
              </a:rPr>
              <a:t>Данные  пробы Манту:</a:t>
            </a: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Р. Манту от 17.08.21 – отрицательная</a:t>
            </a: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Р. Манту в 2022 году – не проводили</a:t>
            </a:r>
            <a:endParaRPr lang="ru-RU" b="1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Р. Манту от 27.11.23 – отрицательная</a:t>
            </a: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Р. Манту в 2024 году – не проводили</a:t>
            </a:r>
          </a:p>
          <a:p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Р. Манту от 07.11.25 – папула -18 мм с везикулой</a:t>
            </a:r>
            <a:endParaRPr lang="ru-RU" b="1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itchFamily="34" charset="0"/>
                <a:cs typeface="Times New Roman" panose="02020603050405020304" pitchFamily="18" charset="0"/>
              </a:rPr>
              <a:t>Лабораторные методы: </a:t>
            </a: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ОАК и ОАМ – в пределах нормы</a:t>
            </a:r>
          </a:p>
          <a:p>
            <a:endParaRPr lang="ru-RU" b="1" dirty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itchFamily="34" charset="0"/>
                <a:cs typeface="Times New Roman" panose="02020603050405020304" pitchFamily="18" charset="0"/>
              </a:rPr>
              <a:t>Инструментальные методы: </a:t>
            </a:r>
            <a:r>
              <a:rPr lang="ru-RU" dirty="0" err="1">
                <a:latin typeface="Calibri" pitchFamily="34" charset="0"/>
                <a:cs typeface="Times New Roman" panose="02020603050405020304" pitchFamily="18" charset="0"/>
              </a:rPr>
              <a:t>Ро</a:t>
            </a: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-ОГК от 14.11.25 – 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легочные поля без очаговых и инфильтративных теней</a:t>
            </a:r>
          </a:p>
          <a:p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Корни структурны, не расширены. Синусы свободны. Сердце - норма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082" y="905938"/>
            <a:ext cx="5293801" cy="5937523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Консультирован  в РКТБ 11.25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Рекомендовано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Диаскинтест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 на фоне антигистаминных препаратов и гипоаллергенной диеты или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IGRA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-тест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Мама отказалась от проведения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Диаскинтеста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 и выбрала тест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ин-витро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Тест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T-SPOT T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В от 02.12.25 – отрицательный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После проведения теста, повторная консультация РКТБ от 12.25: 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Данных за ЛТИ, за туберкулез органов дыхания не выявлено. Здоров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8" r="2360"/>
          <a:stretch/>
        </p:blipFill>
        <p:spPr bwMode="auto">
          <a:xfrm>
            <a:off x="7010401" y="905938"/>
            <a:ext cx="5013229" cy="402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5357"/>
            <a:ext cx="10515600" cy="81704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n-lt"/>
              </a:rPr>
              <a:t>                                   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351" y="2060419"/>
            <a:ext cx="11418793" cy="5398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Ежегодное проведение скрининга детского населения на туберкулезную инфекцию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ea typeface="Calibri"/>
                <a:cs typeface="Times New Roman"/>
              </a:rPr>
              <a:t>позволяет выявить ее  в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ea typeface="Calibri"/>
                <a:cs typeface="Times New Roman"/>
              </a:rPr>
              <a:t>латентном состоянии 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ea typeface="Calibri"/>
                <a:cs typeface="Times New Roman"/>
              </a:rPr>
              <a:t>и принять соответствующие меры для профилактики развития заболевания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 2024 года в Донецкой Народной Республике всем детям с 8 до 17 лет в рамках скрининга проводится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Диаскинтест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 (проба с АТР), что позволяет провести дифференциальную диагностику между поствакцинальной и постинфекционной аллергией 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При противопоказаниях или отказе родителей от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Диаскинтеста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 имеется возможность проведения тестов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 vitro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IGRA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-тесты отличаются высокой чувствительностью и специфичностью, не имеют противопоказаний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8A6A83-1BB3-46C9-963B-CB3E7EDB171A}"/>
              </a:ext>
            </a:extLst>
          </p:cNvPr>
          <p:cNvSpPr/>
          <p:nvPr/>
        </p:nvSpPr>
        <p:spPr>
          <a:xfrm>
            <a:off x="3048000" y="3047678"/>
            <a:ext cx="6096000" cy="2925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5" name="Picture 6" descr="0_78076_45eacf37_XXXL">
            <a:extLst>
              <a:ext uri="{FF2B5EF4-FFF2-40B4-BE49-F238E27FC236}">
                <a16:creationId xmlns:a16="http://schemas.microsoft.com/office/drawing/2014/main" id="{DDA1DCE3-7FC1-4C0B-B6AF-E04E95F4F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03" y="87897"/>
            <a:ext cx="2216895" cy="16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9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/>
          <a:srcRect l="1229" t="8932" r="2681" b="1655"/>
          <a:stretch/>
        </p:blipFill>
        <p:spPr bwMode="auto">
          <a:xfrm>
            <a:off x="3321269" y="767255"/>
            <a:ext cx="6201104" cy="5770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F18DA-1C8B-4B7D-B7B7-3725746F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590" y="114113"/>
            <a:ext cx="5415148" cy="6531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025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99128EB-E06B-40BB-AC93-4A60FBFB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857825"/>
              </p:ext>
            </p:extLst>
          </p:nvPr>
        </p:nvGraphicFramePr>
        <p:xfrm>
          <a:off x="1656825" y="1319326"/>
          <a:ext cx="9636369" cy="383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380F24-9821-42FF-B928-279B860B26B5}"/>
              </a:ext>
            </a:extLst>
          </p:cNvPr>
          <p:cNvSpPr txBox="1"/>
          <p:nvPr/>
        </p:nvSpPr>
        <p:spPr>
          <a:xfrm>
            <a:off x="1688122" y="534496"/>
            <a:ext cx="1040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Заболеваемость туберкулезом детей 0-17 лет (МЗ ДНР) 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1112F-7A8F-4417-A7EA-1998FB35A163}"/>
              </a:ext>
            </a:extLst>
          </p:cNvPr>
          <p:cNvSpPr txBox="1"/>
          <p:nvPr/>
        </p:nvSpPr>
        <p:spPr>
          <a:xfrm>
            <a:off x="2199285" y="5380335"/>
            <a:ext cx="90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</a:p>
          <a:p>
            <a:r>
              <a:rPr lang="ru-RU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052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CA7283D3-08F0-4366-BBF1-5C6B372F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72" y="264128"/>
            <a:ext cx="8659812" cy="695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                   </a:t>
            </a:r>
            <a:r>
              <a:rPr lang="ru-RU" altLang="ru-RU" sz="4900" b="1" dirty="0">
                <a:solidFill>
                  <a:srgbClr val="002060"/>
                </a:solidFill>
                <a:latin typeface="Calibri" panose="020F0502020204030204" pitchFamily="34" charset="0"/>
              </a:rPr>
              <a:t>Выявление ТБ</a:t>
            </a:r>
            <a:endParaRPr lang="ru-RU" altLang="ru-RU" sz="4900" dirty="0">
              <a:latin typeface="Calibri" panose="020F0502020204030204" pitchFamily="34" charset="0"/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58E27AFB-505D-4AC6-A3E8-816EE70E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09" y="1177925"/>
            <a:ext cx="11000791" cy="568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Выявление больных  ТБ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систематическая, определенным образом организованная и подкрепленная нормативными документами* </a:t>
            </a: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деятельность УЗ, направленная на выделение лиц с подозрением на ТБ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 последующим их обследованием для подтверждения или исключения данного диагноза</a:t>
            </a:r>
            <a:endParaRPr lang="ru-RU" alt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altLang="ru-RU" sz="2000" b="1" dirty="0">
                <a:latin typeface="Calibri" panose="020F0502020204030204" pitchFamily="34" charset="0"/>
              </a:rPr>
              <a:t>   * Закон  «О предупреждении распространения туберкулеза в ДНР»   </a:t>
            </a:r>
            <a:r>
              <a:rPr lang="ru-RU" altLang="ru-RU" sz="2000" dirty="0">
                <a:latin typeface="Calibri" panose="020F0502020204030204" pitchFamily="34" charset="0"/>
              </a:rPr>
              <a:t>от 10.04.2015г</a:t>
            </a:r>
            <a:endParaRPr lang="ru-RU" altLang="ru-RU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altLang="ru-RU" sz="2000" dirty="0">
                <a:latin typeface="Calibri" panose="020F0502020204030204" pitchFamily="34" charset="0"/>
              </a:rPr>
              <a:t>     Постановление Народного Совета ДНР  № 123-П-НС  (с изменениями)</a:t>
            </a:r>
          </a:p>
          <a:p>
            <a:pPr marL="0" indent="0"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           от 17.03.2017 № 162-IНС           от 27.01.2020 № 97-IIНС</a:t>
            </a:r>
          </a:p>
          <a:p>
            <a:pPr marL="0" indent="0"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           от 24.04.2020 № 137-IIНС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Осуществляют мед. работники всех специальностей в УЗ всех типов и уровней и на всех этапах оказания медико-санитарной помощи населению</a:t>
            </a:r>
          </a:p>
          <a:p>
            <a:pPr marL="0" indent="0">
              <a:buNone/>
            </a:pPr>
            <a:r>
              <a:rPr lang="ru-RU" altLang="ru-RU" sz="2400" b="1" i="1" dirty="0">
                <a:latin typeface="Calibri" panose="020F0502020204030204" pitchFamily="34" charset="0"/>
              </a:rPr>
              <a:t>Диагноз ТБ устанавливают  фтизиатры, подтверждают на специальной комиссии в ПТС</a:t>
            </a:r>
          </a:p>
          <a:p>
            <a:pPr marL="0" indent="0">
              <a:buNone/>
            </a:pPr>
            <a:endParaRPr lang="ru-RU" alt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9125D1-F1FC-4030-9462-9A15A96B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63" y="135337"/>
            <a:ext cx="10515600" cy="49329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            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Выявление ЛТИ и  ТБ у детей по срокам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C3F0C63-DE7B-4D40-9352-B7741E3DF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608" y="1143686"/>
            <a:ext cx="7688424" cy="5533053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sz="2000" b="1" dirty="0">
                <a:latin typeface="Calibri" panose="020F0502020204030204" pitchFamily="34" charset="0"/>
              </a:rPr>
              <a:t>Раннее:</a:t>
            </a:r>
          </a:p>
          <a:p>
            <a:pPr>
              <a:buNone/>
              <a:defRPr/>
            </a:pPr>
            <a:r>
              <a:rPr lang="ru-RU" sz="2000" dirty="0">
                <a:latin typeface="Calibri" panose="020F0502020204030204" pitchFamily="34" charset="0"/>
              </a:rPr>
              <a:t>        Дети, подростки -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ЛТИ</a:t>
            </a:r>
          </a:p>
          <a:p>
            <a:pPr>
              <a:buNone/>
              <a:defRPr/>
            </a:pPr>
            <a:r>
              <a:rPr lang="ru-RU" sz="2000" b="1" dirty="0">
                <a:latin typeface="Calibri" panose="020F0502020204030204" pitchFamily="34" charset="0"/>
              </a:rPr>
              <a:t>Своевременное:</a:t>
            </a:r>
            <a:r>
              <a:rPr lang="ru-RU" sz="2000" dirty="0">
                <a:latin typeface="Calibri" panose="020F0502020204030204" pitchFamily="34" charset="0"/>
              </a:rPr>
              <a:t> Неосложненные формы</a:t>
            </a:r>
          </a:p>
          <a:p>
            <a:pPr>
              <a:buNone/>
              <a:defRPr/>
            </a:pPr>
            <a:r>
              <a:rPr lang="ru-RU" sz="2000" dirty="0">
                <a:latin typeface="Calibri" panose="020F0502020204030204" pitchFamily="34" charset="0"/>
              </a:rPr>
              <a:t> первичного ТБ</a:t>
            </a:r>
          </a:p>
          <a:p>
            <a:pPr>
              <a:buNone/>
              <a:defRPr/>
            </a:pPr>
            <a:r>
              <a:rPr lang="ru-RU" altLang="ru-RU" sz="2000" b="1" dirty="0">
                <a:latin typeface="Calibri" panose="020F0502020204030204" pitchFamily="34" charset="0"/>
              </a:rPr>
              <a:t>Несвоевременное: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Случайное обнаружение </a:t>
            </a:r>
            <a:r>
              <a:rPr lang="ru-RU" sz="2000" dirty="0" err="1">
                <a:latin typeface="Calibri" panose="020F0502020204030204" pitchFamily="34" charset="0"/>
              </a:rPr>
              <a:t>кальцинатов</a:t>
            </a:r>
            <a:r>
              <a:rPr lang="ru-RU" sz="2000" dirty="0">
                <a:latin typeface="Calibri" panose="020F0502020204030204" pitchFamily="34" charset="0"/>
              </a:rPr>
              <a:t>  на Р-грамме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Осложненные и распространенные формы первичного, очагового, инфильтративного, диссеминированного ТБ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Значительная давность заболевания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Значительная распространенность ТБ воспаления  </a:t>
            </a:r>
            <a:r>
              <a:rPr lang="en-US" sz="2000" dirty="0">
                <a:latin typeface="Calibri" panose="020F0502020204030204" pitchFamily="34" charset="0"/>
              </a:rPr>
              <a:t>3</a:t>
            </a:r>
            <a:r>
              <a:rPr lang="ru-RU" sz="2000" dirty="0">
                <a:latin typeface="Calibri" panose="020F0502020204030204" pitchFamily="34" charset="0"/>
              </a:rPr>
              <a:t> и </a:t>
            </a:r>
            <a:r>
              <a:rPr lang="en-US" sz="2000" dirty="0">
                <a:latin typeface="Calibri" panose="020F0502020204030204" pitchFamily="34" charset="0"/>
              </a:rPr>
              <a:t>&gt;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ru-RU" sz="2000" dirty="0">
                <a:latin typeface="Calibri" panose="020F0502020204030204" pitchFamily="34" charset="0"/>
              </a:rPr>
              <a:t> легких, </a:t>
            </a:r>
            <a:r>
              <a:rPr lang="ru-RU" sz="2000" dirty="0" err="1">
                <a:latin typeface="Calibri" panose="020F0502020204030204" pitchFamily="34" charset="0"/>
              </a:rPr>
              <a:t>Дестр</a:t>
            </a:r>
            <a:r>
              <a:rPr lang="ru-RU" sz="2000" dirty="0">
                <a:latin typeface="Calibri" panose="020F0502020204030204" pitchFamily="34" charset="0"/>
              </a:rPr>
              <a:t>+, МБТ+ (массивное)</a:t>
            </a:r>
          </a:p>
          <a:p>
            <a:pPr marL="0" indent="0">
              <a:buNone/>
              <a:defRPr/>
            </a:pPr>
            <a:r>
              <a:rPr lang="ru-RU" sz="2000" b="1" dirty="0">
                <a:latin typeface="Calibri" panose="020F0502020204030204" pitchFamily="34" charset="0"/>
              </a:rPr>
              <a:t>Позднее: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ФКТ, хр. ДТБ, эмпиема плевры, острый прогрессирующий деструктивный  процесс и распространенный  ТБ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</a:rPr>
              <a:t>Диагностика ТБ на аутопсии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id="{76A3BEEE-93C8-4834-977C-1B6FEC0BB4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3" y="2633829"/>
            <a:ext cx="2069476" cy="12763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80CE60-B282-4078-B081-19BB08AE5FEF}"/>
              </a:ext>
            </a:extLst>
          </p:cNvPr>
          <p:cNvCxnSpPr>
            <a:cxnSpLocks/>
          </p:cNvCxnSpPr>
          <p:nvPr/>
        </p:nvCxnSpPr>
        <p:spPr>
          <a:xfrm>
            <a:off x="8979240" y="2836506"/>
            <a:ext cx="161690" cy="255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518C87D-7437-45A6-B1BC-1D3F0E929816}"/>
              </a:ext>
            </a:extLst>
          </p:cNvPr>
          <p:cNvCxnSpPr>
            <a:cxnSpLocks/>
          </p:cNvCxnSpPr>
          <p:nvPr/>
        </p:nvCxnSpPr>
        <p:spPr>
          <a:xfrm flipV="1">
            <a:off x="6874331" y="3097763"/>
            <a:ext cx="1198982" cy="1866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>
            <a:extLst>
              <a:ext uri="{FF2B5EF4-FFF2-40B4-BE49-F238E27FC236}">
                <a16:creationId xmlns:a16="http://schemas.microsoft.com/office/drawing/2014/main" id="{513BD573-C592-4D85-9663-60013E85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8041032" y="869455"/>
            <a:ext cx="2069475" cy="16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B31E25-B772-4246-B20B-BFB33DCFDBC4}"/>
              </a:ext>
            </a:extLst>
          </p:cNvPr>
          <p:cNvSpPr txBox="1"/>
          <p:nvPr/>
        </p:nvSpPr>
        <p:spPr>
          <a:xfrm>
            <a:off x="10192527" y="985850"/>
            <a:ext cx="1870153" cy="86177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Ro</a:t>
            </a:r>
            <a:r>
              <a:rPr lang="ru-RU" sz="1600" b="1" dirty="0">
                <a:solidFill>
                  <a:srgbClr val="002060"/>
                </a:solidFill>
              </a:rPr>
              <a:t>-грамма ОГК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ребенка в 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норме </a:t>
            </a: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6F68A7-7E0C-4C96-BE0B-A418823211B7}"/>
              </a:ext>
            </a:extLst>
          </p:cNvPr>
          <p:cNvSpPr txBox="1"/>
          <p:nvPr/>
        </p:nvSpPr>
        <p:spPr>
          <a:xfrm>
            <a:off x="10336589" y="2799184"/>
            <a:ext cx="1709232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КТ ребенка</a:t>
            </a:r>
          </a:p>
          <a:p>
            <a:r>
              <a:rPr lang="ru-RU" sz="1600" b="1" dirty="0" err="1"/>
              <a:t>Кальцинат</a:t>
            </a:r>
            <a:r>
              <a:rPr lang="ru-RU" sz="1600" b="1" dirty="0"/>
              <a:t> во ВГЛУ</a:t>
            </a:r>
            <a:r>
              <a:rPr lang="ru-RU" sz="1600" dirty="0"/>
              <a:t> 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8D8BCD2-F20D-4F8F-A1C0-30055C6271C2}"/>
              </a:ext>
            </a:extLst>
          </p:cNvPr>
          <p:cNvCxnSpPr>
            <a:cxnSpLocks/>
          </p:cNvCxnSpPr>
          <p:nvPr/>
        </p:nvCxnSpPr>
        <p:spPr>
          <a:xfrm>
            <a:off x="7249886" y="3741578"/>
            <a:ext cx="856307" cy="82740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08DAF76-3B72-4CB5-AC76-726992877C0B}"/>
              </a:ext>
            </a:extLst>
          </p:cNvPr>
          <p:cNvSpPr txBox="1"/>
          <p:nvPr/>
        </p:nvSpPr>
        <p:spPr>
          <a:xfrm>
            <a:off x="9246679" y="6000787"/>
            <a:ext cx="1034697" cy="222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7298A1-79DC-40F5-9776-DF91C3799AD1}"/>
              </a:ext>
            </a:extLst>
          </p:cNvPr>
          <p:cNvSpPr txBox="1"/>
          <p:nvPr/>
        </p:nvSpPr>
        <p:spPr>
          <a:xfrm>
            <a:off x="10605390" y="4241914"/>
            <a:ext cx="145729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Ro</a:t>
            </a:r>
            <a:r>
              <a:rPr lang="ru-RU" sz="1200" b="1" dirty="0"/>
              <a:t>-грамма ОГК ребенка с ТБ диссеминацией</a:t>
            </a:r>
            <a:endParaRPr lang="ru-RU" sz="1200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40A095C5-AFA7-48B7-8191-F3922214D4E5}"/>
              </a:ext>
            </a:extLst>
          </p:cNvPr>
          <p:cNvCxnSpPr>
            <a:cxnSpLocks/>
          </p:cNvCxnSpPr>
          <p:nvPr/>
        </p:nvCxnSpPr>
        <p:spPr>
          <a:xfrm flipV="1">
            <a:off x="4136838" y="1399592"/>
            <a:ext cx="3676261" cy="93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Объект 3">
            <a:extLst>
              <a:ext uri="{FF2B5EF4-FFF2-40B4-BE49-F238E27FC236}">
                <a16:creationId xmlns:a16="http://schemas.microsoft.com/office/drawing/2014/main" id="{DB33B2FD-7033-4364-B276-5CAE46C499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870" t="57832" r="-298" b="7845"/>
          <a:stretch>
            <a:fillRect/>
          </a:stretch>
        </p:blipFill>
        <p:spPr>
          <a:xfrm>
            <a:off x="5950016" y="1642188"/>
            <a:ext cx="1784836" cy="1321850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A3670B5-151F-4BDE-A9CF-F1BD0E12F866}"/>
              </a:ext>
            </a:extLst>
          </p:cNvPr>
          <p:cNvCxnSpPr>
            <a:cxnSpLocks/>
          </p:cNvCxnSpPr>
          <p:nvPr/>
        </p:nvCxnSpPr>
        <p:spPr>
          <a:xfrm flipH="1">
            <a:off x="6702476" y="1896156"/>
            <a:ext cx="139958" cy="167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Объект 3">
            <a:extLst>
              <a:ext uri="{FF2B5EF4-FFF2-40B4-BE49-F238E27FC236}">
                <a16:creationId xmlns:a16="http://schemas.microsoft.com/office/drawing/2014/main" id="{65FD17D3-E1B9-4F87-B6F6-1145FA5516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0363" t="6606" r="18288" b="7741"/>
          <a:stretch>
            <a:fillRect/>
          </a:stretch>
        </p:blipFill>
        <p:spPr>
          <a:xfrm>
            <a:off x="8186653" y="4183742"/>
            <a:ext cx="2338277" cy="21510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474FCC-388A-408C-AE05-1C7E973D0750}"/>
              </a:ext>
            </a:extLst>
          </p:cNvPr>
          <p:cNvSpPr txBox="1"/>
          <p:nvPr/>
        </p:nvSpPr>
        <p:spPr>
          <a:xfrm>
            <a:off x="4698124" y="2258008"/>
            <a:ext cx="1137592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КТ ребенка</a:t>
            </a:r>
          </a:p>
          <a:p>
            <a:r>
              <a:rPr lang="ru-RU" sz="1400" b="1" dirty="0"/>
              <a:t>ТБ  ВГЛУ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C43960E-9DBC-45CE-8F5A-3A7C7B018C81}"/>
              </a:ext>
            </a:extLst>
          </p:cNvPr>
          <p:cNvCxnSpPr>
            <a:cxnSpLocks/>
          </p:cNvCxnSpPr>
          <p:nvPr/>
        </p:nvCxnSpPr>
        <p:spPr>
          <a:xfrm>
            <a:off x="5393094" y="2072418"/>
            <a:ext cx="450979" cy="41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67608" y="586739"/>
            <a:ext cx="6814518" cy="7282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         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Первичный туберкулез </a:t>
            </a:r>
          </a:p>
        </p:txBody>
      </p:sp>
      <p:sp>
        <p:nvSpPr>
          <p:cNvPr id="4" name="Овал 3"/>
          <p:cNvSpPr/>
          <p:nvPr/>
        </p:nvSpPr>
        <p:spPr>
          <a:xfrm>
            <a:off x="2279576" y="2063751"/>
            <a:ext cx="1816174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Контакт с МБТ</a:t>
            </a:r>
          </a:p>
        </p:txBody>
      </p:sp>
      <p:sp>
        <p:nvSpPr>
          <p:cNvPr id="5" name="Овал 4"/>
          <p:cNvSpPr/>
          <p:nvPr/>
        </p:nvSpPr>
        <p:spPr>
          <a:xfrm>
            <a:off x="4871865" y="2063751"/>
            <a:ext cx="1800199" cy="15716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Вираж туберкулиновой пробы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или Д+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ЛТИ</a:t>
            </a:r>
          </a:p>
          <a:p>
            <a:pPr algn="ctr">
              <a:defRPr/>
            </a:pP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15314" y="2058989"/>
            <a:ext cx="1557932" cy="15763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ЛТИ  95%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1689" y="5286376"/>
            <a:ext cx="3160710" cy="98488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                      </a:t>
            </a:r>
            <a:r>
              <a:rPr lang="ru-RU" b="1" dirty="0"/>
              <a:t>3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Клинические формы первичного ТБ-5%</a:t>
            </a:r>
          </a:p>
        </p:txBody>
      </p:sp>
      <p:cxnSp>
        <p:nvCxnSpPr>
          <p:cNvPr id="10" name="Прямая со стрелкой 9"/>
          <p:cNvCxnSpPr>
            <a:stCxn id="4" idx="6"/>
            <a:endCxn id="5" idx="2"/>
          </p:cNvCxnSpPr>
          <p:nvPr/>
        </p:nvCxnSpPr>
        <p:spPr>
          <a:xfrm>
            <a:off x="4095750" y="2849563"/>
            <a:ext cx="776114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77" name="Прямоугольник 10"/>
          <p:cNvSpPr>
            <a:spLocks noChangeArrowheads="1"/>
          </p:cNvSpPr>
          <p:nvPr/>
        </p:nvSpPr>
        <p:spPr bwMode="auto">
          <a:xfrm>
            <a:off x="3452814" y="4143375"/>
            <a:ext cx="24288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1</a:t>
            </a:r>
          </a:p>
          <a:p>
            <a:pPr algn="ctr"/>
            <a:r>
              <a:rPr lang="ru-RU" sz="1600" b="1" dirty="0" err="1"/>
              <a:t>предаллергический</a:t>
            </a:r>
            <a:r>
              <a:rPr lang="ru-RU" sz="1600" b="1" dirty="0"/>
              <a:t> период 6-8 недель</a:t>
            </a:r>
          </a:p>
          <a:p>
            <a:pPr algn="ctr"/>
            <a:endParaRPr lang="ru-RU" sz="1400" b="1" dirty="0"/>
          </a:p>
          <a:p>
            <a:pPr algn="ctr"/>
            <a:endParaRPr lang="ru-RU" sz="1600" dirty="0"/>
          </a:p>
        </p:txBody>
      </p:sp>
      <p:cxnSp>
        <p:nvCxnSpPr>
          <p:cNvPr id="14" name="Прямая со стрелкой 13"/>
          <p:cNvCxnSpPr>
            <a:cxnSpLocks/>
            <a:endCxn id="8" idx="0"/>
          </p:cNvCxnSpPr>
          <p:nvPr/>
        </p:nvCxnSpPr>
        <p:spPr>
          <a:xfrm>
            <a:off x="6393082" y="3372784"/>
            <a:ext cx="1068962" cy="19135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6"/>
          </p:cNvCxnSpPr>
          <p:nvPr/>
        </p:nvCxnSpPr>
        <p:spPr>
          <a:xfrm flipV="1">
            <a:off x="6672064" y="2847183"/>
            <a:ext cx="1152129" cy="23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5400000" flipV="1">
            <a:off x="4147763" y="2591179"/>
            <a:ext cx="500062" cy="2604331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cxnSpLocks/>
            <a:stCxn id="4" idx="0"/>
          </p:cNvCxnSpPr>
          <p:nvPr/>
        </p:nvCxnSpPr>
        <p:spPr>
          <a:xfrm flipH="1" flipV="1">
            <a:off x="3170833" y="586739"/>
            <a:ext cx="16830" cy="14770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678931" y="136416"/>
            <a:ext cx="2740921" cy="4503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Неинфицированные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6"/>
          </p:cNvCxnSpPr>
          <p:nvPr/>
        </p:nvCxnSpPr>
        <p:spPr>
          <a:xfrm flipV="1">
            <a:off x="4095750" y="2847183"/>
            <a:ext cx="776114" cy="238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436659" y="2884132"/>
            <a:ext cx="0" cy="15947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629945" y="4478920"/>
            <a:ext cx="1176575" cy="84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Риск ТБ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5-10%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3609" y="2093398"/>
            <a:ext cx="144016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          2А</a:t>
            </a:r>
          </a:p>
          <a:p>
            <a:r>
              <a:rPr lang="ru-RU" sz="1200" b="1" dirty="0"/>
              <a:t>аллергический период </a:t>
            </a:r>
            <a:r>
              <a:rPr lang="ru-RU" sz="1400" b="1" dirty="0"/>
              <a:t>(мес.)</a:t>
            </a:r>
          </a:p>
        </p:txBody>
      </p:sp>
      <p:cxnSp>
        <p:nvCxnSpPr>
          <p:cNvPr id="13" name="Прямая со стрелкой 12"/>
          <p:cNvCxnSpPr>
            <a:cxnSpLocks/>
            <a:stCxn id="6" idx="6"/>
          </p:cNvCxnSpPr>
          <p:nvPr/>
        </p:nvCxnSpPr>
        <p:spPr>
          <a:xfrm flipV="1">
            <a:off x="9473246" y="2823587"/>
            <a:ext cx="1017233" cy="235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9550888" y="2138130"/>
            <a:ext cx="178529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     </a:t>
            </a:r>
            <a:r>
              <a:rPr lang="ru-RU" sz="1600" b="1" dirty="0"/>
              <a:t>2Б </a:t>
            </a:r>
          </a:p>
          <a:p>
            <a:r>
              <a:rPr lang="ru-RU" sz="1400" b="1" dirty="0"/>
              <a:t>АП- годы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BA660D2-C0AB-4483-B355-E61C8D7726B6}"/>
              </a:ext>
            </a:extLst>
          </p:cNvPr>
          <p:cNvSpPr/>
          <p:nvPr/>
        </p:nvSpPr>
        <p:spPr>
          <a:xfrm rot="1293301">
            <a:off x="10821558" y="3118286"/>
            <a:ext cx="138548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Супер 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218D742-B176-457F-A903-B92D7CCDB7D6}"/>
              </a:ext>
            </a:extLst>
          </p:cNvPr>
          <p:cNvCxnSpPr>
            <a:cxnSpLocks/>
          </p:cNvCxnSpPr>
          <p:nvPr/>
        </p:nvCxnSpPr>
        <p:spPr>
          <a:xfrm flipH="1">
            <a:off x="10478777" y="3893344"/>
            <a:ext cx="644748" cy="565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2B44F255-11CE-4A44-8088-809AF6E21328}"/>
              </a:ext>
            </a:extLst>
          </p:cNvPr>
          <p:cNvSpPr/>
          <p:nvPr/>
        </p:nvSpPr>
        <p:spPr>
          <a:xfrm>
            <a:off x="10891520" y="5690950"/>
            <a:ext cx="130048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другие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38571A4-20C5-4512-BC8D-B83F5A2A9115}"/>
              </a:ext>
            </a:extLst>
          </p:cNvPr>
          <p:cNvCxnSpPr>
            <a:cxnSpLocks/>
          </p:cNvCxnSpPr>
          <p:nvPr/>
        </p:nvCxnSpPr>
        <p:spPr>
          <a:xfrm flipH="1" flipV="1">
            <a:off x="10305482" y="5339419"/>
            <a:ext cx="724377" cy="51653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236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03" y="129165"/>
            <a:ext cx="11038114" cy="106613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+mn-lt"/>
              </a:rPr>
              <a:t>                                       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ru-RU" sz="4400" b="1" dirty="0">
                <a:solidFill>
                  <a:srgbClr val="002060"/>
                </a:solidFill>
                <a:latin typeface="Calibri" panose="020F0502020204030204" pitchFamily="34" charset="0"/>
              </a:rPr>
              <a:t>Латентная туберкулезная инфекция (ЛТИ)</a:t>
            </a:r>
            <a:endParaRPr lang="ru-RU" sz="4400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445" y="1330377"/>
            <a:ext cx="10189029" cy="4301496"/>
          </a:xfrm>
        </p:spPr>
        <p:txBody>
          <a:bodyPr>
            <a:normAutofit fontScale="25000" lnSpcReduction="20000"/>
          </a:bodyPr>
          <a:lstStyle/>
          <a:p>
            <a:pPr marL="0" indent="0">
              <a:buClrTx/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>
                <a:solidFill>
                  <a:schemeClr val="tx1"/>
                </a:solidFill>
                <a:latin typeface="Calibri" panose="020F0502020204030204" pitchFamily="34" charset="0"/>
              </a:rPr>
              <a:t>Латентная туберкулезная инфекция* </a:t>
            </a:r>
            <a:r>
              <a:rPr lang="ru-RU" sz="11200" dirty="0">
                <a:solidFill>
                  <a:schemeClr val="tx1"/>
                </a:solidFill>
                <a:latin typeface="Calibri" panose="020F0502020204030204" pitchFamily="34" charset="0"/>
              </a:rPr>
              <a:t>– состояние стойкого иммунного ответа, обусловленного присутствием в организме антигенов </a:t>
            </a:r>
            <a:r>
              <a:rPr lang="ru-RU" sz="11200" dirty="0" err="1">
                <a:solidFill>
                  <a:schemeClr val="tx1"/>
                </a:solidFill>
                <a:latin typeface="Calibri" panose="020F0502020204030204" pitchFamily="34" charset="0"/>
              </a:rPr>
              <a:t>Mycobacterium</a:t>
            </a:r>
            <a:r>
              <a:rPr lang="ru-RU" sz="1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Calibri" panose="020F0502020204030204" pitchFamily="34" charset="0"/>
              </a:rPr>
              <a:t>tuberculosis</a:t>
            </a:r>
            <a:r>
              <a:rPr lang="ru-RU" sz="11200" dirty="0">
                <a:solidFill>
                  <a:schemeClr val="tx1"/>
                </a:solidFill>
                <a:latin typeface="Calibri" panose="020F0502020204030204" pitchFamily="34" charset="0"/>
              </a:rPr>
              <a:t> при отсутствии клинических проявлений заболевания туберкулеза (ТБ).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1200" dirty="0">
              <a:solidFill>
                <a:schemeClr val="tx1"/>
              </a:solidFill>
            </a:endParaRPr>
          </a:p>
          <a:p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ЛТИ – огромный резервуар ТИ</a:t>
            </a:r>
          </a:p>
          <a:p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течение жизни из числа инфицированных лиц заболеют ТБ – 10% (5%+5% без ВИЧ) и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10% - в течение года при наличии ВИЧ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1200" dirty="0"/>
          </a:p>
          <a:p>
            <a:pPr marL="0" indent="0">
              <a:lnSpc>
                <a:spcPct val="120000"/>
              </a:lnSpc>
              <a:buNone/>
            </a:pPr>
            <a:endParaRPr lang="ru-RU" sz="11200" dirty="0"/>
          </a:p>
          <a:p>
            <a:pPr marL="0" indent="0">
              <a:lnSpc>
                <a:spcPct val="120000"/>
              </a:lnSpc>
              <a:buNone/>
            </a:pPr>
            <a:endParaRPr lang="ru-RU" sz="11200" dirty="0"/>
          </a:p>
          <a:p>
            <a:pPr marL="0" indent="0">
              <a:lnSpc>
                <a:spcPct val="100000"/>
              </a:lnSpc>
              <a:buNone/>
            </a:pPr>
            <a:endParaRPr lang="ru-RU" sz="11200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6914" y="6089073"/>
            <a:ext cx="1075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*Клинические рекомендации «Латентная туберкулезная инфекция у детей», РОФ, 2024 г.</a:t>
            </a:r>
          </a:p>
        </p:txBody>
      </p:sp>
    </p:spTree>
    <p:extLst>
      <p:ext uri="{BB962C8B-B14F-4D97-AF65-F5344CB8AC3E}">
        <p14:creationId xmlns:p14="http://schemas.microsoft.com/office/powerpoint/2010/main" val="254728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954680"/>
            <a:ext cx="3444180" cy="1371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Schoolbook" pitchFamily="18" charset="0"/>
              </a:rPr>
              <a:t>Внутрикожные иммунологические  пробы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7664" y="2008909"/>
            <a:ext cx="3478816" cy="1600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 Schoolbook" pitchFamily="18" charset="0"/>
              </a:rPr>
              <a:t>Основанные на высвобождении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 Schoolbook" pitchFamily="18" charset="0"/>
              </a:rPr>
              <a:t> Т-лимфоцитами</a:t>
            </a:r>
            <a:r>
              <a:rPr lang="en-US" sz="2000" b="1" dirty="0">
                <a:solidFill>
                  <a:schemeClr val="tx1"/>
                </a:solidFill>
                <a:latin typeface="Century Schoolbook" pitchFamily="18" charset="0"/>
              </a:rPr>
              <a:t> in vitro </a:t>
            </a:r>
            <a:r>
              <a:rPr lang="ru-RU" sz="2000" b="1" dirty="0">
                <a:solidFill>
                  <a:schemeClr val="tx1"/>
                </a:solidFill>
                <a:latin typeface="Century Schoolbook" pitchFamily="18" charset="0"/>
              </a:rPr>
              <a:t>ИФН-</a:t>
            </a:r>
            <a:r>
              <a:rPr lang="en-US" sz="2000" b="1" dirty="0">
                <a:solidFill>
                  <a:schemeClr val="tx1"/>
                </a:solidFill>
                <a:latin typeface="Century Schoolbook" pitchFamily="18" charset="0"/>
              </a:rPr>
              <a:t>Y</a:t>
            </a:r>
            <a:endParaRPr lang="ru-RU" sz="20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4495800"/>
            <a:ext cx="2330896" cy="13716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Проба Манту с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ТЕ ППД-Л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4419600"/>
            <a:ext cx="2116832" cy="14478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0709" y="4396827"/>
            <a:ext cx="1752600" cy="14478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entury Schoolbook" pitchFamily="18" charset="0"/>
              </a:rPr>
              <a:t>Т-</a:t>
            </a:r>
            <a:r>
              <a:rPr lang="en-US" sz="2400" dirty="0">
                <a:solidFill>
                  <a:schemeClr val="tx1"/>
                </a:solidFill>
                <a:latin typeface="Century Schoolbook" pitchFamily="18" charset="0"/>
              </a:rPr>
              <a:t>SPOT</a:t>
            </a:r>
            <a:r>
              <a:rPr lang="ru-RU" sz="2400" dirty="0">
                <a:solidFill>
                  <a:schemeClr val="tx1"/>
                </a:solidFill>
                <a:latin typeface="Century Schoolbook" pitchFamily="18" charset="0"/>
              </a:rPr>
              <a:t>.ТВ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68961" y="3396265"/>
            <a:ext cx="930277" cy="9121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76700" y="3396265"/>
            <a:ext cx="939180" cy="877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36773" y="4419600"/>
            <a:ext cx="1676400" cy="14478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entury Schoolbook" pitchFamily="18" charset="0"/>
              </a:rPr>
              <a:t>Quanti</a:t>
            </a:r>
            <a:r>
              <a:rPr lang="en-US" sz="2400" dirty="0">
                <a:solidFill>
                  <a:schemeClr val="tx1"/>
                </a:solidFill>
                <a:latin typeface="Century Schoolbook" pitchFamily="18" charset="0"/>
              </a:rPr>
              <a:t> -FERON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4099" y="260648"/>
            <a:ext cx="5733703" cy="1143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тесты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419600" y="1438284"/>
            <a:ext cx="893618" cy="466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52184" y="1438284"/>
            <a:ext cx="747580" cy="516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90165" y="3657601"/>
            <a:ext cx="752783" cy="6508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820150" y="3661064"/>
            <a:ext cx="588218" cy="6823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7264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646817" y="233278"/>
            <a:ext cx="8229600" cy="8382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</a:rPr>
              <a:t>                    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Скрининг на туберкулез</a:t>
            </a: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165068" y="900990"/>
            <a:ext cx="612872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Приказ МЗ РФ от 11 апреля 2025 года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190 н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Вступил в силу с 01.09.2025 и действует до 01.09.2031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95613" y="1899722"/>
            <a:ext cx="212224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От 1 до 7 лет </a:t>
            </a:r>
          </a:p>
          <a:p>
            <a:r>
              <a:rPr lang="ru-RU" sz="2400" b="1" dirty="0">
                <a:latin typeface="Calibri" panose="020F0502020204030204" pitchFamily="34" charset="0"/>
              </a:rPr>
              <a:t>включительно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544963" y="1888266"/>
            <a:ext cx="2171813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От  8 до 14 лет </a:t>
            </a:r>
          </a:p>
          <a:p>
            <a:r>
              <a:rPr lang="ru-RU" sz="2400" b="1" dirty="0">
                <a:latin typeface="Calibri" panose="020F0502020204030204" pitchFamily="34" charset="0"/>
              </a:rPr>
              <a:t>включительно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7840230" y="1888265"/>
            <a:ext cx="2323522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От  15 до 17 лет </a:t>
            </a:r>
          </a:p>
          <a:p>
            <a:r>
              <a:rPr lang="ru-RU" sz="2400" b="1" dirty="0">
                <a:latin typeface="Calibri" panose="020F0502020204030204" pitchFamily="34" charset="0"/>
              </a:rPr>
              <a:t>включительно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595613" y="2831069"/>
            <a:ext cx="244792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Пробы Манту с 2 ТЕ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При инфицировании – </a:t>
            </a:r>
            <a:r>
              <a:rPr lang="ru-RU" sz="2000" dirty="0" err="1">
                <a:latin typeface="Calibri" panose="020F0502020204030204" pitchFamily="34" charset="0"/>
              </a:rPr>
              <a:t>диаскинтест</a:t>
            </a:r>
            <a:r>
              <a:rPr lang="ru-RU" sz="2000" dirty="0">
                <a:latin typeface="Calibri" panose="020F0502020204030204" pitchFamily="34" charset="0"/>
              </a:rPr>
              <a:t> (проба с АТР)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4484473" y="2842393"/>
            <a:ext cx="255428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</a:rPr>
              <a:t>Диаскинтест</a:t>
            </a:r>
            <a:r>
              <a:rPr lang="ru-RU" sz="2000" dirty="0">
                <a:latin typeface="Calibri" panose="020F0502020204030204" pitchFamily="34" charset="0"/>
              </a:rPr>
              <a:t> (могут учитываться результаты тестов </a:t>
            </a:r>
            <a:r>
              <a:rPr lang="en-US" sz="2000" dirty="0">
                <a:latin typeface="Calibri" panose="020F0502020204030204" pitchFamily="34" charset="0"/>
              </a:rPr>
              <a:t>in-vitro </a:t>
            </a:r>
            <a:r>
              <a:rPr lang="ru-RU" sz="2000" dirty="0">
                <a:latin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</a:rPr>
              <a:t>IGRA-</a:t>
            </a:r>
            <a:r>
              <a:rPr lang="ru-RU" sz="2000" dirty="0">
                <a:latin typeface="Calibri" panose="020F0502020204030204" pitchFamily="34" charset="0"/>
              </a:rPr>
              <a:t>тесты)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7755887" y="2819658"/>
            <a:ext cx="3807980" cy="1877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</a:rPr>
              <a:t>Диаскинтест</a:t>
            </a:r>
            <a:r>
              <a:rPr lang="ru-RU" sz="2000" dirty="0">
                <a:latin typeface="Calibri" panose="020F0502020204030204" pitchFamily="34" charset="0"/>
              </a:rPr>
              <a:t> или флюорография легких или </a:t>
            </a:r>
            <a:r>
              <a:rPr lang="ru-RU" sz="2000" dirty="0" err="1">
                <a:latin typeface="Calibri" panose="020F0502020204030204" pitchFamily="34" charset="0"/>
              </a:rPr>
              <a:t>Ро</a:t>
            </a:r>
            <a:r>
              <a:rPr lang="ru-RU" sz="2000" dirty="0">
                <a:latin typeface="Calibri" panose="020F0502020204030204" pitchFamily="34" charset="0"/>
              </a:rPr>
              <a:t> легких</a:t>
            </a:r>
          </a:p>
          <a:p>
            <a:r>
              <a:rPr lang="ru-RU" sz="2000" dirty="0">
                <a:latin typeface="Calibri" panose="020F0502020204030204" pitchFamily="34" charset="0"/>
              </a:rPr>
              <a:t>(могут учитываться результаты тестов </a:t>
            </a:r>
            <a:r>
              <a:rPr lang="en-US" sz="2000" dirty="0">
                <a:latin typeface="Calibri" panose="020F0502020204030204" pitchFamily="34" charset="0"/>
              </a:rPr>
              <a:t>in-vitro </a:t>
            </a:r>
            <a:r>
              <a:rPr lang="ru-RU" sz="2000" dirty="0">
                <a:latin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</a:rPr>
              <a:t>IGRA-</a:t>
            </a:r>
            <a:r>
              <a:rPr lang="ru-RU" sz="2000" dirty="0">
                <a:latin typeface="Calibri" panose="020F0502020204030204" pitchFamily="34" charset="0"/>
              </a:rPr>
              <a:t>тесты)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67" b="64537" l="58594" r="63542"/>
                    </a14:imgEffect>
                  </a14:imgLayer>
                </a14:imgProps>
              </a:ext>
            </a:extLst>
          </a:blip>
          <a:srcRect l="58054" t="47334" r="36122" b="33541"/>
          <a:stretch/>
        </p:blipFill>
        <p:spPr>
          <a:xfrm>
            <a:off x="1965434" y="5100719"/>
            <a:ext cx="902808" cy="1667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2" b="67130" l="52188" r="57396"/>
                    </a14:imgEffect>
                  </a14:imgLayer>
                </a14:imgProps>
              </a:ext>
            </a:extLst>
          </a:blip>
          <a:srcRect l="52007" t="38900" r="41957" b="29610"/>
          <a:stretch/>
        </p:blipFill>
        <p:spPr>
          <a:xfrm>
            <a:off x="5091221" y="4477407"/>
            <a:ext cx="920238" cy="2700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67" b="64167" l="45677" r="51563"/>
                    </a14:imgEffect>
                  </a14:imgLayer>
                </a14:imgProps>
              </a:ext>
            </a:extLst>
          </a:blip>
          <a:srcRect l="45350" t="31027" r="47719" b="32000"/>
          <a:stretch/>
        </p:blipFill>
        <p:spPr>
          <a:xfrm>
            <a:off x="8768156" y="4023931"/>
            <a:ext cx="1051283" cy="315384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23*463"/>
  <p:tag name="TABLE_ENDDRAG_RECT" val="59*60*623*463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7062</TotalTime>
  <Words>1928</Words>
  <Application>Microsoft Office PowerPoint</Application>
  <PresentationFormat>Широкоэкранный</PresentationFormat>
  <Paragraphs>403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3</vt:lpstr>
      <vt:lpstr>Легкий дым</vt:lpstr>
      <vt:lpstr> </vt:lpstr>
      <vt:lpstr>                     Актуальность </vt:lpstr>
      <vt:lpstr>Презентация PowerPoint</vt:lpstr>
      <vt:lpstr>                   Выявление ТБ</vt:lpstr>
      <vt:lpstr>             Выявление ЛТИ и  ТБ у детей по срокам</vt:lpstr>
      <vt:lpstr>            Первичный туберкулез </vt:lpstr>
      <vt:lpstr>                                                   Латентная туберкулезная инфекция (ЛТИ)</vt:lpstr>
      <vt:lpstr>Презентация PowerPoint</vt:lpstr>
      <vt:lpstr>                     Скрининг на туберкулез</vt:lpstr>
      <vt:lpstr>                    Скрининг на туберкулез 2 раза в год</vt:lpstr>
      <vt:lpstr> Алгоритм  выявления и диагностики ЛТИ и ТБ у детей</vt:lpstr>
      <vt:lpstr>Проба Манту с 2 ТЕ ППД-Л</vt:lpstr>
      <vt:lpstr>Презентация PowerPoint</vt:lpstr>
      <vt:lpstr>             Роль внутрикожных тестов </vt:lpstr>
      <vt:lpstr>Когда предпочтительно проведение тестов in-vitro </vt:lpstr>
      <vt:lpstr>T-SPOT.TB (ТиграТест ТВ)</vt:lpstr>
      <vt:lpstr>Презентация PowerPoint</vt:lpstr>
      <vt:lpstr>Квантифероновый тест (QuantiFERON®-ТВ Gold),  TB-Feron IGRA </vt:lpstr>
      <vt:lpstr>                             Отличия тестов  </vt:lpstr>
      <vt:lpstr>Сравнительная таблица скрининговых методов диагностики туберкулеза </vt:lpstr>
      <vt:lpstr>                             Сравнительная таблица IGRA-тестов</vt:lpstr>
      <vt:lpstr>    Нормативно-правовые и методические основы применения тестов </vt:lpstr>
      <vt:lpstr>                       Отбор детей для консультации в ПТС</vt:lpstr>
      <vt:lpstr>    Клинический случай </vt:lpstr>
      <vt:lpstr>Презентация PowerPoint</vt:lpstr>
      <vt:lpstr>                                    Выводы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лечения больных МЛУТБ  в сочетании с различными заболеваниями в условиях ограниченных ресурсов как в отношении их диагностики, так  и лечения    </dc:title>
  <dc:creator>Asus</dc:creator>
  <cp:lastModifiedBy>Пользователь</cp:lastModifiedBy>
  <cp:revision>1094</cp:revision>
  <cp:lastPrinted>2024-10-22T11:36:03Z</cp:lastPrinted>
  <dcterms:created xsi:type="dcterms:W3CDTF">2023-06-03T04:56:17Z</dcterms:created>
  <dcterms:modified xsi:type="dcterms:W3CDTF">2026-04-14T06:25:42Z</dcterms:modified>
</cp:coreProperties>
</file>