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4" r:id="rId2"/>
  </p:sldMasterIdLst>
  <p:notesMasterIdLst>
    <p:notesMasterId r:id="rId31"/>
  </p:notesMasterIdLst>
  <p:sldIdLst>
    <p:sldId id="259" r:id="rId3"/>
    <p:sldId id="554" r:id="rId4"/>
    <p:sldId id="526" r:id="rId5"/>
    <p:sldId id="520" r:id="rId6"/>
    <p:sldId id="521" r:id="rId7"/>
    <p:sldId id="533" r:id="rId8"/>
    <p:sldId id="540" r:id="rId9"/>
    <p:sldId id="527" r:id="rId10"/>
    <p:sldId id="528" r:id="rId11"/>
    <p:sldId id="536" r:id="rId12"/>
    <p:sldId id="534" r:id="rId13"/>
    <p:sldId id="535" r:id="rId14"/>
    <p:sldId id="538" r:id="rId15"/>
    <p:sldId id="420" r:id="rId16"/>
    <p:sldId id="532" r:id="rId17"/>
    <p:sldId id="539" r:id="rId18"/>
    <p:sldId id="503" r:id="rId19"/>
    <p:sldId id="544" r:id="rId20"/>
    <p:sldId id="508" r:id="rId21"/>
    <p:sldId id="546" r:id="rId22"/>
    <p:sldId id="547" r:id="rId23"/>
    <p:sldId id="552" r:id="rId24"/>
    <p:sldId id="467" r:id="rId25"/>
    <p:sldId id="548" r:id="rId26"/>
    <p:sldId id="549" r:id="rId27"/>
    <p:sldId id="550" r:id="rId28"/>
    <p:sldId id="553" r:id="rId29"/>
    <p:sldId id="37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4665"/>
  </p:normalViewPr>
  <p:slideViewPr>
    <p:cSldViewPr>
      <p:cViewPr varScale="1">
        <p:scale>
          <a:sx n="110" d="100"/>
          <a:sy n="110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974105-5014-4E39-87E2-B11BEFCF5F4E}" type="datetimeFigureOut">
              <a:rPr lang="ru-RU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550134-AD47-4611-90BB-C2B2DC079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1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B04BC-726A-4309-BF5A-B236860C9F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4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2007.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000" dirty="0"/>
              <a:t>Bitzer J, et al. Medical </a:t>
            </a:r>
            <a:r>
              <a:rPr lang="en-GB" sz="1000" dirty="0"/>
              <a:t>management of heavy menstrual bleeding: a comprehensive review of the literature. </a:t>
            </a:r>
            <a:r>
              <a:rPr lang="en-US" sz="1000" dirty="0" err="1"/>
              <a:t>Obstet</a:t>
            </a:r>
            <a:r>
              <a:rPr lang="en-US" sz="1000" dirty="0"/>
              <a:t> </a:t>
            </a:r>
            <a:r>
              <a:rPr lang="en-US" sz="1000" dirty="0" err="1"/>
              <a:t>Gynecol</a:t>
            </a:r>
            <a:r>
              <a:rPr lang="en-US" sz="1000" dirty="0"/>
              <a:t> Survey, 2015 Feb;70(2):115-30</a:t>
            </a:r>
            <a:endParaRPr lang="en-GB" sz="10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Irvine GA, et al. Randomised comparative trial of the levonorgestrel intrauterine system and norethisterone for treatment of idiopathic menorrhagia.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British J Obstet Gynaecol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1998;105(6):592–8.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Fox KE. Management of heavy menstrual bleeding in general practice.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Res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2012;28(9):1517-1525. 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Singh S, et al. SOGC Clinical Practice Guideline. Abnormal Uterine Bleeding in Pre-Menopausal Women. J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Gynaecol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2013;35(5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eSuppl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):S1-S28.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000" dirty="0"/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83A1-CC9E-46AD-8E4D-14594CBC69C5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8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2007.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000" dirty="0" err="1"/>
              <a:t>Bitzer</a:t>
            </a:r>
            <a:r>
              <a:rPr lang="en-US" sz="1000" dirty="0"/>
              <a:t> J, et al. Medical management of heavy menstrual bleeding: a comprehensive review of the literature. </a:t>
            </a:r>
            <a:r>
              <a:rPr lang="en-US" sz="1000" dirty="0" err="1"/>
              <a:t>Obstet</a:t>
            </a:r>
            <a:r>
              <a:rPr lang="en-US" sz="1000" dirty="0"/>
              <a:t> </a:t>
            </a:r>
            <a:r>
              <a:rPr lang="en-US" sz="1000" dirty="0" err="1"/>
              <a:t>Gynecol</a:t>
            </a:r>
            <a:r>
              <a:rPr lang="en-US" sz="1000" dirty="0"/>
              <a:t> Survey, 2015 Feb;70(2):115-30</a:t>
            </a:r>
            <a:r>
              <a:rPr lang="ru-RU" sz="100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Fraser IS, et al. Effective treatment of heavy and/or prolonged menstrual bleeding without organic cause: pooled analysis of two multinational, randomized, double-blind trials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oestradiol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valerate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dienogest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Contraception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Care 2011;16:258-269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Jensen JT, et al. Effective treatment of heavy menstrual bleeding with estradiol valerate and dienogest: A randomized controlled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 Gynecol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2011;117:777-87.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Клайра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инструкция по применению.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0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83A1-CC9E-46AD-8E4D-14594CBC69C5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74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50134-AD47-4611-90BB-C2B2DC07999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3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Общими целями лечения маточных кровотечений пубертатного периода являются: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остановка кровотечения во избежание острого геморрагического синдрома;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стабилизация и коррекция менструального цикла и состояния эндометрия;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антианемическая терапия;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коррекция сопутствующих заболеваний.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1AC89-4061-4064-A66D-87FA8B3E3BF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1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Singh S, et al. SOGC Clinical Practice Guideline. </a:t>
            </a:r>
            <a:r>
              <a:rPr lang="en-GB" sz="1000" i="1" dirty="0"/>
              <a:t>Abnormal Uterine Bleeding in Pre-Menopausal Women</a:t>
            </a:r>
            <a:r>
              <a:rPr lang="en-GB" sz="1000" dirty="0"/>
              <a:t>. J Obstet Gynaecol Can 2013;35(5 eSuppl):S1-S28. </a:t>
            </a:r>
            <a:endParaRPr lang="ru-RU" sz="10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000" dirty="0"/>
              <a:t>Fox KE. Management of heavy menstrual bleeding in general practice. </a:t>
            </a:r>
            <a:r>
              <a:rPr lang="en-US" sz="1000" dirty="0" err="1"/>
              <a:t>Curr</a:t>
            </a:r>
            <a:r>
              <a:rPr lang="en-US" sz="1000" dirty="0"/>
              <a:t> Med Res </a:t>
            </a:r>
            <a:r>
              <a:rPr lang="en-US" sz="1000" dirty="0" err="1"/>
              <a:t>Opin</a:t>
            </a:r>
            <a:r>
              <a:rPr lang="en-US" sz="1000" dirty="0"/>
              <a:t> 2012;28(9):1517-1525.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83A1-CC9E-46AD-8E4D-14594CBC69C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14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Coulter A, et al. Treating menorrhagia in primary care: an overview of drug trials and a survey of prescribing practice. </a:t>
            </a:r>
            <a:r>
              <a:rPr lang="en-GB" sz="1000" i="1" dirty="0"/>
              <a:t>Int J Technol Assess Health Care </a:t>
            </a:r>
            <a:r>
              <a:rPr lang="en-GB" sz="1000" dirty="0"/>
              <a:t>1995; 11(3): 456-471.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2007.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000" dirty="0"/>
              <a:t>Bitzer J, et al. Medical </a:t>
            </a:r>
            <a:r>
              <a:rPr lang="en-GB" sz="1000" dirty="0"/>
              <a:t>management of heavy menstrual bleeding: a comprehensive review of the literature</a:t>
            </a:r>
            <a:r>
              <a:rPr lang="ru-RU" sz="1000" dirty="0"/>
              <a:t>.</a:t>
            </a:r>
            <a:r>
              <a:rPr lang="en-US" sz="1000" dirty="0"/>
              <a:t> </a:t>
            </a:r>
            <a:r>
              <a:rPr lang="en-US" sz="1000" dirty="0" err="1"/>
              <a:t>Obstet</a:t>
            </a:r>
            <a:r>
              <a:rPr lang="en-US" sz="1000" dirty="0"/>
              <a:t> </a:t>
            </a:r>
            <a:r>
              <a:rPr lang="en-US" sz="1000" dirty="0" err="1"/>
              <a:t>Gynecol</a:t>
            </a:r>
            <a:r>
              <a:rPr lang="en-US" sz="1000" dirty="0"/>
              <a:t> Survey, 2015 Feb;70(2):115-30</a:t>
            </a:r>
            <a:r>
              <a:rPr lang="ru-RU" sz="1000" dirty="0"/>
              <a:t>.</a:t>
            </a:r>
            <a:r>
              <a:rPr lang="ru-RU" sz="1000" baseline="0" dirty="0"/>
              <a:t> </a:t>
            </a:r>
            <a:endParaRPr lang="en-GB" sz="10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Lethaby A, et al. Nonsteroidal anti-inflammatory drugs for heavy menstrual bleeding.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Cochrane Database Syst Rev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2007;4:CD000400.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Singh S, et al. SOGC Clinical Practice Guideline. </a:t>
            </a:r>
            <a:r>
              <a:rPr lang="en-GB" sz="1000" i="0" dirty="0"/>
              <a:t>Abnormal Uterine Bleeding in Pre-Menopausal Women</a:t>
            </a:r>
            <a:r>
              <a:rPr lang="en-GB" sz="1000" i="1" dirty="0"/>
              <a:t>. J Obstet Gynaecol Can </a:t>
            </a:r>
            <a:r>
              <a:rPr lang="en-GB" sz="1000" dirty="0"/>
              <a:t>2013;35(5 eSuppl):S1-S28.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EAEC-CDCF-4F46-AD6B-3E137460D49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33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Показания к гормональному гемостазу: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отсутствие эффекта от симптоматической терапии;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анемия средней или тяжёлой степени на фоне длительного кровотечения;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рецидивирующие кровотечения при отсутствии органических заболеваний матки.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Противопоказания для гормонального гемостаза: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беременность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опухоли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отягощенный анамнез по тромбоэмболии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гиперкоагуляция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ревматизм, активная фаза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активные гепатиты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1AC89-4061-4064-A66D-87FA8B3E3BF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9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50134-AD47-4611-90BB-C2B2DC07999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50134-AD47-4611-90BB-C2B2DC07999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Общими целями лечения маточных кровотечений пубертатного периода являются: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остановка кровотечения во избежание острого геморрагического синдрома;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стабилизация и коррекция менструального цикла и состояния эндометрия;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антианемическая терапия;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коррекция сопутствующих заболеваний.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1AC89-4061-4064-A66D-87FA8B3E3BF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1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75EA8-3292-4D57-AA7A-7B0BD4473BF8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D3F64-9D5D-4701-B3D2-FF4933BB5D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4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69B0A-A83C-4FD4-AC0D-7E1DB0D2C906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AE09B-5AD0-4600-92F5-EA8F69C80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6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CF6DC-F99F-4643-B0F4-6F50E0FFE957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C8EDC-E6FF-4A08-BA1E-2AA4DE7E76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7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2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5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0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89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1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310A2-C738-4E96-9D1B-ED19F5318ACD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33D03-DD69-426C-8B08-A080A86861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93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84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51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6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47BE4-E969-464F-8617-F21EAA20E068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C425C-D76F-4871-A1EF-F24153494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8E41F-4786-4D62-B423-AC6EC561E9A1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16D83-5B1B-4A81-9DE2-56A1481E3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5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CD7-F857-4D3C-8215-1BC99FA45FCB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6042A-324C-4A8D-A01C-15AE37E556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0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2380E-3ACC-4B75-BE6D-2EB8AB8E2A19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8B36E-CCE2-4361-BF5D-40E2927E8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3CB50-7EC3-48AC-AD55-E9F81CDFA28D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2E86E-BE46-4F8C-B860-EDE98EA97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7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EBEA4-4D41-4146-BE70-1F488BA911E3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BD9E-7101-438E-A492-8F7DE84D3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0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7F3FA-3FFC-4435-9D9B-4DE32224980A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A542F-6E7E-413A-8D1D-9C9B2A6C3B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D408F-C15D-40BC-B8F4-B32F33DF4DDD}" type="datetimeFigureOut">
              <a:rPr lang="ru-RU" smtClean="0"/>
              <a:pPr>
                <a:defRPr/>
              </a:pPr>
              <a:t>30.08.2025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C0B73-CDAB-4095-8C05-DB8B707972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30.08.2025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984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C:\Users\&#1042;&#1045;&#1056;&#1040;\Desktop\&#1072;&#1089;&#1087;&#1080;&#1088;&#1072;&#1085;&#1090;&#1099;\&#1053;&#1072;&#1089;&#1090;&#1103;%20&#1082;&#1086;&#1085;&#1077;&#1095;&#1085;&#1099;&#1080;&#774;%20&#1074;&#1072;&#1088;&#1080;&#1072;&#1085;&#1090;1\&#1055;&#1056;&#1045;&#1047;&#1045;&#1053;&#1058;&#1040;&#1062;&#1048;&#1071;%20&#1053;&#1048;&#1040;&#1055;%20&#1053;&#1040;&#1057;&#1058;&#1071;\1.avi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5"/>
          <p:cNvSpPr>
            <a:spLocks noChangeArrowheads="1"/>
          </p:cNvSpPr>
          <p:nvPr/>
        </p:nvSpPr>
        <p:spPr bwMode="auto">
          <a:xfrm>
            <a:off x="1115616" y="5013176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Профессор 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.О. Андреева </a:t>
            </a:r>
          </a:p>
        </p:txBody>
      </p:sp>
      <p:pic>
        <p:nvPicPr>
          <p:cNvPr id="6" name="Рисунок 5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5656" y="5085184"/>
            <a:ext cx="928694" cy="704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2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987824" y="188640"/>
            <a:ext cx="3888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РостГМУ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</p:txBody>
      </p:sp>
      <p:pic>
        <p:nvPicPr>
          <p:cNvPr id="8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4176" y="0"/>
            <a:ext cx="24098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3573016"/>
            <a:ext cx="7704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АНОМАЛЬНЫЕ МАТОЧНЫЕ КРОВОТЕЧЕНИЯ У ПОДРОСТКОВ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 ЛЕЧЕНИЕ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https://rusapag.medtouch.org/static/img/rusp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381250" cy="21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323528" y="1304764"/>
            <a:ext cx="828092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Препараты половых гормонов: эстрогены,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прогестины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т.ч. лекарственные средства, влияющие на их синтез или являющиеся аналогами;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Модуляторы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эстрогеновых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тамоксифен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прогестероновых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мифепристон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рецепторов;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НПВП могут вызывать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овуляторные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расстройства;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Препараты, влияющие на метаболизм дофамина, включая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фенотиазины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трициклические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антидепрессанты;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Прямые оральные антикоагулянты (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апиксабан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низкомолекулярные гепарины;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Антикоагулянты непрямого действия (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варфарин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др.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Антибиотики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рифампицин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гризеофулвин</a:t>
            </a: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Лекарственные средства, которые могут провоцировать АМК: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Физикальное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исследование</a:t>
            </a:r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467544" y="888246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Необходимо: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ценка антропометрических показателей (роста, массы тела и ИМТ) в сопоставлении с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центильными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таблицами возрастных нормативов, определение стадии полового созревания по шкале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Таннера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указанием балльной оценки состояния молочных желез (В1-5) и лобкового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оволосения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(Р1-5).</a:t>
            </a:r>
            <a:r>
              <a:rPr kumimoji="0" lang="ru-RU" sz="14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630238" algn="just"/>
            <a:endParaRPr lang="ru-RU" sz="14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630238" algn="just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описание дерматологических признаков различных заболеваний и состояний: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анемии (сухость, бледность, желтизна ладоней, склер и верхнего неба ) или повышенной кровоточивости (петехии,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экхимозы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пурпура, гематомы),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гиперандрогенной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дермопатии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СПКЯ и ВДКН (наличие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акне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себореи, гирсутизма),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багровых или розовых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стрий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акантоза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дисфункции гипоталамуса,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множественных родимых пятен или витилиго при спонтанном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пубертате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подростков с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дисгенезией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гонад,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множественные рубцы от порезов или очаги самоповреждений при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патомимии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>
                <a:solidFill>
                  <a:srgbClr val="C00000"/>
                </a:solidFill>
              </a:rPr>
              <a:t>Наличие кровяных выделений из влагалища у пациентки с уровнем полового развития 1-2 стадии по </a:t>
            </a:r>
            <a:r>
              <a:rPr lang="ru-RU" sz="1400" b="1" dirty="0" err="1">
                <a:solidFill>
                  <a:srgbClr val="C00000"/>
                </a:solidFill>
              </a:rPr>
              <a:t>Таннеру</a:t>
            </a:r>
            <a:r>
              <a:rPr lang="ru-RU" sz="1400" b="1" dirty="0">
                <a:solidFill>
                  <a:srgbClr val="C00000"/>
                </a:solidFill>
              </a:rPr>
              <a:t> требует уточнения источника кровотечения.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/>
          </a:p>
          <a:p>
            <a:pPr indent="630238" algn="just" eaLnBrk="0" hangingPunct="0">
              <a:buFontTx/>
              <a:buChar char="•"/>
            </a:pPr>
            <a:r>
              <a:rPr lang="ru-RU" sz="1400" dirty="0"/>
              <a:t>наружный осмотр и </a:t>
            </a:r>
            <a:r>
              <a:rPr lang="ru-RU" sz="1400" dirty="0" err="1"/>
              <a:t>вагиноскопия</a:t>
            </a:r>
            <a:r>
              <a:rPr lang="ru-RU" sz="1400" dirty="0"/>
              <a:t> (предпочтительно жидкостная эндоскопия с использованием </a:t>
            </a:r>
            <a:r>
              <a:rPr lang="ru-RU" sz="1400" dirty="0" err="1"/>
              <a:t>гистероскопа</a:t>
            </a:r>
            <a:r>
              <a:rPr lang="ru-RU" sz="1400" dirty="0"/>
              <a:t> или цистоскопа) исключает травму и структурные изменения вульвы и влагалища как причину кровотечения. </a:t>
            </a:r>
          </a:p>
          <a:p>
            <a:pPr indent="630238" algn="just" eaLnBrk="0" hangingPunct="0">
              <a:buFontTx/>
              <a:buChar char="•"/>
            </a:pPr>
            <a:r>
              <a:rPr lang="ru-RU" sz="1400" b="1" dirty="0" err="1">
                <a:solidFill>
                  <a:srgbClr val="C00000"/>
                </a:solidFill>
              </a:rPr>
              <a:t>Ректо-абдоминальное</a:t>
            </a:r>
            <a:r>
              <a:rPr lang="ru-RU" sz="1400" b="1" dirty="0">
                <a:solidFill>
                  <a:srgbClr val="C00000"/>
                </a:solidFill>
              </a:rPr>
              <a:t> исследование обычно не требуется, их заменяет УЗИ органов малого таза и </a:t>
            </a:r>
            <a:r>
              <a:rPr lang="ru-RU" sz="1400" b="1" dirty="0" err="1">
                <a:solidFill>
                  <a:srgbClr val="C00000"/>
                </a:solidFill>
              </a:rPr>
              <a:t>гистероскопия</a:t>
            </a:r>
            <a:r>
              <a:rPr lang="ru-RU" sz="1400" b="1" dirty="0">
                <a:solidFill>
                  <a:srgbClr val="C00000"/>
                </a:solidFill>
              </a:rPr>
              <a:t>. </a:t>
            </a:r>
          </a:p>
          <a:p>
            <a:pPr indent="630238" algn="just" eaLnBrk="0" hangingPunct="0">
              <a:buFontTx/>
              <a:buChar char="•"/>
            </a:pPr>
            <a:r>
              <a:rPr lang="ru-RU" sz="1400" dirty="0"/>
              <a:t>У сексуально-активных подростков допускается осмотр шейки матки и стенок влагалища в зеркалах, а также </a:t>
            </a:r>
            <a:r>
              <a:rPr lang="ru-RU" sz="1400" dirty="0" err="1"/>
              <a:t>бимануальное</a:t>
            </a:r>
            <a:r>
              <a:rPr lang="ru-RU" sz="1400" dirty="0"/>
              <a:t> абдоминально-влагалищное исследование.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Скрининг для выявления нарушений гемостаза у девочек-подростков с ОМК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971600" y="1484784"/>
            <a:ext cx="7415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Проводится только на основании наличия одного или нескольких следующих признаков: 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Регулярные обильные менструальные кровотечения с </a:t>
            </a:r>
            <a:r>
              <a:rPr kumimoji="0" lang="ru-RU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менархе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Кровотечение во время любых хирургических, в том числе стоматологических вмешательствах, кровотечение в родах и в послеродовом периоде (одна из указанных причин); 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Возникновение два и более раз в месяц </a:t>
            </a:r>
            <a:r>
              <a:rPr kumimoji="0" lang="ru-RU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экхимозов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(кровоподтеков) или подкожных гематом, носового кровотечения, кровоточивости (кровотечения) из десен;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любые тяжелые кровотечения в семейном анамнезе.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83568" y="4365104"/>
            <a:ext cx="60486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Коагулограмма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протромбиновое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время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фибриноген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активность по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Квику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АЧТВ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тромбиновое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время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антитромбин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–III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Инструментальная диагностика</a:t>
            </a:r>
            <a:b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539552" y="1447329"/>
            <a:ext cx="8280920" cy="1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УЗИ органов малого таза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-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верификации диагноза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трансабдоминальным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трансректальным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доступом у девственниц и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трансвагинальным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доступом у сексуально активных подростков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>
                <a:latin typeface="Arial Black" pitchFamily="34" charset="0"/>
              </a:rPr>
              <a:t>         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МРТ органов малого таза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рекомендуется в качестве дополнительного метода для уточняющей диагностики органической патологии матки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лейомиомы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аденомиоза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злокачественной опухоли матки, аномалии развития матки и др.)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1400" i="1" dirty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i="1" dirty="0">
                <a:latin typeface="Arial Black" pitchFamily="34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подозрении на внутриматочную патологию по данным УЗИ или при неэффективности медикаментозной терапии предпочтительна 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диагностическая жидкостная бесконтактная </a:t>
            </a:r>
            <a:r>
              <a:rPr lang="ru-RU" sz="1400" dirty="0" err="1">
                <a:solidFill>
                  <a:srgbClr val="C00000"/>
                </a:solidFill>
                <a:latin typeface="Arial Black" pitchFamily="34" charset="0"/>
              </a:rPr>
              <a:t>гистероскопия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 (без влагалищных зеркал, без захвата шейки матки пулевыми щипцами и без расширения цервикального канала) с использованием геля с </a:t>
            </a:r>
            <a:r>
              <a:rPr lang="ru-RU" sz="1400" dirty="0" err="1">
                <a:solidFill>
                  <a:srgbClr val="C00000"/>
                </a:solidFill>
                <a:latin typeface="Arial Black" pitchFamily="34" charset="0"/>
              </a:rPr>
              <a:t>лидокаином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 для локальной анестезии области заднего свода влагалища и </a:t>
            </a:r>
            <a:r>
              <a:rPr lang="ru-RU" sz="1400" dirty="0" err="1">
                <a:solidFill>
                  <a:srgbClr val="C00000"/>
                </a:solidFill>
                <a:latin typeface="Arial Black" pitchFamily="34" charset="0"/>
              </a:rPr>
              <a:t>истмического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 отдела матки (при наличии условий).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Обнаружение по данным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гистероскопии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гиперплазии эндометрия (диффузной, очаговой,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аденоматозной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рака эндометрия или хронического эндометрита является показанием к биопсии эндометрия с патологоанатомическим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иммунногистохимическим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исследованием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биоптата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выбора лечебной тактики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17577"/>
            <a:ext cx="8286750" cy="50212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9" y="142852"/>
            <a:ext cx="928694" cy="70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5220072" y="2060848"/>
            <a:ext cx="244827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Рисунок 3" descr="Подростков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457950" cy="3476625"/>
          </a:xfrm>
          <a:prstGeom prst="rect">
            <a:avLst/>
          </a:prstGeom>
          <a:noFill/>
        </p:spPr>
      </p:pic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771800" y="2852936"/>
            <a:ext cx="1368152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Гистероскопия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биопсия эндометрия по</a:t>
            </a:r>
            <a:r>
              <a:rPr kumimoji="0" lang="ru-RU" sz="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показаниям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(при наличии условий)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627784" y="980728"/>
            <a:ext cx="3124200" cy="266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Пациентки с АМК в пубертатном периоде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755576" y="1772816"/>
            <a:ext cx="1692399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Медикаментозная терапия: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Транексамовая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кислота**, НПВП,                             гормональный гемостаз (КОК или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прогестагены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51520" y="75982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Алгоритм ведения пациенток с АМК в возрасте до 17 лет включительно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539552" y="611396"/>
            <a:ext cx="806489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Медикаментозная терапия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является первой линией выбора у девочек-подростков с АМК при отсутствии органической патологии органов малого таза.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0113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Рекомендуется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девочек-подростков с АМК использовать в качестве первой линии медикаментозной терапии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транексамовую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кислоту**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перорально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или внутривенно для снижения объема кровопотери.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убедительности рекомендаций А </a:t>
            </a:r>
            <a:r>
              <a:rPr kumimoji="0" lang="ru-RU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(уровень достоверности доказательств – 1)</a:t>
            </a:r>
            <a:endParaRPr kumimoji="0" lang="ru-RU" sz="1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Комментарии: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показано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применение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транексамовой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кислоты** в разовой дозе 10-25 мг/кг (максимальная разовая доза 1 г) каждые 8 часов (не более 3 г в сутки) в течение 5 дней.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тяжёлом АМК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предпочтительно внутривенное введение раствора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транексамовой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кислоты** в дозе не более 4 г/сутки.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лечения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хронического ОМК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прием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транексамовой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кислоты** в дозе 15мг/кг 3 раза в сутки (не более 3г/сутки) в первые 4 дня менструации уменьшает объем кровопотери на 25-50%.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Транексамовую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кислоту следует применять с осторожностью женщинам с другими факторами риска тромбоза или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назначают вместе с комбинированными гормональными контрацептивами (КГК).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Необходимо получение информированного добровольного согласия на использование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транексамовой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кислоты** у законного представителя девочек-подростков в возрасте младше 16 лет с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меноррагией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(ОМК), так как в официальной инструкции к лекарственному средству обозначено, что опыт применения в этой возрастной группе отсутствует. 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Медикаментозная терапия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Негормональные методы</a:t>
            </a:r>
            <a:r>
              <a:rPr lang="en-GB" sz="2800" b="1" dirty="0"/>
              <a:t>: </a:t>
            </a:r>
            <a:r>
              <a:rPr lang="ru-RU" sz="2800" b="1" dirty="0" err="1"/>
              <a:t>транексамовая</a:t>
            </a:r>
            <a:r>
              <a:rPr lang="ru-RU" sz="2800" b="1" dirty="0"/>
              <a:t> кислота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391810"/>
              </p:ext>
            </p:extLst>
          </p:nvPr>
        </p:nvGraphicFramePr>
        <p:xfrm>
          <a:off x="1032936" y="2244201"/>
          <a:ext cx="713475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461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Побочные эффекты</a:t>
                      </a:r>
                      <a:r>
                        <a:rPr lang="ru-RU" sz="1600" baseline="30000" dirty="0"/>
                        <a:t>1,2,3</a:t>
                      </a:r>
                      <a:endParaRPr lang="en-GB" sz="1600" dirty="0"/>
                    </a:p>
                  </a:txBody>
                  <a:tcPr marL="78170" marR="7817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Клинические аспекты</a:t>
                      </a:r>
                      <a:r>
                        <a:rPr lang="ru-RU" sz="1600" baseline="30000" dirty="0"/>
                        <a:t>1,2</a:t>
                      </a:r>
                      <a:endParaRPr lang="en-GB" sz="1600" dirty="0"/>
                    </a:p>
                  </a:txBody>
                  <a:tcPr marL="78170" marR="7817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Частые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расстройство пищеварения, диарея, головная боль.</a:t>
                      </a:r>
                      <a:endParaRPr lang="en-GB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/>
                        <a:t>Возможны побочные эффекты со стороны глаз</a:t>
                      </a:r>
                      <a:r>
                        <a:rPr lang="en-GB" sz="1800" baseline="0" dirty="0"/>
                        <a:t> (</a:t>
                      </a:r>
                      <a:r>
                        <a:rPr lang="ru-RU" sz="1800" baseline="0" dirty="0"/>
                        <a:t>изменения цветового зрения</a:t>
                      </a:r>
                      <a:r>
                        <a:rPr lang="en-GB" sz="1800" baseline="0" dirty="0"/>
                        <a:t>/</a:t>
                      </a:r>
                      <a:r>
                        <a:rPr lang="ru-RU" sz="1800" baseline="0" dirty="0"/>
                        <a:t>остроты зрения</a:t>
                      </a:r>
                      <a:r>
                        <a:rPr lang="en-GB" sz="1800" baseline="0" dirty="0"/>
                        <a:t>)</a:t>
                      </a:r>
                    </a:p>
                  </a:txBody>
                  <a:tcPr marL="78170" marR="7817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aseline="0" dirty="0"/>
                        <a:t>Нет контрацептивного эффекта</a:t>
                      </a:r>
                      <a:endParaRPr lang="en-GB" sz="1800" baseline="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aseline="0" dirty="0"/>
                        <a:t>Лечение должно быть прекращено, если улучшения не наблюдается в течение 3 циклов</a:t>
                      </a:r>
                      <a:endParaRPr lang="en-GB" sz="1800" baseline="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aseline="0" dirty="0" err="1"/>
                        <a:t>Транексамовая</a:t>
                      </a:r>
                      <a:r>
                        <a:rPr lang="ru-RU" sz="1800" baseline="0" dirty="0"/>
                        <a:t> кислота не обладает обезболивающим эффектом</a:t>
                      </a:r>
                      <a:endParaRPr lang="en-GB" sz="1800" baseline="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aseline="0" dirty="0" err="1"/>
                        <a:t>Транексамовая</a:t>
                      </a:r>
                      <a:r>
                        <a:rPr lang="ru-RU" sz="1800" baseline="0" dirty="0"/>
                        <a:t> кислота противопоказана пациенткам с тромбозами в анамнезе</a:t>
                      </a:r>
                      <a:endParaRPr lang="en-GB" sz="1800" dirty="0"/>
                    </a:p>
                  </a:txBody>
                  <a:tcPr marL="78170" marR="7817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325" y="6179467"/>
            <a:ext cx="7237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1.  NICE </a:t>
            </a:r>
            <a:r>
              <a:rPr lang="en-GB" sz="900" i="1" dirty="0"/>
              <a:t>Heavy Menstrual Bleeding Clinical Guideline 44</a:t>
            </a:r>
            <a:r>
              <a:rPr lang="en-GB" sz="900" dirty="0"/>
              <a:t>; 2007; </a:t>
            </a:r>
            <a:r>
              <a:rPr lang="ru-RU" sz="900" dirty="0"/>
              <a:t>2</a:t>
            </a:r>
            <a:r>
              <a:rPr lang="en-GB" sz="900" dirty="0"/>
              <a:t>. Singh S, et al. SOGC Clinical Practice Guideline</a:t>
            </a:r>
            <a:r>
              <a:rPr lang="en-GB" sz="900" i="1" dirty="0"/>
              <a:t>. J Obstet Gynaecol Can </a:t>
            </a:r>
            <a:r>
              <a:rPr lang="en-GB" sz="900" dirty="0"/>
              <a:t>2013;35(5 eSuppl):S1-S28; </a:t>
            </a:r>
            <a:r>
              <a:rPr lang="ru-RU" sz="900" dirty="0"/>
              <a:t>3. </a:t>
            </a:r>
            <a:r>
              <a:rPr lang="en-GB" sz="900" dirty="0"/>
              <a:t>Fox KE. </a:t>
            </a:r>
            <a:r>
              <a:rPr lang="en-GB" sz="900" dirty="0" err="1"/>
              <a:t>Curr</a:t>
            </a:r>
            <a:r>
              <a:rPr lang="en-GB" sz="900" dirty="0"/>
              <a:t> Med Res </a:t>
            </a:r>
            <a:r>
              <a:rPr lang="en-GB" sz="900" dirty="0" err="1"/>
              <a:t>Opin</a:t>
            </a:r>
            <a:r>
              <a:rPr lang="en-GB" sz="900" dirty="0"/>
              <a:t> 2012;28(9):1517-1525. </a:t>
            </a:r>
          </a:p>
          <a:p>
            <a:endParaRPr lang="en-GB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985838" y="1372507"/>
            <a:ext cx="7219949" cy="646331"/>
          </a:xfrm>
          <a:prstGeom prst="rect">
            <a:avLst/>
          </a:prstGeom>
          <a:gradFill flip="none" rotWithShape="1">
            <a:gsLst>
              <a:gs pos="0">
                <a:srgbClr val="4F00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Таблетки принимаются по</a:t>
            </a:r>
            <a:r>
              <a:rPr lang="en-US" b="1" dirty="0">
                <a:solidFill>
                  <a:srgbClr val="FFFFFF"/>
                </a:solidFill>
              </a:rPr>
              <a:t> 1 </a:t>
            </a:r>
            <a:r>
              <a:rPr lang="ru-RU" b="1" dirty="0">
                <a:solidFill>
                  <a:srgbClr val="FFFFFF"/>
                </a:solidFill>
              </a:rPr>
              <a:t>г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3-4 раза в день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в первый день менструального кровотечения  и 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до 4-х дней</a:t>
            </a:r>
            <a:r>
              <a:rPr lang="en-GB" b="1" baseline="30000" dirty="0">
                <a:solidFill>
                  <a:srgbClr val="FFFFFF"/>
                </a:solidFill>
              </a:rPr>
              <a:t>1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85200" cy="5489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Негормональное лечение</a:t>
            </a:r>
            <a:r>
              <a:rPr lang="en-GB" sz="2800" b="1" dirty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НПВП</a:t>
            </a:r>
            <a:endParaRPr lang="en-GB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06" y="6211669"/>
            <a:ext cx="720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1. Boots Ibuprofen SmPC. 2. Coulter A, et al . </a:t>
            </a:r>
            <a:r>
              <a:rPr lang="en-GB" sz="900" i="1" dirty="0"/>
              <a:t>Int J of Technol Assess Health Care </a:t>
            </a:r>
            <a:r>
              <a:rPr lang="en-GB" sz="900" dirty="0"/>
              <a:t>1995;11(3):456-471; 3. NICE </a:t>
            </a:r>
            <a:r>
              <a:rPr lang="en-GB" sz="900" i="1" dirty="0"/>
              <a:t>Heavy Menstrual Bleeding Clinical Guideline 44</a:t>
            </a:r>
            <a:r>
              <a:rPr lang="en-GB" sz="900" dirty="0"/>
              <a:t>; 2007; 4. </a:t>
            </a:r>
            <a:r>
              <a:rPr lang="pt-BR" sz="900" dirty="0"/>
              <a:t>Bitzer J, et al. Medical </a:t>
            </a:r>
            <a:r>
              <a:rPr lang="en-GB" sz="900" dirty="0"/>
              <a:t>management of heavy menstrual bleeding: a systematic review of the literature . </a:t>
            </a:r>
            <a:r>
              <a:rPr lang="en-US" sz="900" dirty="0" err="1"/>
              <a:t>Obstet</a:t>
            </a:r>
            <a:r>
              <a:rPr lang="en-US" sz="900" dirty="0"/>
              <a:t> </a:t>
            </a:r>
            <a:r>
              <a:rPr lang="en-US" sz="900" dirty="0" err="1"/>
              <a:t>Gynecol</a:t>
            </a:r>
            <a:r>
              <a:rPr lang="en-US" sz="900" dirty="0"/>
              <a:t> Survey, 2015 Feb;70(2):115-30</a:t>
            </a:r>
            <a:r>
              <a:rPr lang="en-GB" sz="900" dirty="0"/>
              <a:t>; 5. Lethaby A, et al. </a:t>
            </a:r>
            <a:r>
              <a:rPr lang="en-GB" sz="900" i="1" dirty="0"/>
              <a:t>Cochrane Database Syst Rev </a:t>
            </a:r>
            <a:r>
              <a:rPr lang="en-GB" sz="900" dirty="0"/>
              <a:t>2007;4:CD000400. 6. Singh S, et al. SOGC Clinical Practice Guideline. </a:t>
            </a:r>
            <a:r>
              <a:rPr lang="en-GB" sz="900" i="1" dirty="0"/>
              <a:t>J Obstet Gynaecol Can </a:t>
            </a:r>
            <a:r>
              <a:rPr lang="en-GB" sz="900" dirty="0"/>
              <a:t>2013;35(5 eSuppl):S1-S28. 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59514"/>
              </p:ext>
            </p:extLst>
          </p:nvPr>
        </p:nvGraphicFramePr>
        <p:xfrm>
          <a:off x="251361" y="1624146"/>
          <a:ext cx="835292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aseline="0" dirty="0"/>
                        <a:t>Эффективность</a:t>
                      </a:r>
                      <a:r>
                        <a:rPr lang="ru-RU" sz="1600" baseline="30000" dirty="0"/>
                        <a:t>1</a:t>
                      </a:r>
                      <a:r>
                        <a:rPr lang="en-GB" sz="1600" baseline="30000" dirty="0"/>
                        <a:t>-</a:t>
                      </a:r>
                      <a:r>
                        <a:rPr lang="ru-RU" sz="1600" baseline="30000" dirty="0"/>
                        <a:t>4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aseline="0" dirty="0"/>
                        <a:t>Когда могут применяться</a:t>
                      </a:r>
                      <a:r>
                        <a:rPr lang="ru-RU" sz="1600" baseline="30000" dirty="0"/>
                        <a:t>2,5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Эффективность в уменьшении кровопотери зависит от типа НПВП, его дозы и длительности терапии</a:t>
                      </a:r>
                      <a:endParaRPr lang="en-GB" sz="16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НПВП за счет подавления активности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циклооксигеназы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изменения соотношения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простациклина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тромбоксана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снижают кровопотерю на 20-40% и могут использоваться у девочек-подростков с 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дисменореей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патологии эндометрия или системы гемостаза </a:t>
                      </a:r>
                      <a:endParaRPr lang="en-GB" sz="1600" i="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Напроксен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250 мг  или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-Ибупрофен** 600 мг  или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Нимесулид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100 мг максимально 2 раза в сутки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применяют за 1 день до начала или в 1 день обильной и болезненной менструации в течение 3-5 дней при отсутствии противопоказаний. Следует избегать применения НПВП у подростков с АМК-С (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коагулопатия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без согласования с гематологом.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получение информированного добровольного согласия на лечение при наличии в официальной инструкции к лекарственному препарату возраста, ограничивающего применение НПВП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764704"/>
            <a:ext cx="7200482" cy="646331"/>
          </a:xfrm>
          <a:prstGeom prst="rect">
            <a:avLst/>
          </a:prstGeom>
          <a:gradFill flip="none" rotWithShape="1">
            <a:gsLst>
              <a:gs pos="0">
                <a:srgbClr val="4F00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Механизм действия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НПВП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уменьшают продукцию простагландинов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 усиливают </a:t>
            </a:r>
            <a:r>
              <a:rPr lang="ru-RU" b="1" dirty="0" err="1">
                <a:solidFill>
                  <a:schemeClr val="bg1"/>
                </a:solidFill>
              </a:rPr>
              <a:t>констрикцию</a:t>
            </a:r>
            <a:r>
              <a:rPr lang="ru-RU" b="1" dirty="0">
                <a:solidFill>
                  <a:schemeClr val="bg1"/>
                </a:solidFill>
              </a:rPr>
              <a:t> сосудов матки</a:t>
            </a:r>
            <a:r>
              <a:rPr lang="ru-RU" b="1" baseline="30000" dirty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84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310563" cy="5078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8" y="214290"/>
            <a:ext cx="928694" cy="70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53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АКТУАЛЬНОСТЬ</a:t>
            </a:r>
          </a:p>
        </p:txBody>
      </p:sp>
      <p:grpSp>
        <p:nvGrpSpPr>
          <p:cNvPr id="2" name="Group 36"/>
          <p:cNvGrpSpPr>
            <a:grpSpLocks noGrp="1"/>
          </p:cNvGrpSpPr>
          <p:nvPr/>
        </p:nvGrpSpPr>
        <p:grpSpPr bwMode="auto">
          <a:xfrm>
            <a:off x="4000497" y="1785926"/>
            <a:ext cx="1785950" cy="2305052"/>
            <a:chOff x="4466" y="2053"/>
            <a:chExt cx="590" cy="1177"/>
          </a:xfrm>
          <a:solidFill>
            <a:schemeClr val="bg2">
              <a:lumMod val="50000"/>
            </a:schemeClr>
          </a:solidFill>
        </p:grpSpPr>
        <p:sp>
          <p:nvSpPr>
            <p:cNvPr id="7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Группа 60"/>
          <p:cNvGrpSpPr>
            <a:grpSpLocks/>
          </p:cNvGrpSpPr>
          <p:nvPr/>
        </p:nvGrpSpPr>
        <p:grpSpPr bwMode="auto">
          <a:xfrm>
            <a:off x="1857376" y="1214438"/>
            <a:ext cx="2341563" cy="1962150"/>
            <a:chOff x="1714480" y="1500174"/>
            <a:chExt cx="2341562" cy="1962150"/>
          </a:xfrm>
        </p:grpSpPr>
        <p:sp>
          <p:nvSpPr>
            <p:cNvPr id="17419" name="Freeform 2"/>
            <p:cNvSpPr>
              <a:spLocks/>
            </p:cNvSpPr>
            <p:nvPr/>
          </p:nvSpPr>
          <p:spPr bwMode="gray">
            <a:xfrm flipH="1">
              <a:off x="1714480" y="1500174"/>
              <a:ext cx="2341562" cy="1962150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Text Box 7"/>
            <p:cNvSpPr txBox="1">
              <a:spLocks noChangeArrowheads="1"/>
            </p:cNvSpPr>
            <p:nvPr/>
          </p:nvSpPr>
          <p:spPr bwMode="gray">
            <a:xfrm>
              <a:off x="1785918" y="1957374"/>
              <a:ext cx="2143139" cy="1077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rgbClr val="FFFFFF"/>
                  </a:solidFill>
                  <a:latin typeface="Lucida Sans Unicode" pitchFamily="34" charset="0"/>
                </a:rPr>
                <a:t>АМКПП (</a:t>
              </a:r>
              <a:r>
                <a:rPr lang="en-US" sz="1600" b="1" dirty="0">
                  <a:solidFill>
                    <a:srgbClr val="FFFFFF"/>
                  </a:solidFill>
                  <a:latin typeface="Lucida Sans Unicode" pitchFamily="34" charset="0"/>
                </a:rPr>
                <a:t>N</a:t>
              </a:r>
              <a:r>
                <a:rPr lang="ru-RU" sz="1600" b="1" dirty="0">
                  <a:solidFill>
                    <a:srgbClr val="FFFFFF"/>
                  </a:solidFill>
                  <a:latin typeface="Lucida Sans Unicode" pitchFamily="34" charset="0"/>
                </a:rPr>
                <a:t>92.2) – «дебют» </a:t>
              </a:r>
              <a:r>
                <a:rPr lang="ru-RU" sz="1600" b="1" dirty="0" err="1">
                  <a:solidFill>
                    <a:srgbClr val="FFFFFF"/>
                  </a:solidFill>
                  <a:latin typeface="Lucida Sans Unicode" pitchFamily="34" charset="0"/>
                </a:rPr>
                <a:t>гормонзависимой</a:t>
              </a:r>
              <a:r>
                <a:rPr lang="ru-RU" sz="1600" b="1" dirty="0">
                  <a:solidFill>
                    <a:srgbClr val="FFFFFF"/>
                  </a:solidFill>
                  <a:latin typeface="Lucida Sans Unicode" pitchFamily="34" charset="0"/>
                </a:rPr>
                <a:t> патологии</a:t>
              </a:r>
              <a:endParaRPr lang="en-US" sz="1600" b="1" dirty="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sp>
        <p:nvSpPr>
          <p:cNvPr id="13" name="Freeform 3"/>
          <p:cNvSpPr>
            <a:spLocks/>
          </p:cNvSpPr>
          <p:nvPr/>
        </p:nvSpPr>
        <p:spPr bwMode="ltGray">
          <a:xfrm>
            <a:off x="5643563" y="1285875"/>
            <a:ext cx="2341562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black">
          <a:xfrm>
            <a:off x="5857875" y="1500188"/>
            <a:ext cx="179228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  <a:latin typeface="Lucida Sans Unicode" pitchFamily="34" charset="0"/>
              </a:rPr>
              <a:t>2-я причина по частоте обращаемости к детскому гинекологу</a:t>
            </a:r>
            <a:endParaRPr lang="en-US" sz="1600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gray">
          <a:xfrm>
            <a:off x="3786188" y="1714500"/>
            <a:ext cx="2362200" cy="2362200"/>
          </a:xfrm>
          <a:prstGeom prst="ellipse">
            <a:avLst/>
          </a:prstGeom>
          <a:solidFill>
            <a:schemeClr val="bg2">
              <a:lumMod val="75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" name="Freeform 4"/>
          <p:cNvSpPr>
            <a:spLocks/>
          </p:cNvSpPr>
          <p:nvPr/>
        </p:nvSpPr>
        <p:spPr bwMode="ltGray">
          <a:xfrm>
            <a:off x="1857376" y="3429000"/>
            <a:ext cx="2341563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black">
          <a:xfrm>
            <a:off x="1928813" y="3571876"/>
            <a:ext cx="214312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latin typeface="Lucida Sans Unicode" pitchFamily="34" charset="0"/>
              </a:rPr>
              <a:t> 25 </a:t>
            </a:r>
            <a:r>
              <a:rPr lang="en-US" sz="1600" b="1" dirty="0">
                <a:solidFill>
                  <a:srgbClr val="FFFFFF"/>
                </a:solidFill>
                <a:latin typeface="Lucida Sans Unicode" pitchFamily="34" charset="0"/>
              </a:rPr>
              <a:t>% - 3</a:t>
            </a:r>
            <a:r>
              <a:rPr lang="ru-RU" sz="1600" b="1" dirty="0">
                <a:solidFill>
                  <a:srgbClr val="FFFFFF"/>
                </a:solidFill>
                <a:latin typeface="Lucida Sans Unicode" pitchFamily="34" charset="0"/>
              </a:rPr>
              <a:t>0 </a:t>
            </a:r>
            <a:r>
              <a:rPr lang="en-US" sz="1600" b="1" dirty="0">
                <a:solidFill>
                  <a:srgbClr val="FFFFFF"/>
                </a:solidFill>
                <a:latin typeface="Lucida Sans Unicode" pitchFamily="34" charset="0"/>
              </a:rPr>
              <a:t>%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всех обратившихся за медицинской помощью девочек-подростков в возрасте до 17 лет включительно</a:t>
            </a:r>
            <a:endParaRPr lang="en-US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gray">
          <a:xfrm flipH="1">
            <a:off x="5643563" y="3500438"/>
            <a:ext cx="2341562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FFFFFF"/>
              </a:solidFill>
              <a:latin typeface="Lucida Sans Unicod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Lucida Sans Unicode" pitchFamily="34" charset="0"/>
              </a:rPr>
              <a:t>Рецидивы у 85% женщин в последующие годы их жизни</a:t>
            </a:r>
            <a:endParaRPr lang="en-US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pic>
        <p:nvPicPr>
          <p:cNvPr id="18" name="Рисунок 17" descr="3696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9" y="214290"/>
            <a:ext cx="928694" cy="704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Рекомендуется использовать у девочек-подростков с ТМК или ОМК без органической патологии и отсутствием противопоказаний к приему эстрогенов комбинированные оральные </a:t>
            </a:r>
            <a:r>
              <a:rPr lang="ru-RU" dirty="0" err="1"/>
              <a:t>контрацептивы</a:t>
            </a:r>
            <a:r>
              <a:rPr lang="ru-RU" dirty="0"/>
              <a:t> (КОК) – по </a:t>
            </a:r>
            <a:r>
              <a:rPr lang="ru-RU" dirty="0" err="1"/>
              <a:t>анатомо-терапевтическо-химической</a:t>
            </a:r>
            <a:r>
              <a:rPr lang="ru-RU" dirty="0"/>
              <a:t> (АТХ) классификации  </a:t>
            </a:r>
            <a:r>
              <a:rPr lang="ru-RU" dirty="0" err="1"/>
              <a:t>прогестагены</a:t>
            </a:r>
            <a:r>
              <a:rPr lang="ru-RU" dirty="0"/>
              <a:t> и эстрогены (фиксированные сочетания)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396EC9-6701-434F-8DC7-78D0CB550E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3791769" cy="4412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560" y="260649"/>
            <a:ext cx="78867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Гормональные методы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КОК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467544" y="1157260"/>
            <a:ext cx="79928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международным клиническим рекомендациям и отечественному национальному руководству по лечению АМК у девочек-подростков в целях остановки ТМК или ОМК гормональными препаратами первой или второй линии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гемостатической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терапии являются монофазные КОК с 30 мкг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этинилэстрадиола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(ЭЭ) в составе таблетки каждые 6-8 часов (90-120 мкг ЭЭ в сутки).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озможно использование разовой дозы 15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мкг ЭЭ каждые 6 часов (60 мкг ЭЭ в сутки) при сохранении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высокой эффективности (у 90% остановка АМК происходит на 1-2 сутки применения).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остановки кровотечения (как правило в течение 24-48 часов) -</a:t>
            </a:r>
            <a:r>
              <a:rPr kumimoji="0" lang="ru-RU" sz="14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ежедневное уменьшение суточной дозы на 1 таблетку. При сокращении суточной дозы до 1 таблетки (30мкг ЭЭ) - продолжение приема КОК до нормализации уровня гемоглобина - для того, чтобы девочка перенесла потенциально тяжелое кровотечение отмены.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девочек-подростков с сопутствующими нарушениями свертываемости крови оптимально непрерывное применение КОК.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Учитывая отсутствие показаний к применению современных КОК для остановки АМК в официальных инструкциях, 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требуется информированное добровольное согласие девочки-подростка или ее законного представителя на использование указанной схемы </a:t>
            </a:r>
            <a:r>
              <a:rPr kumimoji="0" lang="ru-RU" sz="1400" b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гемостатической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гормональной терапии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260648"/>
            <a:ext cx="7886700" cy="7596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Гормональные методы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КОК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В качестве альтернативы КОК у подростков с </a:t>
            </a:r>
            <a:r>
              <a:rPr lang="ru-RU" dirty="0" err="1"/>
              <a:t>ановуляторными</a:t>
            </a:r>
            <a:r>
              <a:rPr lang="ru-RU" dirty="0"/>
              <a:t> АМК или при наличии противопоказаний к применению эстрогенов возможно применение </a:t>
            </a:r>
            <a:r>
              <a:rPr lang="ru-RU" b="1" dirty="0" err="1">
                <a:solidFill>
                  <a:srgbClr val="FF0000"/>
                </a:solidFill>
              </a:rPr>
              <a:t>прогестагенов</a:t>
            </a:r>
            <a:r>
              <a:rPr lang="ru-RU" dirty="0"/>
              <a:t> (по АТХ – </a:t>
            </a:r>
            <a:r>
              <a:rPr lang="ru-RU" dirty="0" err="1"/>
              <a:t>прогестагены</a:t>
            </a:r>
            <a:r>
              <a:rPr lang="ru-RU" dirty="0"/>
              <a:t>) с целью обеспечения полноценной секреторной трансформации эндометрия. 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норэтистерона</a:t>
            </a:r>
            <a:r>
              <a:rPr lang="ru-RU" dirty="0">
                <a:solidFill>
                  <a:srgbClr val="FF0000"/>
                </a:solidFill>
              </a:rPr>
              <a:t> ацетат </a:t>
            </a:r>
            <a:r>
              <a:rPr lang="ru-RU" dirty="0"/>
              <a:t>(</a:t>
            </a:r>
            <a:r>
              <a:rPr lang="ru-RU" dirty="0" err="1"/>
              <a:t>норэтиндрон</a:t>
            </a:r>
            <a:r>
              <a:rPr lang="ru-RU" dirty="0"/>
              <a:t>)** - </a:t>
            </a:r>
            <a:r>
              <a:rPr lang="ru-RU" dirty="0">
                <a:solidFill>
                  <a:srgbClr val="FF0000"/>
                </a:solidFill>
              </a:rPr>
              <a:t>5-10 мг каждые 6 часов 7-10 дней</a:t>
            </a:r>
            <a:r>
              <a:rPr lang="ru-RU" dirty="0"/>
              <a:t> до остановки кровотечения с последующим медленным (по 5 мг в неделю) снижением суточной дозы. 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дидрогестерон</a:t>
            </a:r>
            <a:r>
              <a:rPr lang="ru-RU" dirty="0"/>
              <a:t>** (по 10 мг 2 раза в сутки в течение 7 дней), но только применение </a:t>
            </a:r>
            <a:r>
              <a:rPr lang="ru-RU" dirty="0" err="1"/>
              <a:t>прогестагенов</a:t>
            </a:r>
            <a:r>
              <a:rPr lang="ru-RU" dirty="0"/>
              <a:t> у девочек-подростков по 3 раза в сутки по эффективности сопоставимо с гормональным гемостазом КОК. </a:t>
            </a:r>
          </a:p>
          <a:p>
            <a:pPr>
              <a:buFontTx/>
              <a:buChar char="-"/>
            </a:pPr>
            <a:endParaRPr lang="ru-RU" i="1" dirty="0"/>
          </a:p>
          <a:p>
            <a:r>
              <a:rPr lang="ru-RU" b="1" i="1" dirty="0" err="1">
                <a:solidFill>
                  <a:srgbClr val="00B050"/>
                </a:solidFill>
              </a:rPr>
              <a:t>Комментарии:Учитывая</a:t>
            </a:r>
            <a:r>
              <a:rPr lang="ru-RU" b="1" i="1" dirty="0">
                <a:solidFill>
                  <a:srgbClr val="00B050"/>
                </a:solidFill>
              </a:rPr>
              <a:t> отсутствие показаний к применению </a:t>
            </a:r>
            <a:r>
              <a:rPr lang="ru-RU" b="1" i="1" dirty="0" err="1">
                <a:solidFill>
                  <a:srgbClr val="00B050"/>
                </a:solidFill>
              </a:rPr>
              <a:t>прогестегенов</a:t>
            </a:r>
            <a:r>
              <a:rPr lang="ru-RU" b="1" i="1" dirty="0">
                <a:solidFill>
                  <a:srgbClr val="00B050"/>
                </a:solidFill>
              </a:rPr>
              <a:t> у девочек-подростков в возрасте младше 18 лет, требуется информированное добровольное согласие пациентки и ее законного представителя на их использование в связи с отсутствием клинических исследований.</a:t>
            </a:r>
            <a:endParaRPr lang="ru-RU" b="1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i="1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04664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ПРОГЕСТАГЕНЫ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17577"/>
            <a:ext cx="8286750" cy="50212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9" y="142852"/>
            <a:ext cx="928694" cy="70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5148064" y="2852936"/>
            <a:ext cx="3312368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48" y="186523"/>
            <a:ext cx="8401050" cy="88157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Гормональные методы</a:t>
            </a:r>
            <a:r>
              <a:rPr lang="en-GB" sz="2800" b="1" dirty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пероральные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 Black" pitchFamily="34" charset="0"/>
              </a:rPr>
              <a:t>прогестаген</a:t>
            </a:r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ы</a:t>
            </a:r>
            <a:endParaRPr lang="en-GB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069886"/>
              </p:ext>
            </p:extLst>
          </p:nvPr>
        </p:nvGraphicFramePr>
        <p:xfrm>
          <a:off x="659554" y="1700808"/>
          <a:ext cx="7583051" cy="475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840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Эффективность</a:t>
                      </a:r>
                      <a:r>
                        <a:rPr lang="en-GB" sz="1600" baseline="30000" dirty="0"/>
                        <a:t>1-</a:t>
                      </a:r>
                      <a:r>
                        <a:rPr lang="ru-RU" sz="1600" baseline="30000" dirty="0"/>
                        <a:t>4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Когда применяются</a:t>
                      </a:r>
                      <a:r>
                        <a:rPr lang="ru-RU" sz="1600" baseline="30000" dirty="0"/>
                        <a:t>4,5</a:t>
                      </a:r>
                      <a:endParaRPr lang="en-GB" sz="16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терапии 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6 месяцев позволяет в 2 раза снизить объем менструальной кровопотери и достигнуть регулирующего эффекта у 76-93% девочек-подростков.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Учитывая отсутствие показаний к применению </a:t>
                      </a:r>
                      <a:r>
                        <a:rPr lang="ru-RU" sz="1400" i="0" u="sng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прогестегенов</a:t>
                      </a:r>
                      <a:r>
                        <a:rPr lang="ru-RU" sz="14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девочек-подростков в возрасте младше 18 лет, требуется информированное добровольное согласие пациентки и ее законного представителя на их использование в связи с отсутствием клинических исследований.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лечения хронического ОМК у девочек-подростков пероральные </a:t>
                      </a: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прогестагены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назначают с 5 по 25 день менструального цикла: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норэтистерон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5-10 мг/сутки или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дидрогестерон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10-20 мг/сутки с сопоставимой с КОК эффективностью.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предотвращения рецидива </a:t>
                      </a: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ановуляторного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АМК: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норэтистерон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ацетат - в дозе 5-10 мг в сутки применяется с 16 по 25 день менструального цикла,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Дидрогестерон</a:t>
                      </a:r>
                      <a:r>
                        <a:rPr lang="ru-RU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дозе 20 мг в сутки - с 11 по 25 дни менструального цикла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GB" sz="1600" i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5517232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/>
              <a:t>1. </a:t>
            </a:r>
            <a:r>
              <a:rPr lang="en-US" sz="900" dirty="0" err="1"/>
              <a:t>Karakus</a:t>
            </a:r>
            <a:r>
              <a:rPr lang="en-US" sz="900" dirty="0"/>
              <a:t>, S. Efficacy of </a:t>
            </a:r>
            <a:r>
              <a:rPr lang="en-US" sz="900" dirty="0" err="1"/>
              <a:t>micronised</a:t>
            </a:r>
            <a:r>
              <a:rPr lang="en-US" sz="900" dirty="0"/>
              <a:t> vaginal progesterone versus oral </a:t>
            </a:r>
            <a:r>
              <a:rPr lang="en-US" sz="900" dirty="0" err="1"/>
              <a:t>dydrogestrone</a:t>
            </a:r>
            <a:r>
              <a:rPr lang="en-US" sz="900" dirty="0"/>
              <a:t> in the treatment of irregular dysfunctional uterine bleeding: a pilot </a:t>
            </a:r>
            <a:r>
              <a:rPr lang="en-US" sz="900" dirty="0" err="1"/>
              <a:t>randomised</a:t>
            </a:r>
            <a:r>
              <a:rPr lang="en-US" sz="900" dirty="0"/>
              <a:t> controlled trial / S. </a:t>
            </a:r>
            <a:r>
              <a:rPr lang="en-US" sz="900" dirty="0" err="1"/>
              <a:t>Karakus</a:t>
            </a:r>
            <a:r>
              <a:rPr lang="en-US" sz="900" dirty="0"/>
              <a:t>, G. Kiran, H. </a:t>
            </a:r>
            <a:r>
              <a:rPr lang="en-US" sz="900" dirty="0" err="1"/>
              <a:t>Ciralik</a:t>
            </a:r>
            <a:r>
              <a:rPr lang="en-US" sz="900" dirty="0"/>
              <a:t> // </a:t>
            </a:r>
            <a:r>
              <a:rPr lang="en-US" sz="900" dirty="0" err="1"/>
              <a:t>Aust</a:t>
            </a:r>
            <a:r>
              <a:rPr lang="en-US" sz="900" dirty="0"/>
              <a:t> N Z J </a:t>
            </a:r>
            <a:r>
              <a:rPr lang="en-US" sz="900" dirty="0" err="1"/>
              <a:t>Obstet</a:t>
            </a:r>
            <a:r>
              <a:rPr lang="en-US" sz="900" dirty="0"/>
              <a:t> </a:t>
            </a:r>
            <a:r>
              <a:rPr lang="en-US" sz="900" dirty="0" err="1"/>
              <a:t>Gynaecol</a:t>
            </a:r>
            <a:r>
              <a:rPr lang="en-US" sz="900" dirty="0"/>
              <a:t>. – 2009. – vol.49. – N 6. – P. 685-688.</a:t>
            </a:r>
            <a:endParaRPr lang="ru-RU" sz="900" dirty="0"/>
          </a:p>
          <a:p>
            <a:pPr lvl="0"/>
            <a:r>
              <a:rPr lang="ru-RU" sz="900" dirty="0"/>
              <a:t>2. </a:t>
            </a:r>
            <a:r>
              <a:rPr lang="en-US" sz="900" dirty="0"/>
              <a:t>Kakarla, N. The use of micronized progesterone for dysfunctional uterine bleeding in adolescent females / N. Kakarla, H.B. Boswell, R.K. </a:t>
            </a:r>
            <a:r>
              <a:rPr lang="en-US" sz="900" dirty="0" err="1"/>
              <a:t>Zurawin</a:t>
            </a:r>
            <a:r>
              <a:rPr lang="en-US" sz="900" dirty="0"/>
              <a:t> // Journal of pediatric &amp;adolescent gynecology. – 2006. – vol.19. – N 2. – P. 151-152.</a:t>
            </a:r>
            <a:endParaRPr lang="ru-RU" sz="900" dirty="0"/>
          </a:p>
          <a:p>
            <a:r>
              <a:rPr lang="ru-RU" sz="900" dirty="0"/>
              <a:t>3.Подзолкова, Н.М. Нормализация менструального цикла </a:t>
            </a:r>
            <a:r>
              <a:rPr lang="ru-RU" sz="900" dirty="0" err="1"/>
              <a:t>дидрогестероном</a:t>
            </a:r>
            <a:r>
              <a:rPr lang="ru-RU" sz="900" dirty="0"/>
              <a:t> / Н.М. </a:t>
            </a:r>
            <a:r>
              <a:rPr lang="ru-RU" sz="900" dirty="0" err="1"/>
              <a:t>Подзолкова</a:t>
            </a:r>
            <a:r>
              <a:rPr lang="ru-RU" sz="900" dirty="0"/>
              <a:t>, Т.Ф. </a:t>
            </a:r>
            <a:r>
              <a:rPr lang="ru-RU" sz="900" dirty="0" err="1"/>
              <a:t>Татарчук</a:t>
            </a:r>
            <a:r>
              <a:rPr lang="ru-RU" sz="900" dirty="0"/>
              <a:t>, А.М. </a:t>
            </a:r>
            <a:r>
              <a:rPr lang="ru-RU" sz="900" dirty="0" err="1"/>
              <a:t>Дощанова</a:t>
            </a:r>
            <a:r>
              <a:rPr lang="ru-RU" sz="900" dirty="0"/>
              <a:t>, Г.З. </a:t>
            </a:r>
            <a:r>
              <a:rPr lang="ru-RU" sz="900" dirty="0" err="1"/>
              <a:t>Ешимбетова</a:t>
            </a:r>
            <a:r>
              <a:rPr lang="ru-RU" sz="900" dirty="0"/>
              <a:t>, Л.В. </a:t>
            </a:r>
            <a:r>
              <a:rPr lang="ru-RU" sz="900" dirty="0" err="1"/>
              <a:t>Сумятина</a:t>
            </a:r>
            <a:r>
              <a:rPr lang="ru-RU" sz="900" dirty="0"/>
              <a:t> // Акушерство и гинекология. – 2018. - №6. – С. 70-76</a:t>
            </a:r>
          </a:p>
          <a:p>
            <a:pPr lvl="0"/>
            <a:r>
              <a:rPr lang="ru-RU" sz="900" dirty="0"/>
              <a:t>4. Инструкция по медицинскому применению лекарственного препарата «</a:t>
            </a:r>
            <a:r>
              <a:rPr lang="ru-RU" sz="900" dirty="0" err="1"/>
              <a:t>Норколут</a:t>
            </a:r>
            <a:r>
              <a:rPr lang="ru-RU" sz="900" dirty="0"/>
              <a:t>» ЛРС-14881/01-300819, 2020</a:t>
            </a:r>
          </a:p>
          <a:p>
            <a:pPr lvl="0"/>
            <a:r>
              <a:rPr lang="ru-RU" sz="900" dirty="0"/>
              <a:t>5. Инструкция по медицинскому применению лекарственного препарата «</a:t>
            </a:r>
            <a:r>
              <a:rPr lang="ru-RU" sz="900" dirty="0" err="1"/>
              <a:t>Дюфастон</a:t>
            </a:r>
            <a:r>
              <a:rPr lang="ru-RU" sz="900" dirty="0"/>
              <a:t>» ЛРС-011987/01-260717, 2019. </a:t>
            </a:r>
          </a:p>
          <a:p>
            <a:endParaRPr lang="en-GB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63497" y="1196752"/>
            <a:ext cx="7575166" cy="369332"/>
          </a:xfrm>
          <a:prstGeom prst="rect">
            <a:avLst/>
          </a:prstGeom>
          <a:gradFill flip="none" rotWithShape="1">
            <a:gsLst>
              <a:gs pos="0">
                <a:srgbClr val="4F00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Механизм действия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rgbClr val="FFFFFF"/>
                </a:solidFill>
              </a:rPr>
              <a:t>подавление пролиферации эндометрия</a:t>
            </a:r>
            <a:endParaRPr lang="en-GB" b="1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6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707088" cy="4715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Гормональные методы</a:t>
            </a:r>
            <a:r>
              <a:rPr lang="en-GB" sz="2800" b="1" dirty="0">
                <a:solidFill>
                  <a:srgbClr val="C00000"/>
                </a:solidFill>
                <a:latin typeface="Arial Black" pitchFamily="34" charset="0"/>
              </a:rPr>
              <a:t>: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 КОК</a:t>
            </a:r>
            <a:endParaRPr lang="en-GB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63814"/>
              </p:ext>
            </p:extLst>
          </p:nvPr>
        </p:nvGraphicFramePr>
        <p:xfrm>
          <a:off x="755576" y="1657914"/>
          <a:ext cx="8136904" cy="475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1600" baseline="0" dirty="0"/>
                        <a:t>Эффективность</a:t>
                      </a:r>
                      <a:endParaRPr lang="en-GB" sz="1600" dirty="0"/>
                    </a:p>
                  </a:txBody>
                  <a:tcPr marL="78153" marR="78153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1600" baseline="0" dirty="0"/>
                        <a:t>Когда применяются</a:t>
                      </a:r>
                      <a:endParaRPr lang="en-GB" sz="1600" dirty="0"/>
                    </a:p>
                  </a:txBody>
                  <a:tcPr marL="78153" marR="78153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монофазных КОК, содержащих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этинилэстрадиол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левоноргестрел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каждой таблетке позволяет</a:t>
                      </a:r>
                      <a:r>
                        <a:rPr lang="ru-RU" sz="16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снизить объем кровопотери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43-69%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КОК, имеющих в составе эстрадиола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валерат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диеногест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динамическом режиме - на 88% </a:t>
                      </a:r>
                      <a:endParaRPr lang="en-GB" sz="1600" i="0" baseline="0" dirty="0"/>
                    </a:p>
                  </a:txBody>
                  <a:tcPr marL="78153" marR="78153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использовать у нуждающихся в контрацепции сексуально активных  девочек-подростков с ОМК без органической патологии и отсутствием противопоказаний к приему эстрогенов КОК –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прогестагены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эстрогены (фиксированные сочетания по АТХ).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Учитывая отсутствие показаний к применению современным КОК для остановки АМК в официальных инструкциях, требуется информированное добровольное согласие девочки-подростка или ее законного представителя на использование указанной схемы </a:t>
                      </a:r>
                      <a:r>
                        <a:rPr lang="ru-RU" sz="1600" i="0" u="sng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гемостатической</a:t>
                      </a:r>
                      <a:r>
                        <a:rPr lang="ru-RU" sz="16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гормональной терапии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78153" marR="7815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490" y="6453336"/>
            <a:ext cx="4250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900" dirty="0"/>
              <a:t>1</a:t>
            </a:r>
            <a:r>
              <a:rPr lang="ru-RU" sz="900" dirty="0" err="1"/>
              <a:t>Клайра</a:t>
            </a:r>
            <a:r>
              <a:rPr lang="ru-RU" sz="900" dirty="0"/>
              <a:t>, инструкция</a:t>
            </a:r>
            <a:r>
              <a:rPr lang="en-GB" sz="9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5445224"/>
            <a:ext cx="353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</a:rPr>
              <a:t>Эстрадиола </a:t>
            </a:r>
            <a:r>
              <a:rPr lang="ru-RU" sz="1200" dirty="0" err="1">
                <a:solidFill>
                  <a:schemeClr val="dk1"/>
                </a:solidFill>
              </a:rPr>
              <a:t>валерат</a:t>
            </a:r>
            <a:r>
              <a:rPr lang="ru-RU" sz="1200" dirty="0">
                <a:solidFill>
                  <a:schemeClr val="dk1"/>
                </a:solidFill>
              </a:rPr>
              <a:t>/ </a:t>
            </a:r>
            <a:r>
              <a:rPr lang="ru-RU" sz="1200" dirty="0" err="1">
                <a:solidFill>
                  <a:schemeClr val="dk1"/>
                </a:solidFill>
              </a:rPr>
              <a:t>диеногест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имеет официальную регистрацию для лечения ОМК</a:t>
            </a:r>
            <a:r>
              <a:rPr lang="ru-RU" sz="1200" b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en-GB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875" y="908720"/>
            <a:ext cx="7219949" cy="646331"/>
          </a:xfrm>
          <a:prstGeom prst="rect">
            <a:avLst/>
          </a:prstGeom>
          <a:gradFill flip="none" rotWithShape="1">
            <a:gsLst>
              <a:gs pos="0">
                <a:srgbClr val="4F00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Механизм действия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подавление овуляции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пролиферации эндометрия</a:t>
            </a:r>
            <a:r>
              <a:rPr lang="en-GB" b="1" baseline="30000" dirty="0">
                <a:solidFill>
                  <a:schemeClr val="bg1"/>
                </a:solidFill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496698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13716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ВНУТРИМАТОЧНАЯ ТЕРАПЕВТИЧЕСКАЯ СИСТЕМА, ВЫСВОБОЖДАЮЩАЯ МИКРОНИЗИРОВАННЫЙ ЛЕВОНОРГЕСТРЕЛ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0" dirty="0"/>
              <a:t>Допустимо использование внутриматочной терапевтической системы, высвобождающей </a:t>
            </a:r>
            <a:r>
              <a:rPr lang="ru-RU" b="0" dirty="0" err="1"/>
              <a:t>микронизированный</a:t>
            </a:r>
            <a:r>
              <a:rPr lang="ru-RU" b="0" dirty="0"/>
              <a:t> </a:t>
            </a:r>
            <a:r>
              <a:rPr lang="ru-RU" b="0" dirty="0" err="1"/>
              <a:t>левоноргестрел</a:t>
            </a:r>
            <a:r>
              <a:rPr lang="ru-RU" b="0" dirty="0"/>
              <a:t> (ВМС-ЛНГ) для снижения величины менструальной кровопотери у сексуально-активных подростков в возрасте до 17 лет включительно с ОМК и низким риском ИППП (при желании пациентки и наличии условий.</a:t>
            </a:r>
          </a:p>
          <a:p>
            <a:r>
              <a:rPr lang="ru-RU" b="0" dirty="0"/>
              <a:t> </a:t>
            </a:r>
            <a:r>
              <a:rPr lang="ru-RU" b="0" i="1" dirty="0"/>
              <a:t>ВМС, высвобождающая </a:t>
            </a:r>
            <a:r>
              <a:rPr lang="ru-RU" b="0" i="1" dirty="0" err="1"/>
              <a:t>левоноргестрел</a:t>
            </a:r>
            <a:r>
              <a:rPr lang="ru-RU" b="0" i="1" dirty="0"/>
              <a:t>, оказывает главным образом местное </a:t>
            </a:r>
            <a:r>
              <a:rPr lang="ru-RU" b="0" i="1" dirty="0" err="1"/>
              <a:t>гестагенное</a:t>
            </a:r>
            <a:r>
              <a:rPr lang="ru-RU" b="0" i="1" dirty="0"/>
              <a:t> действие (концентрация </a:t>
            </a:r>
            <a:r>
              <a:rPr lang="ru-RU" b="0" i="1" dirty="0" err="1"/>
              <a:t>левоноргестрела</a:t>
            </a:r>
            <a:r>
              <a:rPr lang="ru-RU" b="0" i="1" dirty="0"/>
              <a:t> в эндометрии превышает его концентрацию в плазме крови более чем в 1000 раз), снижая пролиферативную активность эндометрия и объем кровопотери. </a:t>
            </a:r>
          </a:p>
          <a:p>
            <a:r>
              <a:rPr lang="ru-RU" b="0" i="1" dirty="0"/>
              <a:t>Спустя 3 месяца применения менструальная кровопотеря снижается на 62–94%, спустя 6 месяцев - на 71–95% </a:t>
            </a:r>
            <a:r>
              <a:rPr lang="ru-RU" b="0" dirty="0"/>
              <a:t>.</a:t>
            </a:r>
          </a:p>
          <a:p>
            <a:pPr>
              <a:buNone/>
            </a:pPr>
            <a:r>
              <a:rPr lang="ru-RU" b="0" dirty="0"/>
              <a:t> 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425343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867544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Профилактика и диспансерное наблюдение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20642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/>
              <a:t>Профилактика АМК заключается в ежегодном диспансерном наблюдении у врача-акушера-гинеколога, прошедшего тематическое усовершенствование по гинекологии детей и подростков, для своевременного обнаружения органической патологии (</a:t>
            </a:r>
            <a:r>
              <a:rPr lang="ru-RU" sz="1600" dirty="0" err="1"/>
              <a:t>лейомиома</a:t>
            </a:r>
            <a:r>
              <a:rPr lang="ru-RU" sz="1600" dirty="0"/>
              <a:t> матки, </a:t>
            </a:r>
            <a:r>
              <a:rPr lang="ru-RU" sz="1600" dirty="0" err="1"/>
              <a:t>аденомиоз</a:t>
            </a:r>
            <a:r>
              <a:rPr lang="ru-RU" sz="1600" dirty="0"/>
              <a:t>, гиперпластические процессы эндометрия), заболеваний крови или заболеваний, влияющих на процесс овуляции. </a:t>
            </a:r>
          </a:p>
          <a:p>
            <a:r>
              <a:rPr lang="ru-RU" sz="1600" dirty="0"/>
              <a:t>При проведении лечения необходим тщательный контроль за принимаемыми пациенткой лекарственными препаратами. </a:t>
            </a:r>
          </a:p>
          <a:p>
            <a:r>
              <a:rPr lang="ru-RU" sz="1600" dirty="0"/>
              <a:t>При овуляторных дисфункциях может сыграть роль коррекция психоэмоциональных нарушений, а также компенсация основного заболевания (синдром поликистозных яичников, гипотиреоз, тиреотоксикоз, врожденная дисфункция коры надпочечников). </a:t>
            </a:r>
          </a:p>
          <a:p>
            <a:r>
              <a:rPr lang="ru-RU" sz="1600" dirty="0"/>
              <a:t>Немаловажным фактором является профилактика воспалительных заболеваний органов малого таза. </a:t>
            </a:r>
          </a:p>
          <a:p>
            <a:r>
              <a:rPr lang="ru-RU" sz="1600" dirty="0"/>
              <a:t>При выявлении данных заболеваний, пациентка относится к </a:t>
            </a:r>
            <a:r>
              <a:rPr lang="en-US" sz="1600" dirty="0"/>
              <a:t>III</a:t>
            </a:r>
            <a:r>
              <a:rPr lang="ru-RU" sz="1600" dirty="0"/>
              <a:t> группе диспансерного наблюдения [1].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8772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1. Приказ Министерства здравоохранения РФ от 16 мая 2019 г. N 302н "Об утверждении Порядка прохождения несовершеннолетними диспансерного наблюдения, в том числе в период обучения и воспитания в образовательных организациях" Зарегистрировано в Минюсте РФ 7 июня 2019 г. Ре</a:t>
            </a:r>
          </a:p>
        </p:txBody>
      </p:sp>
    </p:spTree>
    <p:extLst>
      <p:ext uri="{BB962C8B-B14F-4D97-AF65-F5344CB8AC3E}">
        <p14:creationId xmlns:p14="http://schemas.microsoft.com/office/powerpoint/2010/main" val="22304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500313"/>
            <a:ext cx="651735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Rectangle 6"/>
          <p:cNvSpPr>
            <a:spLocks noChangeArrowheads="1"/>
          </p:cNvSpPr>
          <p:nvPr/>
        </p:nvSpPr>
        <p:spPr bwMode="auto">
          <a:xfrm>
            <a:off x="2928939" y="5643712"/>
            <a:ext cx="4254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Segoe Script"/>
                <a:ea typeface="Calibri" pitchFamily="34" charset="0"/>
                <a:cs typeface="Times New Roman" pitchFamily="18" charset="0"/>
              </a:rPr>
              <a:t>Благодарю</a:t>
            </a:r>
            <a:r>
              <a:rPr lang="ru-RU" sz="2400" b="1">
                <a:latin typeface="Rage Itali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Segoe Script"/>
                <a:ea typeface="Calibri" pitchFamily="34" charset="0"/>
                <a:cs typeface="Times New Roman" pitchFamily="18" charset="0"/>
              </a:rPr>
              <a:t>за</a:t>
            </a:r>
            <a:r>
              <a:rPr lang="ru-RU" sz="2400" b="1">
                <a:latin typeface="Rage Itali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Segoe Script"/>
                <a:ea typeface="Calibri" pitchFamily="34" charset="0"/>
                <a:cs typeface="Times New Roman" pitchFamily="18" charset="0"/>
              </a:rPr>
              <a:t>внимание</a:t>
            </a:r>
            <a:endParaRPr lang="ru-RU" sz="2400" b="1">
              <a:ea typeface="Calibri" pitchFamily="34" charset="0"/>
              <a:cs typeface="Arial" charset="0"/>
            </a:endParaRPr>
          </a:p>
        </p:txBody>
      </p:sp>
      <p:pic>
        <p:nvPicPr>
          <p:cNvPr id="1024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02915" y="2636912"/>
            <a:ext cx="1785937" cy="19288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74548"/>
              </p:ext>
            </p:extLst>
          </p:nvPr>
        </p:nvGraphicFramePr>
        <p:xfrm>
          <a:off x="1403648" y="2492896"/>
          <a:ext cx="6048375" cy="3697351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Код МКБ-10: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ID: KP258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URL: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N</a:t>
                      </a: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92.2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Возрастная</a:t>
                      </a:r>
                      <a:r>
                        <a:rPr lang="ru-RU" sz="18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группа: </a:t>
                      </a: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дети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95725" algn="l"/>
                        </a:tabLst>
                        <a:defRPr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Год утверждения: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Профессиональные ассоциации: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Ассоциация детских и подростковых гинекологов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Российское общество акушеров-гинекологов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843" name="Надпись 26"/>
          <p:cNvSpPr txBox="1">
            <a:spLocks/>
          </p:cNvSpPr>
          <p:nvPr/>
        </p:nvSpPr>
        <p:spPr bwMode="auto">
          <a:xfrm>
            <a:off x="1835696" y="476672"/>
            <a:ext cx="2008187" cy="25400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cs typeface="Arial" pitchFamily="34" charset="0"/>
              </a:rPr>
              <a:t>Клинические рекомендации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1043608" y="1309410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Аномальные маточные кровотечения в пубертатном периоде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3" descr="https://rusapag.medtouch.org/static/img/rusp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381250" cy="21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latin typeface="Arial Black" pitchFamily="34" charset="0"/>
              </a:rPr>
              <a:t>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Аномальное маточное кровотечение</a:t>
            </a:r>
            <a:r>
              <a:rPr lang="ru-RU" sz="1600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600" dirty="0">
                <a:cs typeface="Aharoni" pitchFamily="2" charset="-79"/>
              </a:rPr>
              <a:t>(АМК) в пубертатном периоде —</a:t>
            </a:r>
            <a:r>
              <a:rPr lang="ru-RU" sz="1600" dirty="0"/>
              <a:t>кровотечение из матки, чрезмерное по длительности (более 8 дней), объему кровопотери (более 80 мл) и/ или частоте (</a:t>
            </a:r>
            <a:r>
              <a:rPr lang="ru-RU" sz="1600" dirty="0">
                <a:solidFill>
                  <a:srgbClr val="C00000"/>
                </a:solidFill>
              </a:rPr>
              <a:t>менее 24 дней</a:t>
            </a:r>
            <a:r>
              <a:rPr lang="ru-RU" sz="1600" dirty="0"/>
              <a:t>), которое оказывает неблагоприятное влияние на физическое, социальное и эмоциональное благополучие, когнитивные способности, влияющее на вербальное обучение и память девочки-подростка в возрасте </a:t>
            </a:r>
            <a:r>
              <a:rPr lang="ru-RU" sz="1600" b="1" dirty="0">
                <a:solidFill>
                  <a:srgbClr val="C00000"/>
                </a:solidFill>
              </a:rPr>
              <a:t>от </a:t>
            </a:r>
            <a:r>
              <a:rPr lang="ru-RU" sz="1600" b="1" dirty="0" err="1">
                <a:solidFill>
                  <a:srgbClr val="C00000"/>
                </a:solidFill>
              </a:rPr>
              <a:t>менархе</a:t>
            </a:r>
            <a:r>
              <a:rPr lang="ru-RU" sz="1600" b="1" dirty="0">
                <a:solidFill>
                  <a:srgbClr val="C00000"/>
                </a:solidFill>
              </a:rPr>
              <a:t> до 17 лет включительно</a:t>
            </a:r>
            <a:endParaRPr lang="ru-RU" sz="1600" b="1" dirty="0">
              <a:solidFill>
                <a:srgbClr val="C00000"/>
              </a:solidFill>
              <a:cs typeface="Aharoni" pitchFamily="2" charset="-79"/>
            </a:endParaRPr>
          </a:p>
          <a:p>
            <a:endParaRPr lang="ru-RU" sz="1600" b="1" dirty="0">
              <a:cs typeface="Aharoni" pitchFamily="2" charset="-79"/>
            </a:endParaRPr>
          </a:p>
          <a:p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Обильное менструальное кровотечение </a:t>
            </a:r>
            <a:r>
              <a:rPr lang="ru-RU" sz="1600" dirty="0">
                <a:cs typeface="Aharoni" pitchFamily="2" charset="-79"/>
              </a:rPr>
              <a:t>(ОМК) в пубертатном периоде — чрезмерная регулярная менструальная кровопотеря продолжительностью более 8 дней, которая снижает качество жизни</a:t>
            </a:r>
            <a:r>
              <a:rPr lang="ru-RU" sz="1600" b="1" dirty="0">
                <a:cs typeface="Aharoni" pitchFamily="2" charset="-79"/>
              </a:rPr>
              <a:t> </a:t>
            </a:r>
            <a:r>
              <a:rPr lang="ru-RU" sz="1600" dirty="0">
                <a:cs typeface="Aharoni" pitchFamily="2" charset="-79"/>
              </a:rPr>
              <a:t>и когнитивные способности девочки-подростка 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с момента </a:t>
            </a:r>
            <a:r>
              <a:rPr lang="ru-RU" sz="1600" b="1" dirty="0" err="1">
                <a:solidFill>
                  <a:srgbClr val="C00000"/>
                </a:solidFill>
                <a:cs typeface="Aharoni" pitchFamily="2" charset="-79"/>
              </a:rPr>
              <a:t>менархе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 до 17 лет </a:t>
            </a:r>
            <a:r>
              <a:rPr lang="ru-RU" sz="1600" dirty="0">
                <a:cs typeface="Aharoni" pitchFamily="2" charset="-79"/>
              </a:rPr>
              <a:t>включительно независимо от общего количества менструальной потери. Термин заменяет устаревшее понятие «пубертатная </a:t>
            </a:r>
            <a:r>
              <a:rPr lang="ru-RU" sz="1600" dirty="0" err="1">
                <a:cs typeface="Aharoni" pitchFamily="2" charset="-79"/>
              </a:rPr>
              <a:t>менороррагия</a:t>
            </a:r>
            <a:r>
              <a:rPr lang="ru-RU" sz="1600" dirty="0">
                <a:cs typeface="Aharoni" pitchFamily="2" charset="-79"/>
              </a:rPr>
              <a:t>».</a:t>
            </a:r>
          </a:p>
          <a:p>
            <a:endParaRPr lang="ru-RU" sz="1600" b="1" dirty="0">
              <a:cs typeface="Aharoni" pitchFamily="2" charset="-79"/>
            </a:endParaRPr>
          </a:p>
          <a:p>
            <a:r>
              <a:rPr lang="ru-RU" sz="1600" b="1" dirty="0" err="1">
                <a:solidFill>
                  <a:srgbClr val="C00000"/>
                </a:solidFill>
                <a:cs typeface="Aharoni" pitchFamily="2" charset="-79"/>
              </a:rPr>
              <a:t>Межменструальное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 маточное кровотечение</a:t>
            </a:r>
            <a:r>
              <a:rPr lang="ru-RU" sz="1600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600" dirty="0">
                <a:cs typeface="Aharoni" pitchFamily="2" charset="-79"/>
              </a:rPr>
              <a:t>(ММК) в пубертатном периоде– беспорядочное или циклически предсказуемое кровотечение из матки между регулярными менструальными кровотечениями у девочки-подростка с момента </a:t>
            </a:r>
            <a:r>
              <a:rPr lang="ru-RU" sz="1600" dirty="0" err="1">
                <a:cs typeface="Aharoni" pitchFamily="2" charset="-79"/>
              </a:rPr>
              <a:t>менархе</a:t>
            </a:r>
            <a:r>
              <a:rPr lang="ru-RU" sz="1600" dirty="0">
                <a:cs typeface="Aharoni" pitchFamily="2" charset="-79"/>
              </a:rPr>
              <a:t> до 17 лет включительно. Термин заменяет устаревшее понятие «пубертатная </a:t>
            </a:r>
            <a:r>
              <a:rPr lang="ru-RU" sz="1600" dirty="0" err="1">
                <a:cs typeface="Aharoni" pitchFamily="2" charset="-79"/>
              </a:rPr>
              <a:t>менометроррагия</a:t>
            </a:r>
            <a:r>
              <a:rPr lang="ru-RU" sz="1600" dirty="0">
                <a:cs typeface="Aharoni" pitchFamily="2" charset="-79"/>
              </a:rPr>
              <a:t>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cs typeface="Aharoni" pitchFamily="2" charset="-79"/>
              </a:rPr>
              <a:t>Тяжёлое маточное кровотечение</a:t>
            </a:r>
            <a:r>
              <a:rPr lang="ru-RU" sz="1800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800" dirty="0">
                <a:cs typeface="Aharoni" pitchFamily="2" charset="-79"/>
              </a:rPr>
              <a:t>(ТМК) - эпизод избыточного кровотечения из матки, возникший внезапно (остро) или на фоне хронического маточного кровотечения, приводящий к выраженному физическому и эмоциональному дискомфорту и требующий немедленного вмешательства для предотвращения </a:t>
            </a:r>
            <a:r>
              <a:rPr lang="ru-RU" sz="1800" dirty="0" err="1">
                <a:cs typeface="Aharoni" pitchFamily="2" charset="-79"/>
              </a:rPr>
              <a:t>гиповолемии</a:t>
            </a:r>
            <a:r>
              <a:rPr lang="ru-RU" sz="1800" dirty="0">
                <a:cs typeface="Aharoni" pitchFamily="2" charset="-79"/>
              </a:rPr>
              <a:t> или </a:t>
            </a:r>
            <a:r>
              <a:rPr lang="ru-RU" sz="1800" dirty="0" err="1">
                <a:cs typeface="Aharoni" pitchFamily="2" charset="-79"/>
              </a:rPr>
              <a:t>гиповолемического</a:t>
            </a:r>
            <a:r>
              <a:rPr lang="ru-RU" sz="1800" dirty="0">
                <a:cs typeface="Aharoni" pitchFamily="2" charset="-79"/>
              </a:rPr>
              <a:t> шока у девочки-подростка с момента </a:t>
            </a:r>
            <a:r>
              <a:rPr lang="ru-RU" sz="1800" dirty="0" err="1">
                <a:cs typeface="Aharoni" pitchFamily="2" charset="-79"/>
              </a:rPr>
              <a:t>менархе</a:t>
            </a:r>
            <a:r>
              <a:rPr lang="ru-RU" sz="1800" dirty="0">
                <a:cs typeface="Aharoni" pitchFamily="2" charset="-79"/>
              </a:rPr>
              <a:t> до 17 лет включительно.</a:t>
            </a:r>
          </a:p>
          <a:p>
            <a:endParaRPr lang="ru-RU" sz="1800" b="1" dirty="0">
              <a:cs typeface="Aharoni" pitchFamily="2" charset="-79"/>
            </a:endParaRPr>
          </a:p>
          <a:p>
            <a:r>
              <a:rPr lang="ru-RU" sz="1800" b="1" dirty="0">
                <a:solidFill>
                  <a:srgbClr val="C00000"/>
                </a:solidFill>
                <a:cs typeface="Aharoni" pitchFamily="2" charset="-79"/>
              </a:rPr>
              <a:t>Хроническое АМК</a:t>
            </a:r>
            <a:r>
              <a:rPr lang="ru-RU" sz="1800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800" dirty="0">
                <a:cs typeface="Aharoni" pitchFamily="2" charset="-79"/>
              </a:rPr>
              <a:t>– кровотечение чрезмерное по продолжительности, объему и/или частоте у девочки-подростка с момента </a:t>
            </a:r>
            <a:r>
              <a:rPr lang="ru-RU" sz="1800" dirty="0" err="1">
                <a:cs typeface="Aharoni" pitchFamily="2" charset="-79"/>
              </a:rPr>
              <a:t>менархе</a:t>
            </a:r>
            <a:r>
              <a:rPr lang="ru-RU" sz="1800" dirty="0">
                <a:cs typeface="Aharoni" pitchFamily="2" charset="-79"/>
              </a:rPr>
              <a:t> до 17 лет включительно, повторяющееся на протяжении большинства дней за последние 6 месяцев. </a:t>
            </a:r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latin typeface="Arial Black" pitchFamily="34" charset="0"/>
              </a:rPr>
              <a:t>ОПРЕДЕЛЕНИЕ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Оценка объема менструальной кровопотери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Проводится на основании количества использованных за единицу времени средств гигиены. </a:t>
            </a:r>
          </a:p>
          <a:p>
            <a:endParaRPr lang="ru-RU" sz="1800" dirty="0"/>
          </a:p>
          <a:p>
            <a:r>
              <a:rPr lang="ru-RU" sz="1800" dirty="0"/>
              <a:t>При нормальной менструальной кровопотере средство гигиены меняется с интервалом 3 часа и более, за одну менструацию используется не более 21 гигиенической прокладки или тампона, смена средства гигиены в ночное время требуется редко. </a:t>
            </a:r>
          </a:p>
          <a:p>
            <a:endParaRPr lang="ru-RU" sz="1800" dirty="0"/>
          </a:p>
          <a:p>
            <a:r>
              <a:rPr lang="ru-RU" sz="1800" dirty="0"/>
              <a:t>Чрезмерная менструальная кровопотеря имеет продолжительность более 8 дней или более 80 мл, требует замены средства гигиены впитывающей способности («</a:t>
            </a:r>
            <a:r>
              <a:rPr lang="ru-RU" sz="1800" dirty="0" err="1"/>
              <a:t>супер</a:t>
            </a:r>
            <a:r>
              <a:rPr lang="ru-RU" sz="1800" dirty="0"/>
              <a:t>») чаще, чем через каждые 2 часа, сопровождается симптомами анемии и/или приводит к снижению качества жизни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www.acog.org/-/media/project/acog/acogorg/clinical/images/committee-opinion/articles/2019/09/screening-and-management-of-bleeding-disorders-in-adolescents-with-heavy-menstrual-bleeding/47ff1.png?la=en&amp;hash=1CD94370135A1DA66A3F49312596ED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4" y="656692"/>
            <a:ext cx="7603588" cy="5544616"/>
          </a:xfrm>
          <a:prstGeom prst="round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95027"/>
            <a:ext cx="5928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Как определить объем кровопотери?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34888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Тампоны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713021"/>
            <a:ext cx="16262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Прокладки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73885"/>
              </p:ext>
            </p:extLst>
          </p:nvPr>
        </p:nvGraphicFramePr>
        <p:xfrm>
          <a:off x="618869" y="4005064"/>
          <a:ext cx="7920880" cy="270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52">
                <a:tc>
                  <a:txBody>
                    <a:bodyPr/>
                    <a:lstStyle/>
                    <a:p>
                      <a:r>
                        <a:rPr lang="ru-RU" dirty="0"/>
                        <a:t>Абсорбция гигиенического средства в  граммах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Соответствующий термин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61">
                <a:tc>
                  <a:txBody>
                    <a:bodyPr/>
                    <a:lstStyle/>
                    <a:p>
                      <a:r>
                        <a:rPr lang="ru-RU" dirty="0"/>
                        <a:t>6 –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52">
                <a:tc>
                  <a:txBody>
                    <a:bodyPr/>
                    <a:lstStyle/>
                    <a:p>
                      <a:r>
                        <a:rPr lang="ru-RU" dirty="0"/>
                        <a:t>9 –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Super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52">
                <a:tc>
                  <a:txBody>
                    <a:bodyPr/>
                    <a:lstStyle/>
                    <a:p>
                      <a:r>
                        <a:rPr lang="ru-RU" dirty="0"/>
                        <a:t>12 –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Super 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744">
                <a:tc>
                  <a:txBody>
                    <a:bodyPr/>
                    <a:lstStyle/>
                    <a:p>
                      <a:r>
                        <a:rPr lang="ru-RU" dirty="0"/>
                        <a:t>15 – 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Ultra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390523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Thromb</a:t>
            </a:r>
            <a:r>
              <a:rPr lang="en-US" sz="1000" dirty="0"/>
              <a:t> Res. 2017 Mar;151 </a:t>
            </a:r>
            <a:r>
              <a:rPr lang="en-US" sz="1000" dirty="0" err="1"/>
              <a:t>Suppl</a:t>
            </a:r>
            <a:r>
              <a:rPr lang="en-US" sz="1000" dirty="0"/>
              <a:t> 1:S70-S77. </a:t>
            </a:r>
            <a:r>
              <a:rPr lang="en-US" sz="1000" dirty="0" err="1"/>
              <a:t>doi</a:t>
            </a:r>
            <a:r>
              <a:rPr lang="en-US" sz="1000" dirty="0"/>
              <a:t>: 10.1016/S0049-3848(17)30072-5.</a:t>
            </a:r>
            <a:r>
              <a:rPr lang="ru-RU" sz="1000" dirty="0"/>
              <a:t> </a:t>
            </a:r>
            <a:r>
              <a:rPr lang="en-US" sz="1000" dirty="0"/>
              <a:t>Heavy menstrual bleeding: An update on management</a:t>
            </a:r>
            <a:r>
              <a:rPr lang="ru-RU" sz="1000" dirty="0"/>
              <a:t>ю </a:t>
            </a:r>
            <a:r>
              <a:rPr lang="en-US" sz="1000" dirty="0"/>
              <a:t>Joanna Davies 1, </a:t>
            </a:r>
            <a:r>
              <a:rPr lang="en-US" sz="1000" dirty="0" err="1"/>
              <a:t>Rezan</a:t>
            </a:r>
            <a:r>
              <a:rPr lang="en-US" sz="1000" dirty="0"/>
              <a:t> A </a:t>
            </a:r>
            <a:r>
              <a:rPr lang="en-US" sz="1000" dirty="0" err="1"/>
              <a:t>Kadir</a:t>
            </a:r>
            <a:r>
              <a:rPr lang="en-US" sz="1000" dirty="0"/>
              <a:t> 1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53802" y="572358"/>
            <a:ext cx="52865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Дни кровотечения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53803" y="2140466"/>
            <a:ext cx="474648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Дни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28010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ЭТИОЛОГИЯ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Органическая патология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полип-Р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/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аденомиоз-А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/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лейомиома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-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L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/малигнизация и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атипичная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гиперплазия -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M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) суммарно выявляется в </a:t>
            </a:r>
            <a:r>
              <a:rPr lang="ru-RU" sz="2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10% случаев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в структуре причин АМК у подростков в возрасте до 17 лет включительно. </a:t>
            </a:r>
            <a:endParaRPr lang="ru-RU" sz="2000" dirty="0"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err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Коагулопатии</a:t>
            </a:r>
            <a:r>
              <a:rPr lang="ru-RU" sz="2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(«С») 20% </a:t>
            </a:r>
            <a:r>
              <a:rPr lang="ru-RU" sz="20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структуре ОМК. Регулярные ОМК с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менархе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могут быть одним из симптомов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коагулопатии</a:t>
            </a:r>
            <a:endParaRPr lang="ru-RU" sz="2000" dirty="0"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Врожденные </a:t>
            </a:r>
            <a:r>
              <a:rPr lang="ru-RU" sz="2000" b="1" dirty="0" err="1">
                <a:solidFill>
                  <a:srgbClr val="C00000"/>
                </a:solidFill>
              </a:rPr>
              <a:t>коагулопатии</a:t>
            </a:r>
            <a:r>
              <a:rPr lang="ru-RU" sz="2000" b="1" dirty="0">
                <a:solidFill>
                  <a:srgbClr val="C00000"/>
                </a:solidFill>
              </a:rPr>
              <a:t>: </a:t>
            </a:r>
          </a:p>
          <a:p>
            <a:pPr lvl="0"/>
            <a:r>
              <a:rPr lang="ru-RU" sz="2000" dirty="0"/>
              <a:t>болезнь </a:t>
            </a:r>
            <a:r>
              <a:rPr lang="ru-RU" sz="2000" dirty="0" err="1"/>
              <a:t>Виллебранда</a:t>
            </a:r>
            <a:r>
              <a:rPr lang="ru-RU" sz="2000" dirty="0"/>
              <a:t> (</a:t>
            </a:r>
            <a:r>
              <a:rPr lang="en-US" sz="2000" dirty="0" err="1"/>
              <a:t>vWD</a:t>
            </a:r>
            <a:r>
              <a:rPr lang="ru-RU" sz="2000" dirty="0"/>
              <a:t>)</a:t>
            </a:r>
          </a:p>
          <a:p>
            <a:pPr lvl="0"/>
            <a:r>
              <a:rPr lang="ru-RU" sz="2000" dirty="0"/>
              <a:t>гемофилии А (</a:t>
            </a:r>
            <a:r>
              <a:rPr lang="en-US" sz="2000" dirty="0"/>
              <a:t>VIII</a:t>
            </a:r>
            <a:r>
              <a:rPr lang="ru-RU" sz="2000" dirty="0"/>
              <a:t> фактор) / В (</a:t>
            </a:r>
            <a:r>
              <a:rPr lang="en-US" sz="2000" dirty="0"/>
              <a:t>IX</a:t>
            </a:r>
            <a:r>
              <a:rPr lang="ru-RU" sz="2000" dirty="0"/>
              <a:t> фактор) / С (</a:t>
            </a:r>
            <a:r>
              <a:rPr lang="en-US" sz="2000" dirty="0"/>
              <a:t>XI</a:t>
            </a:r>
            <a:r>
              <a:rPr lang="ru-RU" sz="2000" dirty="0"/>
              <a:t> фактор), </a:t>
            </a:r>
          </a:p>
          <a:p>
            <a:pPr lvl="0"/>
            <a:r>
              <a:rPr lang="ru-RU" sz="2000" dirty="0"/>
              <a:t>дисфункция тромбоцитов (синдромы </a:t>
            </a:r>
            <a:r>
              <a:rPr lang="ru-RU" sz="2000" dirty="0" err="1"/>
              <a:t>Вискотта-Олдрича</a:t>
            </a:r>
            <a:r>
              <a:rPr lang="ru-RU" sz="2000" dirty="0"/>
              <a:t> или </a:t>
            </a:r>
            <a:r>
              <a:rPr lang="ru-RU" sz="2000" dirty="0" err="1"/>
              <a:t>Бернара-Сулье</a:t>
            </a:r>
            <a:r>
              <a:rPr lang="ru-RU" sz="2000" dirty="0"/>
              <a:t>, </a:t>
            </a:r>
            <a:r>
              <a:rPr lang="ru-RU" sz="2000" dirty="0" err="1"/>
              <a:t>тромбастения</a:t>
            </a:r>
            <a:r>
              <a:rPr lang="ru-RU" sz="2000" dirty="0"/>
              <a:t> </a:t>
            </a:r>
            <a:r>
              <a:rPr lang="ru-RU" sz="2000" dirty="0" err="1"/>
              <a:t>Гланцмана</a:t>
            </a:r>
            <a:r>
              <a:rPr lang="ru-RU" sz="2000" dirty="0"/>
              <a:t>, тромбоцитопения), </a:t>
            </a:r>
          </a:p>
          <a:p>
            <a:pPr lvl="0"/>
            <a:r>
              <a:rPr lang="ru-RU" sz="2000" dirty="0" err="1"/>
              <a:t>лизосомные</a:t>
            </a:r>
            <a:r>
              <a:rPr lang="ru-RU" sz="2000" dirty="0"/>
              <a:t> болезни накопления (болезнь Гоше). </a:t>
            </a:r>
          </a:p>
          <a:p>
            <a:pPr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Приобретенные </a:t>
            </a:r>
            <a:r>
              <a:rPr lang="ru-RU" sz="2000" b="1" dirty="0" err="1">
                <a:solidFill>
                  <a:srgbClr val="C00000"/>
                </a:solidFill>
              </a:rPr>
              <a:t>коагулопатии</a:t>
            </a:r>
            <a:endParaRPr lang="ru-RU" sz="2000" b="1" dirty="0">
              <a:solidFill>
                <a:srgbClr val="C00000"/>
              </a:solidFill>
            </a:endParaRPr>
          </a:p>
          <a:p>
            <a:pPr lvl="0"/>
            <a:r>
              <a:rPr lang="ru-RU" sz="2000" dirty="0" err="1"/>
              <a:t>идиопатическая</a:t>
            </a:r>
            <a:r>
              <a:rPr lang="ru-RU" sz="2000" dirty="0"/>
              <a:t> тромбоцитопения (болезнь </a:t>
            </a:r>
            <a:r>
              <a:rPr lang="ru-RU" sz="2000" dirty="0" err="1"/>
              <a:t>Верльгофа</a:t>
            </a:r>
            <a:r>
              <a:rPr lang="ru-RU" sz="2000" dirty="0"/>
              <a:t>), </a:t>
            </a:r>
          </a:p>
          <a:p>
            <a:pPr lvl="0"/>
            <a:r>
              <a:rPr lang="ru-RU" sz="2000" dirty="0" err="1"/>
              <a:t>тромбоцитарная</a:t>
            </a:r>
            <a:r>
              <a:rPr lang="ru-RU" sz="2000" dirty="0"/>
              <a:t> тромбоцитопения, </a:t>
            </a:r>
            <a:r>
              <a:rPr lang="ru-RU" sz="2000" dirty="0" err="1"/>
              <a:t>гемолитико-уремический</a:t>
            </a:r>
            <a:r>
              <a:rPr lang="ru-RU" sz="2000" dirty="0"/>
              <a:t> синдром или уремия,</a:t>
            </a:r>
          </a:p>
          <a:p>
            <a:pPr lvl="0"/>
            <a:r>
              <a:rPr lang="ru-RU" sz="2000" dirty="0"/>
              <a:t>диссеминированное внутрисосудистое свертывание (</a:t>
            </a:r>
            <a:r>
              <a:rPr lang="ru-RU" sz="2000" dirty="0" err="1"/>
              <a:t>ДВС-синдром</a:t>
            </a:r>
            <a:r>
              <a:rPr lang="ru-RU" sz="2000" dirty="0"/>
              <a:t>), </a:t>
            </a:r>
          </a:p>
          <a:p>
            <a:pPr lvl="0"/>
            <a:r>
              <a:rPr lang="ru-RU" sz="2000" dirty="0"/>
              <a:t>острая лейкемия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ЭТИОЛОГИЯ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Овуляторная</a:t>
            </a:r>
            <a:r>
              <a:rPr lang="ru-RU" b="1" dirty="0">
                <a:solidFill>
                  <a:srgbClr val="C00000"/>
                </a:solidFill>
              </a:rPr>
              <a:t> дисфункция «О» - </a:t>
            </a:r>
            <a:r>
              <a:rPr lang="ru-RU" dirty="0"/>
              <a:t>наиболее частая причина АМК у подростков вследствие незрелости репродуктивной системы в сроки, близкие от </a:t>
            </a:r>
            <a:r>
              <a:rPr lang="ru-RU" dirty="0" err="1"/>
              <a:t>менархе</a:t>
            </a:r>
            <a:r>
              <a:rPr lang="ru-RU" dirty="0"/>
              <a:t> (≈3 года), ассоциирована с эндокринной патологией (СПКЯ, ВДКН, дисфункция гипоталамуса и щитовидной железы, </a:t>
            </a:r>
            <a:r>
              <a:rPr lang="ru-RU" dirty="0" err="1"/>
              <a:t>андроген-продуцирующие</a:t>
            </a:r>
            <a:r>
              <a:rPr lang="ru-RU" dirty="0"/>
              <a:t> опухоли, </a:t>
            </a:r>
            <a:r>
              <a:rPr lang="ru-RU" dirty="0" err="1"/>
              <a:t>гиперпролактинемия</a:t>
            </a:r>
            <a:r>
              <a:rPr lang="ru-RU" dirty="0"/>
              <a:t>, преждевременная недостаточность яичников), психическое напряжение, нарушение пищевого поведения (ожирение, </a:t>
            </a:r>
            <a:r>
              <a:rPr lang="ru-RU" dirty="0" err="1"/>
              <a:t>анорексия</a:t>
            </a:r>
            <a:r>
              <a:rPr lang="ru-RU" dirty="0"/>
              <a:t>), экстремальные спортивные тренировки могут привести к </a:t>
            </a:r>
            <a:r>
              <a:rPr lang="ru-RU" dirty="0" err="1"/>
              <a:t>некоординированной</a:t>
            </a:r>
            <a:r>
              <a:rPr lang="ru-RU" dirty="0"/>
              <a:t> пролиферации и несбалансированному отторжению  эндометрия в условиях дефицита прогестерона и, как следствие,  к длительному и/или обильному маточному кровотечению.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5188</TotalTime>
  <Words>3644</Words>
  <Application>Microsoft Office PowerPoint</Application>
  <PresentationFormat>Экран (4:3)</PresentationFormat>
  <Paragraphs>282</Paragraphs>
  <Slides>28</Slides>
  <Notes>11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Aharoni</vt:lpstr>
      <vt:lpstr>Arial</vt:lpstr>
      <vt:lpstr>Arial Black</vt:lpstr>
      <vt:lpstr>Calibri</vt:lpstr>
      <vt:lpstr>Calibri Light</vt:lpstr>
      <vt:lpstr>Lucida Sans Unicode</vt:lpstr>
      <vt:lpstr>Rage Italic</vt:lpstr>
      <vt:lpstr>Segoe Script</vt:lpstr>
      <vt:lpstr>Times New Roman</vt:lpstr>
      <vt:lpstr>Wingdings</vt:lpstr>
      <vt:lpstr>Тема Office</vt:lpstr>
      <vt:lpstr>1_Тема Office</vt:lpstr>
      <vt:lpstr>Презентация PowerPoint</vt:lpstr>
      <vt:lpstr>АКТУАЛЬНОСТЬ</vt:lpstr>
      <vt:lpstr>Презентация PowerPoint</vt:lpstr>
      <vt:lpstr>ОПРЕДЕЛЕНИЕ</vt:lpstr>
      <vt:lpstr>ОПРЕДЕЛЕНИЕ</vt:lpstr>
      <vt:lpstr>Оценка объема менструальной кровопотери</vt:lpstr>
      <vt:lpstr>Презентация PowerPoint</vt:lpstr>
      <vt:lpstr>ЭТИОЛОГИЯ</vt:lpstr>
      <vt:lpstr>ЭТИОЛОГИЯ</vt:lpstr>
      <vt:lpstr>Лекарственные средства, которые могут провоцировать АМК:</vt:lpstr>
      <vt:lpstr>Физикальное исследование</vt:lpstr>
      <vt:lpstr>Скрининг для выявления нарушений гемостаза у девочек-подростков с ОМК</vt:lpstr>
      <vt:lpstr>Инструментальная диагностика </vt:lpstr>
      <vt:lpstr>Презентация PowerPoint</vt:lpstr>
      <vt:lpstr>Презентация PowerPoint</vt:lpstr>
      <vt:lpstr>Медикаментозная терапия</vt:lpstr>
      <vt:lpstr>Негормональные методы: транексамовая кислота</vt:lpstr>
      <vt:lpstr>Негормональное лечение: НПВП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Гормональные методы: пероральные прогестагены</vt:lpstr>
      <vt:lpstr>Гормональные методы: КОК</vt:lpstr>
      <vt:lpstr>ВНУТРИМАТОЧНАЯ ТЕРАПЕВТИЧЕСКАЯ СИСТЕМА, ВЫСВОБОЖДАЮЩАЯ МИКРОНИЗИРОВАННЫЙ ЛЕВОНОРГЕСТРЕЛ</vt:lpstr>
      <vt:lpstr>Профилактика и диспансерное наблюдение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ТАКТИКИ ВЕДЕНИЯ ДЕВОЧЕК-ПОДРОСТКОВ С РЕЦИДИВАМИ МАТОЧНЫХ КРОВОТЕЧЕНИЙ ПУБЕРТАТНОГО ПЕРИОДА</dc:title>
  <dc:creator>ВЕРА</dc:creator>
  <cp:lastModifiedBy>Вера Андреева</cp:lastModifiedBy>
  <cp:revision>270</cp:revision>
  <dcterms:created xsi:type="dcterms:W3CDTF">2013-05-28T18:08:16Z</dcterms:created>
  <dcterms:modified xsi:type="dcterms:W3CDTF">2025-08-30T07:30:36Z</dcterms:modified>
</cp:coreProperties>
</file>